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719" r:id="rId2"/>
    <p:sldId id="2746" r:id="rId3"/>
    <p:sldId id="2544" r:id="rId4"/>
    <p:sldId id="2231" r:id="rId5"/>
    <p:sldId id="2314" r:id="rId6"/>
    <p:sldId id="2735" r:id="rId7"/>
    <p:sldId id="2340" r:id="rId8"/>
    <p:sldId id="2493" r:id="rId9"/>
    <p:sldId id="2589" r:id="rId10"/>
    <p:sldId id="2642" r:id="rId11"/>
    <p:sldId id="1541" r:id="rId12"/>
    <p:sldId id="983" r:id="rId13"/>
    <p:sldId id="1309" r:id="rId14"/>
    <p:sldId id="2738" r:id="rId15"/>
    <p:sldId id="2482" r:id="rId16"/>
    <p:sldId id="2055" r:id="rId17"/>
    <p:sldId id="2448" r:id="rId18"/>
    <p:sldId id="2050" r:id="rId19"/>
    <p:sldId id="2742" r:id="rId20"/>
    <p:sldId id="2059" r:id="rId21"/>
    <p:sldId id="2017" r:id="rId22"/>
    <p:sldId id="2025" r:id="rId23"/>
    <p:sldId id="2572" r:id="rId24"/>
    <p:sldId id="12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08"/>
  </p:normalViewPr>
  <p:slideViewPr>
    <p:cSldViewPr snapToGrid="0" snapToObjects="1">
      <p:cViewPr varScale="1">
        <p:scale>
          <a:sx n="118" d="100"/>
          <a:sy n="118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1381D-3B49-EA42-B156-263E9A6D372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32F84-9808-BD45-8264-C471474A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9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1AB9-7023-9F4A-95A1-1BD6BA4A4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E92AC-D1CA-6947-B02B-FDD455797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B9113-3B62-F246-9889-3865D606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7B31-B405-AD4E-9F35-533E04907A20}" type="datetime1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80F90-F2A9-6048-A66E-065C6303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2426A-5BD6-7244-819E-1DF592A7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79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047F-044B-1149-86C3-A38DF2C7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07DAF-8A4E-E842-8E62-B18C6555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00B61-99EB-9C4F-8563-C3E20A60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35D-91FF-2944-A324-BD1AF1C38CF1}" type="datetime1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B5377-C785-724F-B10A-9BF004DE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B40B6-FF47-6B45-92CE-F74DFA2D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2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3BC29A-4198-D44F-B2C5-EF65B5841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5CCD49-7CC4-2E4E-8466-CD14D5770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94F59-477E-3140-9D69-E10C3138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C0C4-982F-9E49-A276-0224A70D0EC9}" type="datetime1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3F3B-C1C4-864E-813D-77F527E2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9DF55-74B4-D94E-924E-B9B9C716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3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jeff_clienttitl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je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4407" y="4038617"/>
            <a:ext cx="50673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8292762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31373" y="1124744"/>
            <a:ext cx="11329259" cy="0"/>
          </a:xfrm>
          <a:prstGeom prst="line">
            <a:avLst/>
          </a:prstGeom>
          <a:ln w="22225">
            <a:solidFill>
              <a:srgbClr val="45433E">
                <a:alpha val="419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8"/>
            <a:ext cx="11501040" cy="864096"/>
          </a:xfrm>
        </p:spPr>
        <p:txBody>
          <a:bodyPr/>
          <a:lstStyle>
            <a:lvl1pPr algn="l">
              <a:lnSpc>
                <a:spcPts val="26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Header (Georgia, 24pt)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026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24656-739B-6747-8BC1-14792290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43DA-79FA-B84A-A78F-0B24EBCC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12903-9DF1-524E-92E3-2D7683BD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6259-3A9F-CF41-AC99-0FC426569DC5}" type="datetime1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97C2-BDE5-064E-98A4-2A1C652A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B712C-338A-054E-B66E-79B8717C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1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36D0-B225-1241-A7DA-51FD2329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0A066-7B27-9D4D-A7B0-3D47A88F8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1B3D8-72B9-DD43-A486-2A27BD78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BB34-E43C-7E41-8F3E-0F5139BB2097}" type="datetime1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E753-CDE9-C943-B0E9-C97229EE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E7E0-B276-E443-8DCD-7FB6E291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2666-4AD1-A54B-B1CB-5E170772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AEAD-FF7D-9E44-BFD4-5283FF0F3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F2CED-4C6F-3C42-8481-97DC0E5F7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EBAB2-F1DE-7144-B4AB-5A333100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CDED-9764-B644-AF7D-3AA53D86640E}" type="datetime1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11C86-BEAF-7646-B3B1-68DA132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B581A-1F50-C641-A1FD-1234D0CD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9961-B1CE-9748-B263-F2C5A352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14EA0-ABC8-7B4E-B43D-908DAE463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37AC7-BD95-1247-9369-88F60DA8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FCCBD-ACFA-2E49-AEC1-0ADC22F51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8D736-DF19-2E40-9BEA-540F77079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276323-9CA6-F449-85A0-5DEA1E39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FA0F-251D-D64D-A991-86F20EB2CEC0}" type="datetime1">
              <a:rPr lang="en-US" smtClean="0"/>
              <a:t>8/24/21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1145A-26AA-5C49-9B55-09AECF29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F90C54-439F-A444-8AA9-22D1984C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9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0161-4AAE-B944-B7D4-A80236B6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D52F3-D888-4F47-9B52-AC5BE89AC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D54-110D-FB48-BA2A-D39EFE12BFBF}" type="datetime1">
              <a:rPr lang="en-US" smtClean="0"/>
              <a:t>8/24/21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E7A78-44D8-0543-8D01-581B2744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590D4-7032-DA45-87A9-9924FD96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6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7E759-5635-BA4B-9246-6B4FB512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A829-B925-464C-B45D-D218694AB637}" type="datetime1">
              <a:rPr lang="en-US" smtClean="0"/>
              <a:t>8/24/21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E3CCB-F630-A248-8E45-F66ADF21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777EA-FDD2-DB49-A252-571480BC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0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C6CD-93B4-764E-AE60-88411E9E5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B0279-8182-224F-8A01-532D36241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03EDC-E228-2749-8A74-01789BB8B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AC2E4-812C-D04C-9B18-8AC3F5CA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A390-0119-FB42-BCCA-071895B555FC}" type="datetime1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85BD7-7EC3-A54B-A1D7-1AE2839C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8C511-3942-C74D-A1C4-C88A60A2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0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2138-39B6-F947-ABB3-9C618BAD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6FC85-9BB6-C849-9330-25BBA1CCF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95289-E21E-8245-9476-D7FCB2556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3E2FE-1951-9D40-9239-389CF8C5B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86F-F06A-7D46-B26E-C52A1B9CDE63}" type="datetime1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C33BC-B4F7-2D42-BCAD-946CE1FA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736DD-B574-1D49-B61A-4177BD50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8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41118-CD73-7748-94D8-950D801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2FD6F-CBF4-D64F-84B9-999481D4B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9018-6752-1047-90A8-D8B33F9BF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A4755-C6BB-C042-A999-79FBF139CC89}" type="datetime1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A8BC-3492-E045-9FE2-AE1A2DA29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OAA 2021: "Ohio Aviation Strong"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235E2-4219-DC47-A952-6A78860CA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0F1C-8BD7-F342-8084-DC4F7C6E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url?sa=i&amp;rct=j&amp;q=&amp;esrc=s&amp;source=images&amp;cd=&amp;cad=rja&amp;uact=8&amp;docid=nWoUG1cSvQFiYM&amp;tbnid=S2AU-wMvsvHvRM:&amp;ved=0CAUQjRw&amp;url=http://kerryandco.com/kerry-mulcrone/do-you-have-the-midas-touch/&amp;ei=Ta41U9mONrKrsQSsvYGgCA&amp;psig=AFQjCNE9qBIFyFdMMZJUD1w9QX2xY5LlnA&amp;ust=1396113354148621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url?sa=i&amp;rct=j&amp;q=&amp;esrc=s&amp;source=images&amp;cd=&amp;cad=rja&amp;uact=8&amp;ved=0ahUKEwjO7qKNq9PQAhXI5SYKHWX3ArwQjRwIBw&amp;url=https://www.smartspeechtherapy.com/back-to-school-slp-efficiency-bundles/&amp;bvm=bv.139782543,d.amc&amp;psig=AFQjCNGtSVRzQbjYKoLeYfgNbkDpmOH4YA&amp;ust=148069344159414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ages&amp;cd=&amp;cad=rja&amp;uact=8&amp;ved=0ahUKEwjHlPS8q9PQAhWFRCYKHcjAAJ8QjRwIBw&amp;url=http://www.shutterstock.com/pic-85129762/stock-photo-innovation-and-creativity-concept-related-words-in-tag-cloud.html&amp;bvm=bv.139782543,d.amc&amp;psig=AFQjCNEmxgERO-u7SEFIu3xGGwwZ8y2PuQ&amp;ust=1480693546950847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5460" name="Picture 4">
            <a:extLst>
              <a:ext uri="{FF2B5EF4-FFF2-40B4-BE49-F238E27FC236}">
                <a16:creationId xmlns:a16="http://schemas.microsoft.com/office/drawing/2014/main" id="{2977678A-118E-B240-AAE8-7CEB6E06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26" y="5884664"/>
            <a:ext cx="2968458" cy="9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54722-CC11-A34D-9CDE-4B8204FF2888}"/>
              </a:ext>
            </a:extLst>
          </p:cNvPr>
          <p:cNvSpPr txBox="1"/>
          <p:nvPr/>
        </p:nvSpPr>
        <p:spPr>
          <a:xfrm>
            <a:off x="4916905" y="5971455"/>
            <a:ext cx="2634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OAA 2021: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Ohio Aviation Strong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72B8D-30AF-AE4C-AA16-4AF452DB38BE}"/>
              </a:ext>
            </a:extLst>
          </p:cNvPr>
          <p:cNvSpPr txBox="1"/>
          <p:nvPr/>
        </p:nvSpPr>
        <p:spPr>
          <a:xfrm rot="21026243">
            <a:off x="7864607" y="365023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Comic Sans MS" panose="030F0902030302020204" pitchFamily="66" charset="0"/>
              </a:rPr>
              <a:t>In Turbulent Times!</a:t>
            </a:r>
          </a:p>
        </p:txBody>
      </p:sp>
    </p:spTree>
    <p:extLst>
      <p:ext uri="{BB962C8B-B14F-4D97-AF65-F5344CB8AC3E}">
        <p14:creationId xmlns:p14="http://schemas.microsoft.com/office/powerpoint/2010/main" val="165559608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48074" y="884430"/>
            <a:ext cx="2983043" cy="491677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2446" y="1499016"/>
            <a:ext cx="8994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0000"/>
                </a:solidFill>
                <a:latin typeface="Arial Black" pitchFamily="34" charset="0"/>
              </a:rPr>
              <a:t>C</a:t>
            </a:r>
          </a:p>
          <a:p>
            <a:pPr>
              <a:defRPr/>
            </a:pPr>
            <a:r>
              <a:rPr lang="en-US" sz="6000" b="1" dirty="0">
                <a:solidFill>
                  <a:srgbClr val="000000"/>
                </a:solidFill>
                <a:latin typeface="Arial Black" pitchFamily="34" charset="0"/>
              </a:rPr>
              <a:t>O</a:t>
            </a:r>
          </a:p>
          <a:p>
            <a:pPr>
              <a:defRPr/>
            </a:pPr>
            <a:r>
              <a:rPr lang="en-US" sz="6000" b="1" dirty="0">
                <a:solidFill>
                  <a:srgbClr val="000000"/>
                </a:solidFill>
                <a:latin typeface="Arial Black" pitchFamily="34" charset="0"/>
              </a:rPr>
              <a:t>S</a:t>
            </a:r>
          </a:p>
          <a:p>
            <a:pPr>
              <a:defRPr/>
            </a:pPr>
            <a:r>
              <a:rPr lang="en-US" sz="6000" b="1" dirty="0">
                <a:solidFill>
                  <a:srgbClr val="000000"/>
                </a:solidFill>
                <a:latin typeface="Arial Black" pitchFamily="34" charset="0"/>
              </a:rPr>
              <a:t>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027890" y="1111778"/>
            <a:ext cx="1841292" cy="238093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0016" y="1184239"/>
            <a:ext cx="569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 Black" pitchFamily="34" charset="0"/>
              </a:rPr>
              <a:t>V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 Black" pitchFamily="34" charset="0"/>
              </a:rPr>
              <a:t>A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 Black" pitchFamily="34" charset="0"/>
              </a:rPr>
              <a:t>L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 Black" pitchFamily="34" charset="0"/>
              </a:rPr>
              <a:t>U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 Black" pitchFamily="34" charset="0"/>
              </a:rPr>
              <a:t>E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037943" y="2293266"/>
            <a:ext cx="899886" cy="1451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55A9BE-304D-7B47-834F-189AF8B2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  <p:extLst>
      <p:ext uri="{BB962C8B-B14F-4D97-AF65-F5344CB8AC3E}">
        <p14:creationId xmlns:p14="http://schemas.microsoft.com/office/powerpoint/2010/main" val="37114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9" descr="handr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899" y="0"/>
            <a:ext cx="5351462" cy="418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10" descr="hand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9" y="2544759"/>
            <a:ext cx="540067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Rectangle 12"/>
          <p:cNvSpPr>
            <a:spLocks noChangeArrowheads="1"/>
          </p:cNvSpPr>
          <p:nvPr/>
        </p:nvSpPr>
        <p:spPr bwMode="auto">
          <a:xfrm>
            <a:off x="3457585" y="2641600"/>
            <a:ext cx="5230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</a:pPr>
            <a:r>
              <a:rPr lang="en-US" sz="7200" dirty="0">
                <a:solidFill>
                  <a:srgbClr val="66FF66"/>
                </a:solidFill>
                <a:latin typeface="Comic Sans MS" pitchFamily="66" charset="0"/>
              </a:rPr>
              <a:t>perspective</a:t>
            </a:r>
          </a:p>
        </p:txBody>
      </p:sp>
      <p:sp>
        <p:nvSpPr>
          <p:cNvPr id="102405" name="Text Box 13"/>
          <p:cNvSpPr txBox="1">
            <a:spLocks noChangeArrowheads="1"/>
          </p:cNvSpPr>
          <p:nvPr/>
        </p:nvSpPr>
        <p:spPr bwMode="auto">
          <a:xfrm>
            <a:off x="3427414" y="127010"/>
            <a:ext cx="3987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In turbulent times, it’s all about…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04889F-47FB-8345-A986-5B96258A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80" name="Text Box 4"/>
          <p:cNvSpPr txBox="1">
            <a:spLocks noChangeArrowheads="1"/>
          </p:cNvSpPr>
          <p:nvPr/>
        </p:nvSpPr>
        <p:spPr bwMode="auto">
          <a:xfrm>
            <a:off x="2514600" y="1219216"/>
            <a:ext cx="75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FROM: </a:t>
            </a:r>
            <a:r>
              <a:rPr lang="en-US" sz="16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Coloring Outside the Lines:</a:t>
            </a:r>
            <a:r>
              <a:rPr lang="en-US" sz="1600" i="1" dirty="0">
                <a:latin typeface="Arial" charset="0"/>
              </a:rPr>
              <a:t>  </a:t>
            </a:r>
            <a:br>
              <a:rPr lang="en-US" sz="1600" i="1" dirty="0">
                <a:latin typeface="Arial" charset="0"/>
              </a:rPr>
            </a:br>
            <a:endParaRPr lang="en-US" sz="1600" i="1" dirty="0">
              <a:latin typeface="Arial" charset="0"/>
            </a:endParaRPr>
          </a:p>
        </p:txBody>
      </p:sp>
      <p:sp>
        <p:nvSpPr>
          <p:cNvPr id="1074181" name="Text Box 5"/>
          <p:cNvSpPr txBox="1">
            <a:spLocks noChangeArrowheads="1"/>
          </p:cNvSpPr>
          <p:nvPr/>
        </p:nvSpPr>
        <p:spPr bwMode="auto">
          <a:xfrm>
            <a:off x="5735648" y="2501916"/>
            <a:ext cx="5291137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“Learn to see invisible opportunities where other people see only visible limitations”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Jeff </a:t>
            </a:r>
            <a:r>
              <a:rPr lang="en-US" sz="3600" dirty="0" err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Tobe</a:t>
            </a:r>
            <a:endParaRPr lang="en-US" sz="3600" dirty="0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4182" name="Picture 6" descr="harvey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828800"/>
            <a:ext cx="33353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4183" name="Rectangle 7"/>
          <p:cNvSpPr>
            <a:spLocks noChangeArrowheads="1"/>
          </p:cNvSpPr>
          <p:nvPr/>
        </p:nvSpPr>
        <p:spPr bwMode="auto">
          <a:xfrm>
            <a:off x="3200400" y="304816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atin typeface="Arial" charset="0"/>
                <a:cs typeface="Arial" charset="0"/>
              </a:rPr>
              <a:t>The “Harvey Principle</a:t>
            </a:r>
            <a:r>
              <a:rPr lang="en-US" sz="4000" dirty="0">
                <a:latin typeface="Louisiana" pitchFamily="50" charset="0"/>
              </a:rPr>
              <a:t>”</a:t>
            </a:r>
            <a:endParaRPr lang="en-US" sz="6000" dirty="0">
              <a:latin typeface="Louisiana" pitchFamily="50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814C94-19E1-8843-9CC7-705B76BE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4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4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4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4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4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4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4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4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07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0" grpId="0"/>
      <p:bldP spid="1074181" grpId="0"/>
      <p:bldP spid="10741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2286000" y="3429001"/>
            <a:ext cx="7772400" cy="1181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</a:pPr>
            <a:endParaRPr lang="en-US" sz="4400">
              <a:latin typeface="Louisiana" pitchFamily="50" charset="0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2667000" y="1066800"/>
            <a:ext cx="716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</a:pPr>
            <a:endParaRPr lang="en-US" sz="6600">
              <a:solidFill>
                <a:srgbClr val="FFFFFF"/>
              </a:solidFill>
              <a:latin typeface="Louisiana" pitchFamily="50" charset="0"/>
            </a:endParaRPr>
          </a:p>
        </p:txBody>
      </p:sp>
      <p:sp>
        <p:nvSpPr>
          <p:cNvPr id="15329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71800" y="2235200"/>
            <a:ext cx="7467600" cy="35814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35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It’s all about perspective</a:t>
            </a:r>
          </a:p>
          <a:p>
            <a:pPr>
              <a:lnSpc>
                <a:spcPct val="110000"/>
              </a:lnSpc>
              <a:spcBef>
                <a:spcPct val="35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Give yourself an A.S.K. </a:t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>
                <a:latin typeface="Arial" pitchFamily="34" charset="0"/>
                <a:cs typeface="Arial" pitchFamily="34" charset="0"/>
              </a:rPr>
              <a:t>(Alternative Solution Kick)</a:t>
            </a:r>
          </a:p>
        </p:txBody>
      </p:sp>
      <p:sp>
        <p:nvSpPr>
          <p:cNvPr id="1532933" name="Rectangle 5"/>
          <p:cNvSpPr>
            <a:spLocks noChangeArrowheads="1"/>
          </p:cNvSpPr>
          <p:nvPr/>
        </p:nvSpPr>
        <p:spPr bwMode="auto">
          <a:xfrm>
            <a:off x="1524000" y="342900"/>
            <a:ext cx="8716962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rgbClr val="000066"/>
            </a:outerShdw>
          </a:effectLst>
        </p:spPr>
        <p:txBody>
          <a:bodyPr anchor="b"/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atin typeface="Arial" pitchFamily="34" charset="0"/>
                <a:ea typeface="Kozuka Gothic Pro EL" pitchFamily="34" charset="-128"/>
                <a:cs typeface="Arial" pitchFamily="34" charset="0"/>
              </a:rPr>
              <a:t>From every challenge </a:t>
            </a:r>
            <a:br>
              <a:rPr lang="en-US" sz="3600" dirty="0">
                <a:latin typeface="Arial" pitchFamily="34" charset="0"/>
                <a:ea typeface="Kozuka Gothic Pro EL" pitchFamily="34" charset="-128"/>
                <a:cs typeface="Arial" pitchFamily="34" charset="0"/>
              </a:rPr>
            </a:br>
            <a:r>
              <a:rPr lang="en-US" sz="3600" dirty="0">
                <a:latin typeface="Arial" pitchFamily="34" charset="0"/>
                <a:ea typeface="Kozuka Gothic Pro EL" pitchFamily="34" charset="-128"/>
                <a:cs typeface="Arial" pitchFamily="34" charset="0"/>
              </a:rPr>
              <a:t>comes an opportunity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CD0CB4-6C0E-734D-98A2-269F06EF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80" name="Rectangle 8"/>
          <p:cNvSpPr>
            <a:spLocks noGrp="1" noChangeArrowheads="1"/>
          </p:cNvSpPr>
          <p:nvPr>
            <p:ph type="title"/>
          </p:nvPr>
        </p:nvSpPr>
        <p:spPr>
          <a:xfrm>
            <a:off x="2498725" y="274639"/>
            <a:ext cx="8382000" cy="8382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latin typeface="Arial" pitchFamily="34" charset="0"/>
                <a:cs typeface="Arial" pitchFamily="34" charset="0"/>
              </a:rPr>
              <a:t>It’s all about the “experience”</a:t>
            </a:r>
          </a:p>
        </p:txBody>
      </p:sp>
      <p:pic>
        <p:nvPicPr>
          <p:cNvPr id="1078285" name="Picture 13" descr="4seas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857" y="740232"/>
            <a:ext cx="4495800" cy="349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8286" name="Picture 14" descr="satu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533416"/>
            <a:ext cx="33020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8287" name="Picture 15" descr="nordstr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124216"/>
            <a:ext cx="29908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8288" name="Picture 16" descr="starbuck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10" y="3346450"/>
            <a:ext cx="3719513" cy="351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F64A91-C5B6-9E47-8F6B-27389BD3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  <p:extLst>
      <p:ext uri="{BB962C8B-B14F-4D97-AF65-F5344CB8AC3E}">
        <p14:creationId xmlns:p14="http://schemas.microsoft.com/office/powerpoint/2010/main" val="33733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8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78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78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7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78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9" descr="http://www.jasonchan.com/strategy/wp-content/uploads/2009/03/bridge-the-gap1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TextBox 10"/>
          <p:cNvSpPr txBox="1">
            <a:spLocks noChangeArrowheads="1"/>
          </p:cNvSpPr>
          <p:nvPr/>
        </p:nvSpPr>
        <p:spPr bwMode="auto">
          <a:xfrm>
            <a:off x="3101975" y="4583130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ahoma" charset="0"/>
                <a:cs typeface="Tahoma" charset="0"/>
              </a:rPr>
              <a:t>Satisfied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ahoma" charset="0"/>
                <a:cs typeface="Tahoma" charset="0"/>
              </a:rPr>
              <a:t>Customers</a:t>
            </a:r>
          </a:p>
        </p:txBody>
      </p:sp>
      <p:sp>
        <p:nvSpPr>
          <p:cNvPr id="118789" name="TextBox 11"/>
          <p:cNvSpPr txBox="1">
            <a:spLocks noChangeArrowheads="1"/>
          </p:cNvSpPr>
          <p:nvPr/>
        </p:nvSpPr>
        <p:spPr bwMode="auto">
          <a:xfrm>
            <a:off x="8178027" y="4684730"/>
            <a:ext cx="23074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charset="0"/>
                <a:cs typeface="Tahoma" charset="0"/>
              </a:rPr>
              <a:t>LOYAL / ENGAGED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charset="0"/>
                <a:cs typeface="Tahoma" charset="0"/>
              </a:rPr>
              <a:t>Customers</a:t>
            </a:r>
          </a:p>
        </p:txBody>
      </p:sp>
      <p:sp>
        <p:nvSpPr>
          <p:cNvPr id="1742859" name="Text Box 11"/>
          <p:cNvSpPr txBox="1">
            <a:spLocks noChangeArrowheads="1"/>
          </p:cNvSpPr>
          <p:nvPr/>
        </p:nvSpPr>
        <p:spPr bwMode="auto">
          <a:xfrm>
            <a:off x="2859088" y="2803542"/>
            <a:ext cx="2133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Customer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Service</a:t>
            </a:r>
          </a:p>
        </p:txBody>
      </p:sp>
      <p:sp>
        <p:nvSpPr>
          <p:cNvPr id="1742860" name="Text Box 12"/>
          <p:cNvSpPr txBox="1">
            <a:spLocks noChangeArrowheads="1"/>
          </p:cNvSpPr>
          <p:nvPr/>
        </p:nvSpPr>
        <p:spPr bwMode="auto">
          <a:xfrm>
            <a:off x="7788276" y="2928947"/>
            <a:ext cx="233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Customer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EXPERIENCE</a:t>
            </a:r>
          </a:p>
        </p:txBody>
      </p:sp>
      <p:sp>
        <p:nvSpPr>
          <p:cNvPr id="118786" name="Title 1"/>
          <p:cNvSpPr>
            <a:spLocks/>
          </p:cNvSpPr>
          <p:nvPr/>
        </p:nvSpPr>
        <p:spPr bwMode="auto">
          <a:xfrm>
            <a:off x="2845884" y="267287"/>
            <a:ext cx="6544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2D2DB9">
                    <a:lumMod val="50000"/>
                  </a:srgbClr>
                </a:solidFill>
                <a:latin typeface="Arial" pitchFamily="34" charset="0"/>
                <a:ea typeface="Kozuka Gothic Pro EL" pitchFamily="34" charset="-128"/>
                <a:cs typeface="Arial" pitchFamily="34" charset="0"/>
              </a:rPr>
              <a:t>Are you Prepared to Make the Leap</a:t>
            </a:r>
            <a:r>
              <a:rPr lang="en-US" sz="3200" i="1" dirty="0">
                <a:solidFill>
                  <a:srgbClr val="2D2DB9">
                    <a:lumMod val="50000"/>
                  </a:srgbClr>
                </a:solidFill>
                <a:latin typeface="Arial" pitchFamily="34" charset="0"/>
                <a:ea typeface="Kozuka Gothic Pro EL" pitchFamily="34" charset="-128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432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2286000" y="3429001"/>
            <a:ext cx="7772400" cy="1181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</a:pPr>
            <a:endParaRPr lang="en-US" sz="4400">
              <a:solidFill>
                <a:srgbClr val="FF9900"/>
              </a:solidFill>
              <a:latin typeface="Louisiana" pitchFamily="50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667000" y="1066800"/>
            <a:ext cx="716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</a:pPr>
            <a:endParaRPr lang="en-US" sz="6600">
              <a:solidFill>
                <a:srgbClr val="FFFFFF"/>
              </a:solidFill>
              <a:latin typeface="Louisiana" pitchFamily="50" charset="0"/>
            </a:endParaRPr>
          </a:p>
        </p:txBody>
      </p:sp>
      <p:sp>
        <p:nvSpPr>
          <p:cNvPr id="1794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71800" y="1295417"/>
            <a:ext cx="7467600" cy="224631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35000"/>
              </a:spcBef>
            </a:pP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It’s all about perspective</a:t>
            </a:r>
          </a:p>
          <a:p>
            <a:pPr>
              <a:lnSpc>
                <a:spcPct val="110000"/>
              </a:lnSpc>
              <a:spcBef>
                <a:spcPct val="35000"/>
              </a:spcBef>
            </a:pP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Give yourself an A.S.K.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(Alternative Solution Kick)</a:t>
            </a:r>
          </a:p>
        </p:txBody>
      </p:sp>
      <p:sp>
        <p:nvSpPr>
          <p:cNvPr id="1794054" name="Text Box 6"/>
          <p:cNvSpPr txBox="1">
            <a:spLocks noChangeArrowheads="1"/>
          </p:cNvSpPr>
          <p:nvPr/>
        </p:nvSpPr>
        <p:spPr bwMode="auto">
          <a:xfrm>
            <a:off x="2989264" y="3592514"/>
            <a:ext cx="67500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Shatter the stereotype of the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experience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customers </a:t>
            </a:r>
            <a:r>
              <a:rPr lang="en-US" sz="3600" b="1" i="1" u="sng" dirty="0">
                <a:latin typeface="Arial" pitchFamily="34" charset="0"/>
                <a:cs typeface="Arial" pitchFamily="34" charset="0"/>
              </a:rPr>
              <a:t>EXPECT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 to have with you!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32D8B3-6BA2-3843-8663-0D8126CA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40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1485" y="667673"/>
            <a:ext cx="593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</a:rPr>
              <a:t>What is the…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1316" y="1513059"/>
            <a:ext cx="83166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</a:rPr>
              <a:t>(fill in the name of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</a:rPr>
              <a:t>your airport/organization here)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</a:rPr>
              <a:t>EXPERIENCE??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C7150-526D-4F40-930A-639063FC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713" y="711216"/>
            <a:ext cx="593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</a:rPr>
              <a:t>What is the…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0041" y="4691699"/>
            <a:ext cx="5306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</a:rPr>
              <a:t>EXPERIENCE???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30287" y="2685142"/>
            <a:ext cx="6836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</a:rPr>
              <a:t>(fill in </a:t>
            </a:r>
            <a:r>
              <a:rPr lang="en-US" sz="4400" b="1" i="1" u="sng" dirty="0">
                <a:solidFill>
                  <a:srgbClr val="FF0000"/>
                </a:solidFill>
                <a:latin typeface="Times New Roman" pitchFamily="18" charset="0"/>
              </a:rPr>
              <a:t>YOUR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</a:rPr>
              <a:t> NAME here)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EE5F2-C010-1D42-AB2A-9B1614A6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2691320" y="346717"/>
            <a:ext cx="79766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latin typeface="Times New Roman" pitchFamily="18" charset="0"/>
              </a:rPr>
              <a:t>Every interaction with your customers </a:t>
            </a:r>
            <a:r>
              <a:rPr lang="en-US" sz="3200" b="1" i="1" u="sng" dirty="0">
                <a:latin typeface="Times New Roman" pitchFamily="18" charset="0"/>
              </a:rPr>
              <a:t>cannot NOT</a:t>
            </a:r>
            <a:r>
              <a:rPr lang="en-US" sz="3200" b="1" dirty="0">
                <a:latin typeface="Times New Roman" pitchFamily="18" charset="0"/>
              </a:rPr>
              <a:t> be an experience!</a:t>
            </a:r>
          </a:p>
        </p:txBody>
      </p:sp>
      <p:sp>
        <p:nvSpPr>
          <p:cNvPr id="1849347" name="Text Box 3"/>
          <p:cNvSpPr txBox="1">
            <a:spLocks noChangeArrowheads="1"/>
          </p:cNvSpPr>
          <p:nvPr/>
        </p:nvSpPr>
        <p:spPr bwMode="auto">
          <a:xfrm>
            <a:off x="2938107" y="2386993"/>
            <a:ext cx="716846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latin typeface="Times New Roman" pitchFamily="18" charset="0"/>
              </a:rPr>
              <a:t>How </a:t>
            </a:r>
            <a:r>
              <a:rPr lang="en-US" sz="4400" b="1" i="1" dirty="0">
                <a:latin typeface="Times New Roman" pitchFamily="18" charset="0"/>
              </a:rPr>
              <a:t>RANDOM</a:t>
            </a:r>
            <a:r>
              <a:rPr lang="en-US" sz="4000" b="1" dirty="0">
                <a:latin typeface="Times New Roman" pitchFamily="18" charset="0"/>
              </a:rPr>
              <a:t> or how </a:t>
            </a:r>
            <a:r>
              <a:rPr lang="en-US" sz="4400" b="1" i="1" dirty="0">
                <a:latin typeface="Times New Roman" pitchFamily="18" charset="0"/>
              </a:rPr>
              <a:t>MANAGED</a:t>
            </a:r>
            <a:r>
              <a:rPr lang="en-US" sz="4000" b="1" dirty="0">
                <a:latin typeface="Times New Roman" pitchFamily="18" charset="0"/>
              </a:rPr>
              <a:t> is the aviation experience you are delivering?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511266-6132-2741-8438-70A58650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  <p:extLst>
      <p:ext uri="{BB962C8B-B14F-4D97-AF65-F5344CB8AC3E}">
        <p14:creationId xmlns:p14="http://schemas.microsoft.com/office/powerpoint/2010/main" val="41898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84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srgbClr val="000000"/>
                </a:solidFill>
              </a:rPr>
              <a:t>OAA 2021: "Ohio Aviation Strong"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6AA3A-9A6F-C34B-8F3C-0BCA3D4E48EF}"/>
              </a:ext>
            </a:extLst>
          </p:cNvPr>
          <p:cNvSpPr txBox="1"/>
          <p:nvPr/>
        </p:nvSpPr>
        <p:spPr>
          <a:xfrm>
            <a:off x="1600200" y="6248400"/>
            <a:ext cx="685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B7ACA-4DBD-D842-9978-87D0F6EAD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40776"/>
            <a:ext cx="9273935" cy="5733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55E4D-C7AF-E848-AE43-9637F15A5348}"/>
              </a:ext>
            </a:extLst>
          </p:cNvPr>
          <p:cNvSpPr txBox="1"/>
          <p:nvPr/>
        </p:nvSpPr>
        <p:spPr>
          <a:xfrm>
            <a:off x="92467" y="6074064"/>
            <a:ext cx="6780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592647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02382" y="11"/>
            <a:ext cx="7265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FF"/>
                </a:solidFill>
                <a:latin typeface="Louisiana"/>
              </a:rPr>
              <a:t>TEN POINT CUSTOMER FRAMEWORK</a:t>
            </a:r>
          </a:p>
          <a:p>
            <a:endParaRPr lang="en-US" b="1" dirty="0">
              <a:solidFill>
                <a:srgbClr val="FFC000"/>
              </a:solidFill>
              <a:latin typeface="Louisi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7975" y="472106"/>
            <a:ext cx="459310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  Strategic Drivers</a:t>
            </a:r>
          </a:p>
          <a:p>
            <a:pPr marL="457200" indent="-457200"/>
            <a:endParaRPr lang="en-US" sz="2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 Customer Segmentation</a:t>
            </a:r>
          </a:p>
          <a:p>
            <a:endParaRPr lang="en-US" sz="2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FF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 Customer Engagement</a:t>
            </a:r>
          </a:p>
          <a:p>
            <a:endParaRPr lang="en-US" sz="2400" dirty="0">
              <a:solidFill>
                <a:srgbClr val="E11F4D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FF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Employee Engagement</a:t>
            </a:r>
            <a:endParaRPr lang="en-US" sz="2000" b="1" dirty="0">
              <a:solidFill>
                <a:srgbClr val="FF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endParaRPr lang="en-US" sz="2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5. Training &amp; Tools</a:t>
            </a:r>
          </a:p>
          <a:p>
            <a:endParaRPr lang="en-US" sz="2000" b="1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6. Process Orientation</a:t>
            </a:r>
          </a:p>
          <a:p>
            <a:endParaRPr lang="en-US" sz="20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7. Joint Workouts</a:t>
            </a:r>
          </a:p>
          <a:p>
            <a:endParaRPr lang="en-US" sz="2000" b="1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>
              <a:buFontTx/>
              <a:buAutoNum type="arabicPeriod" startAt="8"/>
            </a:pPr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Capacity for Change</a:t>
            </a:r>
          </a:p>
          <a:p>
            <a:pPr marL="342900" indent="-342900">
              <a:buFontTx/>
              <a:buAutoNum type="arabicPeriod" startAt="8"/>
            </a:pPr>
            <a:endParaRPr lang="en-US" sz="2000" b="1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>
              <a:buFontTx/>
              <a:buAutoNum type="arabicPeriod" startAt="8"/>
            </a:pPr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Consequences</a:t>
            </a:r>
          </a:p>
          <a:p>
            <a:pPr marL="342900" indent="-342900">
              <a:buFontTx/>
              <a:buAutoNum type="arabicPeriod" startAt="8"/>
            </a:pPr>
            <a:endParaRPr lang="en-US" sz="2000" b="1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>
              <a:buFontTx/>
              <a:buAutoNum type="arabicPeriod" startAt="8"/>
            </a:pPr>
            <a:r>
              <a:rPr lang="en-US" sz="2000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Committed Leadership</a:t>
            </a:r>
          </a:p>
          <a:p>
            <a:pPr marL="342900" indent="-342900">
              <a:buFontTx/>
              <a:buAutoNum type="arabicPeriod" startAt="8"/>
            </a:pPr>
            <a:endParaRPr lang="en-US" b="1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788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6874" y="707936"/>
            <a:ext cx="3448050" cy="504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170" y="730189"/>
            <a:ext cx="8758237" cy="54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28800" y="609600"/>
            <a:ext cx="86106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M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M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M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M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m</a:t>
            </a:r>
          </a:p>
        </p:txBody>
      </p:sp>
      <p:sp>
        <p:nvSpPr>
          <p:cNvPr id="4" name="Oval 3"/>
          <p:cNvSpPr/>
          <p:nvPr/>
        </p:nvSpPr>
        <p:spPr>
          <a:xfrm>
            <a:off x="1874520" y="4632960"/>
            <a:ext cx="4373880" cy="170688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BCA1A5-EC2A-AB42-9791-AC0C6734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2" descr="data:image/jpeg;base64,/9j/4AAQSkZJRgABAQAAAQABAAD/2wCEAAkGBxQTEhQUEhQVFRQWGBwYGBgXGBcWFxwdFx0XGBkXGRUYHCggGBolGxoYITEhJSktLi4uHCAzODMsNygtLisBCgoKDg0OGxAQGywkHyQyLCwsMCwsLywsLC0sLCwsLCwsLCw0LCwsLCwsLCwsLCwsLCwsLCwsLCwsLCwsLCwsLP/AABEIALcBEwMBIgACEQEDEQH/xAAcAAABBQEBAQAAAAAAAAAAAAAGAAIEBQcDAQj/xABFEAACAQIEAwUEBwQIBgMBAAABAgMAEQQSITEFBkETIlFhcQcygZEUI0JSobHBM3Ky0UNTYnOCouHwFSQ0Y5LCJTXTFv/EABoBAQADAQEBAAAAAAAAAAAAAAADBAUCAQb/xAAnEQACAgIDAAEEAgMBAAAAAAAAAQIDBBESITFBEyJRcTKBFGHRBf/aAAwDAQACEQMRAD8A25pQNyBXnbL94fP8a44nARyG7orWBHeUNo1sw1GxsL+grgeCwf1MWq5fcX3fu7beVAcuN494488ORiNw3h5WI1qh4bzZJJKqOYEXck5gbeV33ql5gxOWeREsiKQoVbKO6ABcDc/6VVK9jcaHy0PzFYd2ZYrW0+kSKPRpnF+JGOMSplaNDeX7wTqym+672sbgEDWg9+eJs04UQMEGaMgOQyhlUn39e6b6WqFBxMuOymJeMkaZiDoQbXU3HSo3HcBGmMQLcxzICuYljdlKe8xuTmt6VPDLlZD8NHVcVvTNG5d4r9Iw8crZQzDvAaC4uCACb1ZLMv3h86A/ZtDFLA6yRozRy5hmUE6gENr1FjrRd/wPDi1oItGzA5F0Y7ttv51o1S5RTI5rUmjtDxWF2KRyxu4vdVYE6b6A0B8/c+4jB4lYMPHC5Koe+rsc0jMoAyOPCrnG8DjwZTEwjSG+aN3Yrke2bs8xORxbS1gdj5Ql4/hJJxM0SNIoyhyD2irfoW8/lXNlsYa2yJ5NVT+/58Bif2oY1HdGjw2ZGKnuS7qSD/S/7vXPA+1nFvbNFh7XsQFkvodh9ZvahnnOMJj8Qo2MpYejjONfMEGpHKPK8mMhl7EoJI5hfOSoKMo6gHUEXtTb/Js8KVFSaWjcsHxEyKrLlysoYb7EX8aktI5BtlvbS4JHyzVW8v8ACDh4IombOUWxa1r+Nh0Hh5V34jxFIQM12drhI0sZHI3CrfXTW50HW1SmVLW3ojYbmBY27LGFIJQNCTljkA0zxljp07pNx571O4liysTvEyFguZc2qnr0I3FVD8AOIftsUSrBSqRxOyhVY3OZxYsxtr0HS+9CHGOIIl44UVV90aX7qd1d9zbx6VWyb/pR6W9klVfNk2Pn3EOBlSEkjQEOD6Hv6Ub4TiS9iskrxr3QXOYBQbC4uT4+dY3m1J0v47VbcpdnLP2MuqSaaEqQ6d4EEWIYEGquPkSc9S8ZPbTFR6NYw+MSRc0bq6+KkMPmKcZT5UNxcNfBl5IA00TnNJGSTLcKBmjc++dPdYjyPSrTCYtJkzxMGW9vMEbqQdQw6g1plMqOfeZZsJhhLh0SR+0VSGVmUKQ1zZWB3AHxoCT2r48i3Y4bMFLMMkugUFjf63SwFaZj+GCVSrbEEaVmWO5JfA4LiE0zo7NH2URW/uuQpZrjQnQW9fGrdH0uP3LsHNPa/jSAeywu33Jf/wBas8T7ScZFJhhJHh8kyRSkhJb5XYq+X6w6i2mlZSW0t5f6VpvM2Kwkn0aB0u+FVUMim17Bc8dx9m438atTog2koncIOb0jVcDxmCSwSVCx2W9n00IKHvA6bEVP7QeIoM5X4RBiFOIYszGUvkDMI1YaCy31Ntb9b0RJwPDjLaJBlvl02ze9b1rMlHi9HLTT0yHzfxtsLh+0jCM5YKoa5Gt76Ag7A0M8N55nkmSNlgVSVDGzi2Ym+pe2wrh7RIIozBFEirYM3dFtL7fO5ql5Xw0btM85bskRi2UlSdkABHjqKzbbpfW4p9HSXRrOJx8cYu7Afn8qCsfzvKsrrGIWUMQps5JHQmz70J4mSSRe1IcxqQgJ1Cge6l+pAAqKTfU2v4nX86ityrG9LpFquiKW32bLwPESyRK8wVXbWy30HS9ydfjVlWa8l8bftkiOoY2H+taSBV3Gu+pHZXthwlodSpUqskQqVKlQCrw0Lc5c1/QWhBQMJAx1ax7uXb/yq34BxdMVCs0ZNjoQdwRuDXbqmoKbXTBmvMEMsmKfsgSUlaRiPsrGD3txe2lhcXOnWoswCsQGBA2YbEdGHkd/jWviBAxYKoLbmwufU9d6yfmnDpFPMsBuATprZWIDFLncXtt426VjZOPxr3/ski+zhwLBdo2KRR3wqzp52BWQDz0U+tWmC4c2MVbEgwG4PTvEHKfiL/OoHLPEVixUMzHKhUqx8FYXHyNaLHxvBpnCyRrYZ3AFt7amw8x869xqVPUvx6HJxfRW8r8BOHaQ31kN2sLDS50v5k0VrtVQ3MmEUE9svuGTr7oBN9vAGoB5naV0hghdZJAWVp7IgQWu4ClmO4spAvfpWmopLRG3+Rc9YmP6O0TMQzC62te62Iv5XrK4HXOqsSoJs1gSQOthUnjE0kuIkDO0rBmGYgAkJckhRoAACdKgB6zLpuU9v+jGvm5z2xc9YJ2lOIXvxkIMwUIRlGWxQE6AW73Wrz2QNIZMSkcgj9xzdM9wCy2FyLetVWHxZ1Um6HRl3FW/sxwUkWKmb+jyZL31JuGFh4Bb6+dWMe1yembGLmu2qVdmtrw0HieCxbKRHiFvmBsF7I5de4JBmINyNbdKh8qIY5pkxH/VM11LMXLRAALkkNsyg3uLCxJ060RRMa4cU4as6gNcMpzI66MjDZlPx9CNDpVw9H8WxnZwyP1Cm3rsPxtWL8XRmjlkUkBDGCf3mC2v561on/8AQLllhxkbuIm7OSZFBiOxDEXBRtRcAGx20qj5gwmFjwE8UEolftYy+oLCzCw08LGqeTU5S5fCJ6ppLX5BNm0otk5YnXERYiAB1cxuwGmVgFBJv9kgfh51D4Hywsy3kmCMw7qAAt5Fr/kK0E8XggUJJKoZI8xB3yoNWt4WFVMOddk3D56ZJbZrTRbrHQdxuB5MYPoZIdVK4hkfsh0Mau+VgW3IGW9jv0qVPx18Q6YeBZIDIC/ayBQci2v2Qubsb9bWGtEXD8DHCgjjFlHqSSdySdSSeprXKhWYDC4sIgknjJCnN9XmudbHNmF7adBe1CXtXMyYC0kyMGdFIEWQk3JuDnOUADbXbetGcVm/tkR5MNFbZZQX16EFQbddTUtK+9HqW3oyXh2Azd9nVRplvqTY66X0F6nO+pvcknwPXUmuSqbaA5R1t3fS/jXoathyTfRo11xiujb+QcThlw6Qwyh3AzPoVJJ1Jsw2G3oKKmW4r554FxV4po2VtmBFzp87bW38jWx4bmxAGE0ciNG2SUqpkiQ6a512WxBuQLdazMqpQltP0q5EFGW0/SFzTy007q4IDKLX1Jte9rVRYrleZezghSySG8snQZb2BudALswHUmjuTmHCDNfERDIQG7w0J2Bpp4/hQSDPFdVDHvDRTazHy1HzqhOiEvghjJxewL5/VIIsPhY9FUFz59AT5k5jQdCMxAzBf7R1tbW9uvpVvzdxBcTjWZWBjGVFYG4soJJHzaunIWAjmxa9oR3AXVT9phsPA5d7elZ8o87tL9f0i0nxrG8KikjxsaW7KTMNG+sykrfvWy5rX8q1B4sT3rTRC9sv1LG3jf6zW+vpUJuWYzjBiizZhrk0y5gMua++1XrMFBJ0A3J2+dXaK3DkV7J8tDowbC5ubakaC/XTpTqbG4IBBuCLg+R606rJGKlSpUBkvtxPfwf7sv5xVC9nfOcODw7xyB3YyZgFAsAQAe8SBvUv25+/g/3ZfzhrML1r41cbKEpeA37h3HjjyRh3ESLpJexmII0MetkFye8QdV2qBzlwKOLDo8a6q4DuSWdgwOrudWN7b+NZPwXic+BnjlCsugbKwIzo2++4Ivr4jyrc5MVHjsFmjN0mXQ9QQdmHiCLH0rNz8TUWo+Pz/h6jJuHylLW3ie4/wnOv4WrcMPiQ6KwOjAEfEXrJG5dlDNZSSx1sRl00BHWtJ4FEVjRCpAVQoub7C1ZmHXODfL5PZNFsVDAg6g6EHUWPQ33oa4nwkYVvpOEiUFVyyxIoXOmpuAB76nUeOoopUU2Ui2u3WrxyzKvZ5wlppZJ2H1YRlBtozSb28gL/ADFCLKVJU7qbfEaUfYLic6STfRAWjMx7KIQs6EXsxXEBgiKx1trYjY0Ec1KYsRMCMpEuo3sGIO/XeqN9eopGfkVKMUkSOX+HGaPGhR34uzmXxIIZXX5KKMPZnKXEilbqtmzW2J0Iv5gVSezbEMmLkCIHLxEWzBfcNxvvqbfGtAwKyxKOzwSR52JcLKgtsM+i9426eVdU171I7x696mXsQFqp+JcWYsYMKFeb7THWKLreQg722UanTYa0M8X4/iyShJgzSiMKIXBCs1g4xTHswSNRRtw7h8cKZI1sNz4kndmO7MepNXC6VuE5Ww6nPIizSk5mkkAZi3x2HgOlc+cMOJsO0WdUYlW72uisCbC+uxFXjg1lvFMf2sxYm5YkKDroNQB4aa1RzrXCvS9Z1D3Y2VwpIuLj4bdRejvllAYiWdZC+rAagC1suu+m9Z7cHcD461d8G40UOUga7MNCD51i02umfPWyRrYTz8sxoe0wqpBOt7Mq2U3+zIo95L9LjytUvhnF87dlKvZTjdDswFrvET76eY22Nqk8NxYkjV/Hf1Gh/EVH45w5JYySCHUExupCurW3VzttY9CNDpX0sJKUU0QlmaBPaNwHEYrsEw4XJmJkJIBGwU67qAWNhXnL/M+JkMVwJg4s4WGSIpYEZu2b6txmFtLDXTaiEcRxGVScI1ybEdrHoNO9e+u5030qSMnF7R6pcXtGfe0XhqYXB4aFP6z4nKrXJ+JrO9ToNzoPU7Ud+1zHu0sMbxmMIrEd5WzAkDNYbbHSg3gsTNPAFTO5dCF2zEENlv0va1aFL1Xtl2t6gE/tH4aMPiIbCytCnh70YyH/ACha0LgHL0cyricVHHJLKqEXFwqgd0C41NtTfqaGMcPpuJwy409zVbCKXDlWNmCs8lw4OUjQg+VafGQBYW0FrDyqnZYpRSK058opDzGB0HyqNi5ljRmNrKpY7bKL/pUiSSh7mhHkgkjTTOpHzqGXjI16ZMMQW7WQ7tf5yHX/AChvnWg8mcuI+EWQl45nJZZYzlkUXsoBtYjrYixoNfgM1kjyEEsSzdOgHwAvWtcMVUiVBoiIB4aKN/wqnRW1Pcie2cXHRDfjT4b/AKwDIWss0YOW32e1XUoelxcem1DvN/NUc2HkjiJ1t3r7gG5BG9iKHubeYGxk6pFmMYYLGo3dj9q3X9Br40PuLXB3Gh+G9c3XSfUfDGyMiT6j4b3wr9hF/dr/AAipdROEfsIf7tP4RUury8NBeCpUqVenpm3tq4Xnw8WIFyYWKn92XKCf/JVrGia+m+YMEk+GmhcgK8bAkm1tPe8rGxv5V8zxwEvkHeYnKMutzcgW8j/KtPCn9ri/gGocB4SvFeEohIGIwxMaN6WKq3XKykD4A072QJiIpsThpo5FQC/eUhVdTlIBOhzDXT7tUvsg4xJHPLDGocypmVWbIM6XsL2O4Nar9Mxtl/5WLMScw7fQDoQcmul9Kr3ScG4fD7BZjBrXVIrVVHGYy8lsNHYfs/rve10v3O7prVPxjjOKVkV1bDKULO8UTYu5uRkBC2Xu2JJH86qAJsfjkiXM7AX0Gu56AeJoQ43xm6/WEsCb9mDYNbdW8V8Qd6kcD4acVA887OZZgRG7aWQaowiByoT7xA18+lBXGHKSFHkRyosGUkg/Mb+VZWe7VJaekX8OFck+XppfK3FkniORBH2dlyDYC2lrW0+FZl7VcPlxch+/Gr/EAr/6VO4Lx5sMpyaljcg7aaC/407mVG4iqTRizoDG6311uQQfid66rv8ArQ4v+SKmfiNR3Hz4KzkDEZcdDro+ZfmpNbOGrIuVuX5ExUbFGyRm6663tYX/AFrWcIL73q5RFxXZTxouMdM9xeDSVGSRQyMLEEXFU3DMU+GkXC4hiwa4gmY6vbUxvYWDgbH7QHjREBVPzWinCT5lzZULDvZCCuqkP9k3A1qcsEjjpf6PJ2YJfKQAN9d7edr0E8J5fZIZ8RKMp7FkjUixAIu7HwuABbwB8alcC43iS0KrI2Juv1gMDw5LLfN2r6HWw63verTiuOxJw0mfChSQwYdsrWXL7+g72vQVWupUnyf4Z6mZ+Grlw9nbt2JuiSKoHhmW+/hpXMTd/J/ZzX+NqtuWsLK8OKjihEgkkUljIEyEAWNiO941jV1824kjYZ8m4rMjLfazD0bf8aWKmONdoYmIwyHLNIpHfYbwrfpb3m87DrYKxUkuHjlXtHilAKFOxfvLe5KzjRb7ZugrTuGQpHGiouVQosN/PfqfPrWzixlGtKXpHL0kwwBFCqAFAsABYADYAeFNka1PZ6h4hjarB4Yx7WsVnxzKPsRoo9W73/tS9l+Gz8RVuiK7fhlH8VWHNPLMj4uSf31fW3gQoUeoFhS5LT/h/aSzqe1kAWNB4DViT0F7D4VcldGNZch98eEPQs9pXFMiRwlQVluzFhfRbWAvsbm9/KgXBc0NDIroCbHW5PeHUEeBqXzhzS+Jj7N4U0YMCGJZTsbE+IJFCURuddPH/YrLlLb2auNU66vpzS72fQ3DMcuIiSVD3XFx+oPmDp8KfJCDWX8I5gyqrwuYmWyTWUvGI9Asv0f7wNlJXxBN6LODcw4h+0URDFZMuWSMGAMGvmBEugYW6Hr0qeL2tmFbW65uLCBcGBrVfzTwyWbDPHCwVmte5tcdVv0vXccRxGZR9EaxW5btY9DYnLa999L+dMPFcTlv9CfNe2XtY9rXzXv46Wr1ra0RNJrTBiHl9OG4abEuc+IyFVNrKhfu2Trqdz+VZ3mo39pfGZGyYdojGL9pqytm0IGi7WJbfe1AKS3BI21/A2v6GqF+t8V8GbkJbUV4j6H4R+wh/u0/hFS6h8G/6eH+7T+EVMq+vDSXgqVKlXp6VvEuFJMV7UlogDmiNijklSrMLXOXLprbU3vWI+1LhH0bHl4+6koWVLCwVlsGsNtGAb41v9qz320cL7XBiZR38O2Y/uMMrfIlT8DU+PPjMGW4fHfRsfDiU0XOs1thlk/aL6C7ivo9JQQCDoRcfHb86+YexMmHRlBYxuyWGpysA6nzsS/zFbryLjHbB4cSBg6xhWvv3e6PwAqXL10/kBYor0rTYzT6pgB8ZCcO0kCsOxZs6KNMoe+ZL9Re5HqaC+IYhWY5QAPHqfOibnWa2Ikt0QflQFJi7SqnQqTfz/3evnrlKd8m34bdKUaokpybdwZm+yPvHoPnb51M5N40FkRm0VjkkU/ZPp4g2NQlksQfAg/LX9K0WeLhcs0bO0S4hgr5Q2RmuMwzIDY6dT4VPi1OW2vUyDJsUen4wnhwoFTVFUic1YIoXGJhKKQGbMLAtsD4X1rlPzShZUw0cmKZkD3iKZQpJAJd2A1INhW0ZZd4nFLGpZ2CqNyTYfOh+DDPjWEkylMKPcgdbM7A3EkngNAQmnnUbhYOPkeTEKBFDJaOA3zLIu7y20Y+A1A33owoBoQCq7j9vo8/92/8JqxZqqeONeGRQNWRl+YI/WuZdrQMcv8AXD+7/UVoHs3Nop/OUfwis9cWkufu5dPG96PuQVIhc6d6QkeOgA18DpVKjCvhKNkotL/Z2/AxlUMpVhdToQdQR4EUOrnwDWAZ8GxAVVUs0G97m92i/EX8KIo710dbjXYjW9XzgbHIGAKkEEXBBuCPEHqK5stC+JZuHyokKmSCUsFw6ayq/vkxliFyH7pIC9KscLzNCc4mDYZksWWfKujGwYMrFWBOmhrwEzEQqAWewUAlj4Aak1ivHuMmaZ5BoGNlHgo2Hyo+9o/MMZwqJBKjCc2JVgbot72F9QWAF/Ksxgw+ePEyFgBDCXAv3ix7qAD943JqKzt6NTBShB2P9EUSX1Bv+NdcPE0jBEBZmNgB162+QNQcGmVFHx+dEHKbukzSxxNK0UbsAouASMoZhe+UXO2tca2y7O3jByHcjFJMbhswzIzXsfGxKn5gV9B2rDeB8q4iLGYcwgyw5llWZRZMh1N/ukXYW8hW5Bqmh10ZOXNTkpL8HuWvDXhlFVHHcYywyGMd/I2X96xt+NdMpsx3nrifbYqdwb94Rp/h7o/G5qHwbhxmligT7RVfQaZj8ACahzYdgVLCwBO++b08NTR57K+H3lecjRBlU+bbkeij8aoJOU9MzVFyn2arBEEVVXQKAB6AWFdK8Fe1oGmKlSpUAqg8Qw4cEHUHpUzN0rxlvQApFy3Ep7qKPQVcYXDZRYbCrAx15ktQDYxT3mCgljYAXJPQDW/pUfHY1IkzObdAOrHoqj7THoKoMPhJcaUlxAkhiRrpBmAzW1V5cut9+5e3jQAhzJxJJpJJY75HHdJBGYDTMt9xvrQvxPAFPo8/9ZmH/g2X9a3HHcNhmTJIisvhtb0I1HwoQ9ovDEXCxdmoVYnCgDoGH86zbMXi5T2X4ZKkowM9eWzBfG+vpbT5XrZOTpBJg4GIBIXKTYXupK7/AAFYpiW9w+DD/N3f1rVfZfir4Z0+5If8wB/O9cYb1P8AZ1lrcQvGGX7q/IVW8T5bhmcOwdXAy5o3aIleikoRcb1cCva1TOBPlwDCSNg3ygsWkhYA3dSdQ5O8i6X11FFZNVvHuFDER5QzI6kMjr7ysNQR5eI61x5d4qZkIlQxzRnLIh8ejjxVtwfWgLNzQbz1xmGOGaFpAJnjYKi6sMwIBP3Rr1ozk28q+a+O8S7fFTTX99yV9Bov+W1W8OpWT78QPOH4krofdP4HyrQPZZjS880f2cgY22BBsPmD+FZk2Y+7vWiezPmRcOPo8yKFY6SAAG5/rOrC/XpWtluyVLhFbBrqJT8ulNU1UcxcVaNVjhUtNKcqAfZvvI3gq7+e1fPAqOPxDG4hMNGRaBg80gzB000RHGzkEE+XrVrw7lyGEs3flZ7BmmYysQuwu3QGpnA+GDDxBMxc7s7e8zHUsT41Mc0BWcR4LBNE0TxrlItoACOt1IHdN9dKA/aRw2DB8OWGBAvaSgE7ubd5rtufdFaO5rKvbJjc0uGi6KrOf8RCqfkD865l4WMfcpqPwZ0z2ygdTb4WJP5Vo3sw5dWeKaV3lQZgg7NzHcAXYG24uRWbHV/RT+P+gNb77NsH2eAhHVwZD/jNx+FvlXEF2XcueoaPMFizw8CLElRh82WGVQwABucsu4W2gz31vRSK8mgV1KsAyncEXB9RQ1MJcBmYdricMzXKaO8IN7lT7zpc+70G1SmUETrULF4bNvU+CZXXMpBB8Py9ac0dABnEOUo5j3hbzFX3CeHdkioLZV0FhbarQRV0Ra80vTzS9HKK9pUq9PRUqVKgM/8AaBxiXDY3ANCCxbtFMY1zhjCMtvHqD0q+XjuILODgZwFDENni7xGwUZtz51YYnhMck8U7i7wq6x+A7TLma3jZQAfM1PBrpyTSWgDv/H8TkzfQJ82bLlzxXItfPfNa3Txqo4tzHM8qQl0wA7MSO02RnuTbs01yabk3NHNRcZgI5P2kaPbbMoa3zFcgC+W1XETPNiH+kLAQsE7jIh6syp7pIP2wKM4cUjaI6tbwIP5VkeMxgjujs2VGYKpJJADHS1RMPx0RyLImZShB6ajcg2OtxetJf+euG3Lsv/4a4b32bVIaoea4DJhpUAuStx6r3h+Iq+jsygjYgEfGo+IgNqzJLaaKSbi9mEYhCykDfp69PxArQPZ1C8YkY6B7WHpfX9KsJuVEaQyMO9v4D4irbCYHLtVWnG+m9tk9uRzWkXMU1dw9Q4EqUgq2VjregbmbTiEPZyR4WQxG8z7ML6RhSQrkakXOlzRXxfiSYaFpZCcqjoLk30AA8SdKpeHcGOJY4jFjMJFAjgdRliXezLqC5Oub0FAVeH45PJFiodcWVHZrLh1Av2gINwWy3XrY1lOM5LxUMfbzwuiItxYAgG4X6zXujwtc7V9GYXCrGoWNVRRsFAA+Qof9pX/1mK/cH8S1PRa4S0vloHz8DVlhsTdddxVUx0PoafwyUlR42/Kvoq7NS1+Qa3wjmeaSHCRLNHASrK00gzXMRyhFuQMxWxN+lWnJ5zYzFGR0xEoCDt093Lr9XluQpG5APUVVeykRzYeeGVVkVXDBWAYWYeB9DRFj+HHBv9JwwIhVbS4eNQQwF7Oi3AVhfXxA9K+cyYcbZIBUBTXWuHDcek8SSxNmR1zKfEGpVQgr8QKyT2n4BmnSVAzd3IwsTaxJBHzPxrY51qtxWCDaWFeSW1okqscJbRg2D5axEjgKh74FydAvTX03r6A4UoSNEA0RQo9FFqrYeHgdKsokryK0zq26VnpYhq8Zh1IqHjcQUidhqVUkfChIcXUWMj3br1PyG1VMzL+hrS3sVU/UFxtfoeJX6K64dcSTneS7QBxrolwqu19yRepWB5nmSSSGdVxDqgdGwovnW9iDHc5WFwd9RUSdkxaiFZLBnXMpG4DAkWI62/GivhfB4MPfsIUjzb5Vtf413i5Kvhy8PLa3B6K5uaCEV/omLNyRlEXeFrakX2N9PQ10HMR7RE+jYrvBTn7LuDMAe8b6WvY+hq9vSzVaIhRPmUGxFwDY6EX6EeNPpUqAVKlSoCsxnE1SaOEmzSI7r5iMoGH+cV3Wa9CXOWDZuIcPkDFViWYtbrm7IBfQ6/I0U4MXA1o0ugSlNR+I8QjhXPIwUfn5AdTUxVrLvaJxK2JKE3WNRYebak/kKnx6fqz4vz0mprVktPwEuZ50fFSvGTkdsy3FjrqdPW9VRcetdpps3QVxAttWwlpaRp610XGH4mwAzyNoLDvMbW2AttRryTzfmcQTPmB0jcnW/wBxifwNZxhMM0rrGgu7Gyi4Fz8dtjXk0ZjYqT3lNu6QdR4MPzqO1RsXB+nNijNcGfQzR3pvZ0J8j83LLARiHVXiygsxChg18pP9rQg+dEbcbw4UMZ4srXsc4sbb2PW1Y04OD4sypRcXpk5EpmOxaQxtI5siAsxPQCqTinNGR1iw0TYmVlz2QqEVTszOTYX6VWYGaTG4sDEZoBhwG+j30ZjcBy499P7PiK5OSbweBsXKmMkzpGFPYwNpof6VvEsLWB2oqArxVFOoBUNe0cf/ABuL/u/1FEhNDXtCe/DsWP8AtH8xXdf8l+wfO33v99Kfgly+l9+mtMQ6n1H5VofsehVpMRnVWGRNGAIuGaxsa252OuPPXgLr2R8LnjeSV0KQyR2BbQsQwIIB6WLa1p9qjRvepAasW6x2y5MArxNGwEsmKUyPh3t2sIF8h0HbLrooG4AomwuLWRFdCCrAFSNiDsRT5FuLePxoKnxUmCxTJEHxCzDOsA96M3sWzsbLH4Dx2qMBowrkVqm4PzOkrPHLG+HmQZmSW222YMDYrVmOJREZu0jtcC+YW16E9DQD+zqqxvFgrmNLEjc9AfAeJrzj3HVjjHZMGd9FIIIHibjwoEbGMLhSddz1N6zM3JlH7K338lvHpT+6XgScV43MqkCxBBBBXxoQWUHr/OnmQ+J+dMYA7i/rWZzm/wCT2XFGMf4on8IP1qEbKwPyINq0/C4kSLcfLqPWsngxDL7pt8BRnyTxIyNIje8ADpoDYkbeO1WsG2UbOHwyDJgnDl8hSxrk0tdHWoeIBrcM8tFOgr2mQ+6PQU+gFSpUqAg4zCBypIuRe3xt/KpMMYA0FdLV7QHlYZz9Nmx8/kwHyVR+lbkTWC882XHYnUEZr+PvAMR63JFW8PXN/os4uuT2cf8Aho7FXUu0pBkKKvdSNTbO7+J1taqy9bpy9wZY8EkLD3o7PfXVxdhc9NdqxHiOEMMskTbxsV+W34Wq1Re5yaZYqtcmx3DMV2U0Un3HVvgDqPletc49yZh8TD9QiRSe8jooFydbMBuDesfxGGZAhYaOudet11H5g1tnIHEe2wMLH3lBjb1Q2/Kx+NR5W1qcSPI2tSQJclcmTpOxxUKdllIKsVfMb6EDy8aPW5dwpVVOHhKrfKuRbC+9hbrVmDTqo2Tc3tlWc3N7YL8R5XftRLhJhh2yhGXIHQqvu93S1tdqh8pII8ViY5md8V3SZGsA8du6UUaKoN9KNKHebMBIRHPA+SSFs53syfbUgb929h422rg4CEUjUPhPEkniSWM3VxcdD6EHY3qbQHCRjVVxQBkZWGZWBBB6g6EVcOt6iS4a9AYFzPywcM4Mas0bHwuQei6Da35UbeyzgUsKySSWHaZQF+0MtzdvC99qPW4Wp0IvUnB8PCbVPPJlKvgB0SVKQU4IKdUAGkUE81IWx2HXDOyYrKbtYMgj/wC4h3BYabUWcV4hHBE0srZUUXJ/0G9VPKeBkCvPOwaSZs4tchU+wguARpqR40BFwHKztI0uOdJyydnkCZYwpNzcEkk1OHKmDCNGMPFkYhiuUWuBYMR4gGr21MNAZXx/DJDNJHEoRFIso0ABAY2HqTXU8L7LBT4qZdoz2SnqzAhWPxIsPjR3i+CYeR+0eMF9Lm5F7bXANjQ17TcR9VDAP6R8xH9mO36kfKs2WNwcrJFpW8kooCOGRFIkUkkga311OvX1qVeuEswWxY2uQB6nQD8DUvA4cySJGN3YD+Z+A1rN4uT/AGXNpItOG4aCXDTC/wDzUQzFTdTl0IIU7qRfWpPIklsVbxRv0P6UVcY5eV0zRBExCIUjkIvYEWKnyIuPKhnlThckeLXtMsbAN3CwzsB3SVUbrfrWlKhxsg4rz0pqzlGWzQ8tc5Yb10U06tIqjUGg9KdSpUAqVKlQCrw1Scw8fGG7NFjeaaUkRxpa5y2uSx0VRcXJqhx/FsXIVw2IT6IcQbJJEwkItqU1GhI60Baca4jiJHSHBBbHWTEGzJGAbFAAdXPhUzD8rYRSGEEecEtmK3N2OYnXz1qVwXhMWGiWKFcqDXxJJ3YnqSetWFNjehhFY/7VeG9nihMB3Zl18MyWB/Cx+FbEaDPabw7tcGzAd6IiQeg0YfI3+FT48uNiZNRLjNMy527TCL96CQr/AIJu8D8HVh8aNPZJxDSeEnYiQfHut+nzoF4VJ+0jJ0kjYf4l76H5i3+I1YchYl0xiFATmDK3odb/AAIFXbYrhKLLdq+1xN0iNd6hYJmNTayzOFXjLevaVAC2BVsJi2hCKuFmu6MNAshPeViT9onQeVFIoe55w0T4SQysUCWdXGpVl90gdTfT41UYbm7ERxpJPg5BBYBpbrmtoM7Rj3RfWgDivLVHjxkZAOddQCNQNDqN66HEIDYst/C4v8qA6Za9rn9IW9sy38Li/wAqSzqTYMpPhcX+VAdKRqPJi0AJzrYC51GgG5oRn5vxDxPJBg5TDY5Zbrm298RHUgb0BM4irYvFiBo74aECR2N7M/2FUje2twaKEFUfJWFjTCxmN+0D3kZ9RmZjckg6g9LeVX1AKmsKdSoCJI1qzHnDGdpi38IlCD13b8T+FaTjZQtZHxD9tL5yMfmapZ0moaLOMvu2Vs3fnjXpGC59T3V/Wjf2fYPNM0hGka2Hq38gKCcHGQ0rHdnsPRRYfqa1vknBdnhlP2pO+fjt/ltVXGhytS+ES3T1D9hABVLzBy7HicjEtHLGbxypYOviPMHwq7r2tcog9wXmHPPJhpkMM6XKqdRInSRGtY6Wv4GiAGq/jXDe2jZVdonIssiaOvXQ+FxqKFeG814pM8MmGfEywnK7wlbEdGs2zHwoA7pVzw8mZVaxGYA2O4uL2PnXSgFSpUqAHeYsHiTLDNhREzxq6lZCVuHKHRh+7XLhXAZnnXFY2RXkQERxoD2cd9zc+83n50TWr2gPAK9pUqA8NQeJ4bOpXowIPxqfXhWnYM0g5Diie4LN4X6URcL4SkZ7qgegFEbYVTXow6105N+nrk36NgW1SK8AtXtcngqVKlQA3z6YzhWWSQRlmXISM3fBBXujcX3qrxOH4liY/o8kcMMbWDyhy5K9cqdCfOibHcDilmimkBZor5BfuXNu9l+8LaGrG1AD0vJuEcqzx5mCqt8zA2QWF7G1dp+UsK8vbNHeS4bNmbcbG16vKVAUicqYUTdv2f1uYvmzN7x62vam4TlLCxy9qkdn11zN9q99L+Zq9pUAPQcmYSPOY48rOhQnMx0bQ7mqrDpxLDx/R0ihmVRlSYvksOhdPG3hRtXlqAH+RjGMKqRyByhYOQMtnLEsMu4F9vKiGq3BcEiinlnjzBpgM4v3CR9oL0Y+NWVAKlSpUBGxcIYUK8S5ejZr5dT4UZEVzfDg144pnqegIwvKsRbvAkeF9KM8HDlFugpy4VRXYLXigl4HJv09pUqVdHh4aFOIcNxOHxEmIwarKstjLAzZCWH20fYG24NFleEUAzDsSqlhlJAJXexI1F/KulKlQCpUqVAKlSpUAqVKlQCpUqVAKlSpUAqVKlQCpUqVAKlSpUAqVKlQCpUqVAKlSpUAqVKlQCpUqVAKlSpUAqVKlQCpUqVAKlSpUAqVKlQCpUqVA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77975" y="-1096962"/>
            <a:ext cx="34290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</a:rPr>
              <a:t>To INFLUENCE customer experience, consider every one of your people’s touch points!</a:t>
            </a:r>
            <a:endParaRPr lang="en-US" sz="2400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6043" y="2833915"/>
            <a:ext cx="7659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</a:rPr>
              <a:t>Touch Point =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“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</a:rPr>
              <a:t>any opportunity we have to INFLUENCE the customer experience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1" name="Picture 5" descr="ri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50" y="1246195"/>
            <a:ext cx="3678238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27362" y="359764"/>
            <a:ext cx="61309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>
                <a:latin typeface="Times New Roman" pitchFamily="18" charset="0"/>
              </a:rPr>
              <a:t>Need to exercise our “RISK” muscles!!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05500" y="2222500"/>
            <a:ext cx="4406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</a:rPr>
              <a:t>We need to take the risks that come with turbulence.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</a:rPr>
              <a:t> “</a:t>
            </a:r>
            <a:r>
              <a:rPr lang="en-US" sz="2800" i="1" dirty="0">
                <a:latin typeface="Times New Roman" pitchFamily="18" charset="0"/>
              </a:rPr>
              <a:t>We cannot solve our problems by using the same kind of thinking we used when we created them</a:t>
            </a:r>
            <a:r>
              <a:rPr lang="en-US" sz="2800" dirty="0">
                <a:latin typeface="Times New Roman" pitchFamily="18" charset="0"/>
              </a:rPr>
              <a:t>.” Albert Einstein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BA3FE-18A8-2F49-90B5-54F37ECF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  <p:extLst>
      <p:ext uri="{BB962C8B-B14F-4D97-AF65-F5344CB8AC3E}">
        <p14:creationId xmlns:p14="http://schemas.microsoft.com/office/powerpoint/2010/main" val="922781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Text Box 2"/>
          <p:cNvSpPr txBox="1">
            <a:spLocks noChangeArrowheads="1"/>
          </p:cNvSpPr>
          <p:nvPr/>
        </p:nvSpPr>
        <p:spPr bwMode="auto">
          <a:xfrm>
            <a:off x="4946650" y="2744788"/>
            <a:ext cx="50101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rgbClr val="6633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Arial" charset="0"/>
              </a:rPr>
              <a:t>“</a:t>
            </a:r>
            <a:r>
              <a:rPr lang="en-US" sz="3600" b="1" i="1" dirty="0">
                <a:latin typeface="Arial" charset="0"/>
              </a:rPr>
              <a:t>Coloring Outside </a:t>
            </a:r>
            <a:br>
              <a:rPr lang="en-US" sz="3600" b="1" i="1" dirty="0">
                <a:latin typeface="Arial" charset="0"/>
              </a:rPr>
            </a:br>
            <a:r>
              <a:rPr lang="en-US" sz="3600" b="1" i="1" dirty="0">
                <a:latin typeface="Arial" charset="0"/>
              </a:rPr>
              <a:t>the Lines </a:t>
            </a:r>
            <a:br>
              <a:rPr lang="en-US" sz="3600" b="1" i="1" dirty="0">
                <a:latin typeface="Arial" charset="0"/>
              </a:rPr>
            </a:br>
            <a:r>
              <a:rPr lang="en-US" sz="3600" b="1" i="1" dirty="0">
                <a:latin typeface="Arial" charset="0"/>
              </a:rPr>
              <a:t>is scary business…”</a:t>
            </a:r>
            <a:endParaRPr lang="en-US" sz="3600" i="1" dirty="0">
              <a:latin typeface="Arial" charset="0"/>
            </a:endParaRPr>
          </a:p>
        </p:txBody>
      </p:sp>
      <p:pic>
        <p:nvPicPr>
          <p:cNvPr id="260101" name="Picture 5" descr="ri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50" y="1246195"/>
            <a:ext cx="3678238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27362" y="359764"/>
            <a:ext cx="61309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>
                <a:latin typeface="Times New Roman" pitchFamily="18" charset="0"/>
              </a:rPr>
              <a:t>Need to exercise our “RISK” muscles!!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74968D-7B31-084C-890D-1D11F637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7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86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935" y="15355"/>
            <a:ext cx="9211277" cy="6880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9625" y="4695911"/>
            <a:ext cx="492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</a:t>
            </a:r>
            <a:r>
              <a:rPr lang="en-US" b="1" dirty="0"/>
              <a:t>hat’s </a:t>
            </a:r>
            <a:r>
              <a:rPr lang="en-US" sz="2800" b="1" dirty="0"/>
              <a:t>T</a:t>
            </a:r>
            <a:r>
              <a:rPr lang="en-US" b="1" dirty="0"/>
              <a:t>he </a:t>
            </a:r>
            <a:r>
              <a:rPr lang="en-US" sz="2800" b="1" dirty="0"/>
              <a:t>W</a:t>
            </a:r>
            <a:r>
              <a:rPr lang="en-US" b="1" dirty="0"/>
              <a:t>ay </a:t>
            </a:r>
            <a:r>
              <a:rPr lang="en-US" sz="2800" b="1" dirty="0"/>
              <a:t>W</a:t>
            </a:r>
            <a:r>
              <a:rPr lang="en-US" b="1" dirty="0"/>
              <a:t>e’ve </a:t>
            </a:r>
            <a:r>
              <a:rPr lang="en-US" sz="2800" b="1" dirty="0"/>
              <a:t>A</a:t>
            </a:r>
            <a:r>
              <a:rPr lang="en-US" b="1" dirty="0"/>
              <a:t>lways </a:t>
            </a:r>
            <a:r>
              <a:rPr lang="en-US" sz="2800" b="1" dirty="0"/>
              <a:t>D</a:t>
            </a:r>
            <a:r>
              <a:rPr lang="en-US" b="1" dirty="0"/>
              <a:t>one </a:t>
            </a:r>
            <a:r>
              <a:rPr lang="en-US" sz="2800" b="1" dirty="0"/>
              <a:t>I</a:t>
            </a:r>
            <a:r>
              <a:rPr lang="en-US" b="1" dirty="0"/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3DCC4-D008-0F44-A875-83177F12BFB3}"/>
              </a:ext>
            </a:extLst>
          </p:cNvPr>
          <p:cNvSpPr txBox="1"/>
          <p:nvPr/>
        </p:nvSpPr>
        <p:spPr>
          <a:xfrm>
            <a:off x="92467" y="6074064"/>
            <a:ext cx="6780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4DAED-7544-2D43-9F71-2156358A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" y="6196314"/>
            <a:ext cx="197116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81" name="Text Box 5"/>
          <p:cNvSpPr txBox="1">
            <a:spLocks noChangeArrowheads="1"/>
          </p:cNvSpPr>
          <p:nvPr/>
        </p:nvSpPr>
        <p:spPr bwMode="auto">
          <a:xfrm>
            <a:off x="2772227" y="1422405"/>
            <a:ext cx="73914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Why is change so threatening to many people?</a:t>
            </a:r>
          </a:p>
        </p:txBody>
      </p:sp>
      <p:sp>
        <p:nvSpPr>
          <p:cNvPr id="1074183" name="Rectangle 7"/>
          <p:cNvSpPr>
            <a:spLocks noChangeArrowheads="1"/>
          </p:cNvSpPr>
          <p:nvPr/>
        </p:nvSpPr>
        <p:spPr bwMode="auto">
          <a:xfrm>
            <a:off x="2667000" y="304811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Arial" charset="0"/>
                <a:cs typeface="Arial" charset="0"/>
              </a:rPr>
              <a:t>CHANGE!</a:t>
            </a:r>
            <a:endParaRPr lang="en-US" sz="6000" dirty="0">
              <a:solidFill>
                <a:srgbClr val="FFFFFF"/>
              </a:solidFill>
              <a:latin typeface="Louisiana"/>
            </a:endParaRPr>
          </a:p>
        </p:txBody>
      </p:sp>
      <p:pic>
        <p:nvPicPr>
          <p:cNvPr id="5" name="Picture 2" descr="6 Benefits of Incorporating Live Chat Into Your Website">
            <a:extLst>
              <a:ext uri="{FF2B5EF4-FFF2-40B4-BE49-F238E27FC236}">
                <a16:creationId xmlns:a16="http://schemas.microsoft.com/office/drawing/2014/main" id="{CD17E79A-CF27-444C-BD3A-5D96C543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4965"/>
            <a:ext cx="2329308" cy="27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F9EF1A-D5A2-0745-9489-A9749BE1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33600" y="32004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CULTURE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= past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ENVIRONMENT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= static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CLIMATE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= constant change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9C8C77-CFDA-514F-AE5E-DF8BED87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67000" y="2130357"/>
            <a:ext cx="8001000" cy="838200"/>
          </a:xfrm>
        </p:spPr>
        <p:txBody>
          <a:bodyPr>
            <a:normAutofit fontScale="90000"/>
          </a:bodyPr>
          <a:lstStyle/>
          <a:p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CLIMATE CREATION:</a:t>
            </a:r>
            <a:b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3233984"/>
            <a:ext cx="579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Creative aviation professionals </a:t>
            </a:r>
            <a:r>
              <a:rPr lang="en-US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MUST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create conditions amenable for creativity and innovation to flourish!</a:t>
            </a:r>
            <a:endParaRPr lang="en-US" sz="3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C54238-2A50-EA42-8D85-9BFCDA8D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  <p:extLst>
      <p:ext uri="{BB962C8B-B14F-4D97-AF65-F5344CB8AC3E}">
        <p14:creationId xmlns:p14="http://schemas.microsoft.com/office/powerpoint/2010/main" val="85375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Image result for efficienc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819400"/>
            <a:ext cx="3124200" cy="20342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08914" y="3429001"/>
            <a:ext cx="107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</a:rPr>
              <a:t>versus</a:t>
            </a:r>
          </a:p>
        </p:txBody>
      </p:sp>
      <p:pic>
        <p:nvPicPr>
          <p:cNvPr id="678916" name="Picture 4" descr="Image result for creativity innov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2362200"/>
            <a:ext cx="2743200" cy="26212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60914" y="457201"/>
            <a:ext cx="7373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Most organizations are designed for efficiency </a:t>
            </a: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creativity/innovation!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E8E43B-EDA9-C74C-A961-BE12E31F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7162800" y="6308725"/>
            <a:ext cx="2895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</a:rPr>
              <a:t>© 2021 Coloring Outside the Lines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000000"/>
                </a:solidFill>
                <a:latin typeface="Times New Roman" pitchFamily="18" charset="0"/>
              </a:rPr>
              <a:t>www.coloringoutsidethelines.com</a:t>
            </a:r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74181" name="Text Box 5"/>
          <p:cNvSpPr txBox="1">
            <a:spLocks noChangeArrowheads="1"/>
          </p:cNvSpPr>
          <p:nvPr/>
        </p:nvSpPr>
        <p:spPr bwMode="auto">
          <a:xfrm>
            <a:off x="2772227" y="1422405"/>
            <a:ext cx="73914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Why is change so threatening to many people?</a:t>
            </a:r>
          </a:p>
        </p:txBody>
      </p:sp>
      <p:sp>
        <p:nvSpPr>
          <p:cNvPr id="1074183" name="Rectangle 7"/>
          <p:cNvSpPr>
            <a:spLocks noChangeArrowheads="1"/>
          </p:cNvSpPr>
          <p:nvPr/>
        </p:nvSpPr>
        <p:spPr bwMode="auto">
          <a:xfrm>
            <a:off x="2667000" y="304811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Arial" charset="0"/>
                <a:cs typeface="Arial" charset="0"/>
              </a:rPr>
              <a:t>CHANGE!</a:t>
            </a:r>
            <a:endParaRPr lang="en-US" sz="6000" dirty="0">
              <a:solidFill>
                <a:srgbClr val="FFFFFF"/>
              </a:solidFill>
              <a:latin typeface="Louisi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2236" y="2960925"/>
            <a:ext cx="693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How can we help break “TTWWADI” thinking?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6745" y="4499438"/>
            <a:ext cx="685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What motivates people to move out of their comfort zone?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771BC8-37D6-4042-BFFA-8DEF54BF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OAA 2021: "Ohio Aviation Strong"</a:t>
            </a:r>
          </a:p>
        </p:txBody>
      </p:sp>
    </p:spTree>
    <p:extLst>
      <p:ext uri="{BB962C8B-B14F-4D97-AF65-F5344CB8AC3E}">
        <p14:creationId xmlns:p14="http://schemas.microsoft.com/office/powerpoint/2010/main" val="3040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802A15-2827-E345-8A51-B04C7674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274" y="302770"/>
            <a:ext cx="8703451" cy="55864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321AC0-329B-8649-A6E4-072D2857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OAA 2021: "Ohio Aviation Strong"</a:t>
            </a:r>
          </a:p>
        </p:txBody>
      </p:sp>
    </p:spTree>
    <p:extLst>
      <p:ext uri="{BB962C8B-B14F-4D97-AF65-F5344CB8AC3E}">
        <p14:creationId xmlns:p14="http://schemas.microsoft.com/office/powerpoint/2010/main" val="3610822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597</Words>
  <Application>Microsoft Macintosh PowerPoint</Application>
  <PresentationFormat>Widescreen</PresentationFormat>
  <Paragraphs>116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Comic Sans MS</vt:lpstr>
      <vt:lpstr>Louisiana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CULTURE = past  ENVIRONMENT = static  CLIMATE = constant change</vt:lpstr>
      <vt:lpstr>  CLIMATE CREATION: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all about the “experience”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Tobe</dc:creator>
  <cp:lastModifiedBy>Jeff Tobe</cp:lastModifiedBy>
  <cp:revision>2</cp:revision>
  <dcterms:created xsi:type="dcterms:W3CDTF">2021-08-24T15:05:27Z</dcterms:created>
  <dcterms:modified xsi:type="dcterms:W3CDTF">2021-08-24T15:13:45Z</dcterms:modified>
</cp:coreProperties>
</file>