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7.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721" r:id="rId3"/>
    <p:sldMasterId id="2147483742" r:id="rId4"/>
    <p:sldMasterId id="2147483766" r:id="rId5"/>
    <p:sldMasterId id="2147483788" r:id="rId6"/>
    <p:sldMasterId id="2147483814" r:id="rId7"/>
  </p:sldMasterIdLst>
  <p:notesMasterIdLst>
    <p:notesMasterId r:id="rId49"/>
  </p:notesMasterIdLst>
  <p:sldIdLst>
    <p:sldId id="2145706849" r:id="rId8"/>
    <p:sldId id="2145707464" r:id="rId9"/>
    <p:sldId id="2147470048" r:id="rId10"/>
    <p:sldId id="2147470056" r:id="rId11"/>
    <p:sldId id="2147470049" r:id="rId12"/>
    <p:sldId id="2147470060" r:id="rId13"/>
    <p:sldId id="2145707335" r:id="rId14"/>
    <p:sldId id="2145707251" r:id="rId15"/>
    <p:sldId id="2145707315" r:id="rId16"/>
    <p:sldId id="2145707342" r:id="rId17"/>
    <p:sldId id="2145707347" r:id="rId18"/>
    <p:sldId id="2145707348" r:id="rId19"/>
    <p:sldId id="2145707349" r:id="rId20"/>
    <p:sldId id="2145707350" r:id="rId21"/>
    <p:sldId id="2145707345" r:id="rId22"/>
    <p:sldId id="2145707352" r:id="rId23"/>
    <p:sldId id="2145707353" r:id="rId24"/>
    <p:sldId id="2145707351" r:id="rId25"/>
    <p:sldId id="2145707152" r:id="rId26"/>
    <p:sldId id="2145707314" r:id="rId27"/>
    <p:sldId id="430" r:id="rId28"/>
    <p:sldId id="428" r:id="rId29"/>
    <p:sldId id="2145705596" r:id="rId30"/>
    <p:sldId id="417" r:id="rId31"/>
    <p:sldId id="2145707339" r:id="rId32"/>
    <p:sldId id="2145707340" r:id="rId33"/>
    <p:sldId id="2145706557" r:id="rId34"/>
    <p:sldId id="422" r:id="rId35"/>
    <p:sldId id="2145707338" r:id="rId36"/>
    <p:sldId id="2145706556" r:id="rId37"/>
    <p:sldId id="2145706568" r:id="rId38"/>
    <p:sldId id="2145706564" r:id="rId39"/>
    <p:sldId id="2145706565" r:id="rId40"/>
    <p:sldId id="2145706566" r:id="rId41"/>
    <p:sldId id="2145707336" r:id="rId42"/>
    <p:sldId id="2145707220" r:id="rId43"/>
    <p:sldId id="2145707218" r:id="rId44"/>
    <p:sldId id="2145706538" r:id="rId45"/>
    <p:sldId id="2145707337" r:id="rId46"/>
    <p:sldId id="2145705670" r:id="rId47"/>
    <p:sldId id="214570734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5"/>
    <p:restoredTop sz="95680"/>
  </p:normalViewPr>
  <p:slideViewPr>
    <p:cSldViewPr snapToGrid="0" snapToObjects="1">
      <p:cViewPr varScale="1">
        <p:scale>
          <a:sx n="103" d="100"/>
          <a:sy n="103" d="100"/>
        </p:scale>
        <p:origin x="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3586714153396"/>
          <c:y val="0.11536463812260508"/>
          <c:w val="0.85273048122258766"/>
          <c:h val="0.68699847237098555"/>
        </c:manualLayout>
      </c:layout>
      <c:lineChart>
        <c:grouping val="standard"/>
        <c:varyColors val="0"/>
        <c:ser>
          <c:idx val="4"/>
          <c:order val="0"/>
          <c:tx>
            <c:strRef>
              <c:f>Sheet1!$B$1</c:f>
              <c:strCache>
                <c:ptCount val="1"/>
                <c:pt idx="0">
                  <c:v>Ohio Airports Seats per Day Each Way (All Airports)</c:v>
                </c:pt>
              </c:strCache>
            </c:strRef>
          </c:tx>
          <c:spPr>
            <a:ln>
              <a:solidFill>
                <a:srgbClr val="C00000"/>
              </a:solidFill>
            </a:ln>
          </c:spPr>
          <c:marker>
            <c:spPr>
              <a:solidFill>
                <a:srgbClr val="C00000"/>
              </a:solidFill>
              <a:ln>
                <a:solidFill>
                  <a:srgbClr val="C00000"/>
                </a:solidFill>
              </a:ln>
            </c:spPr>
          </c:marker>
          <c:dLbls>
            <c:spPr>
              <a:solidFill>
                <a:schemeClr val="bg1"/>
              </a:solidFill>
              <a:ln>
                <a:solidFill>
                  <a:schemeClr val="accent3"/>
                </a:solidFill>
              </a:ln>
            </c:spPr>
            <c:txPr>
              <a:bodyPr rot="0" vert="horz"/>
              <a:lstStyle/>
              <a:p>
                <a:pPr>
                  <a:defRPr sz="1000">
                    <a:solidFill>
                      <a:srgbClr val="C0000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Sheet1!$B$2:$B$16</c:f>
              <c:numCache>
                <c:formatCode>#,##0</c:formatCode>
                <c:ptCount val="15"/>
                <c:pt idx="0">
                  <c:v>90927.580821917814</c:v>
                </c:pt>
                <c:pt idx="1">
                  <c:v>73337.495890410952</c:v>
                </c:pt>
                <c:pt idx="2">
                  <c:v>72382.975342465754</c:v>
                </c:pt>
                <c:pt idx="3">
                  <c:v>67135.849726775952</c:v>
                </c:pt>
                <c:pt idx="4">
                  <c:v>56346.208219178079</c:v>
                </c:pt>
                <c:pt idx="5">
                  <c:v>50068.838356164386</c:v>
                </c:pt>
                <c:pt idx="6">
                  <c:v>52180.27671232877</c:v>
                </c:pt>
                <c:pt idx="7">
                  <c:v>46985.262295081964</c:v>
                </c:pt>
                <c:pt idx="8">
                  <c:v>45984.42191780822</c:v>
                </c:pt>
                <c:pt idx="9">
                  <c:v>42619.663013698628</c:v>
                </c:pt>
                <c:pt idx="10">
                  <c:v>44382.178082191778</c:v>
                </c:pt>
                <c:pt idx="11">
                  <c:v>45702.710382513658</c:v>
                </c:pt>
                <c:pt idx="12">
                  <c:v>48911.789041095893</c:v>
                </c:pt>
                <c:pt idx="13">
                  <c:v>50633.780821917811</c:v>
                </c:pt>
                <c:pt idx="14">
                  <c:v>52121.260273972606</c:v>
                </c:pt>
              </c:numCache>
            </c:numRef>
          </c:val>
          <c:smooth val="1"/>
          <c:extLst>
            <c:ext xmlns:c16="http://schemas.microsoft.com/office/drawing/2014/chart" uri="{C3380CC4-5D6E-409C-BE32-E72D297353CC}">
              <c16:uniqueId val="{00000000-30AA-D343-92B2-93781BC00DF4}"/>
            </c:ext>
          </c:extLst>
        </c:ser>
        <c:ser>
          <c:idx val="5"/>
          <c:order val="1"/>
          <c:tx>
            <c:strRef>
              <c:f>Sheet1!$C$1</c:f>
              <c:strCache>
                <c:ptCount val="1"/>
                <c:pt idx="0">
                  <c:v>Ohio Airports Seats per Day Each Way (Ex-CVG)</c:v>
                </c:pt>
              </c:strCache>
            </c:strRef>
          </c:tx>
          <c:spPr>
            <a:ln>
              <a:solidFill>
                <a:schemeClr val="accent2"/>
              </a:solidFill>
            </a:ln>
          </c:spPr>
          <c:marker>
            <c:spPr>
              <a:solidFill>
                <a:schemeClr val="accent2"/>
              </a:solidFill>
              <a:ln>
                <a:solidFill>
                  <a:schemeClr val="accent2"/>
                </a:solidFill>
              </a:ln>
            </c:spPr>
          </c:marker>
          <c:dLbls>
            <c:spPr>
              <a:solidFill>
                <a:schemeClr val="accent2"/>
              </a:solidFill>
              <a:ln>
                <a:solidFill>
                  <a:srgbClr val="808080"/>
                </a:solidFill>
              </a:ln>
            </c:spPr>
            <c:txPr>
              <a:bodyPr rot="0" vert="horz"/>
              <a:lstStyle/>
              <a:p>
                <a:pPr>
                  <a:defRPr sz="1000">
                    <a:solidFill>
                      <a:schemeClr val="bg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Sheet1!$C$2:$C$16</c:f>
              <c:numCache>
                <c:formatCode>#,##0</c:formatCode>
                <c:ptCount val="15"/>
                <c:pt idx="0">
                  <c:v>44782.610958904108</c:v>
                </c:pt>
                <c:pt idx="1">
                  <c:v>42378.542465753424</c:v>
                </c:pt>
                <c:pt idx="2">
                  <c:v>43216.416438356166</c:v>
                </c:pt>
                <c:pt idx="3">
                  <c:v>41701.857923497271</c:v>
                </c:pt>
                <c:pt idx="4">
                  <c:v>37225.898630136988</c:v>
                </c:pt>
                <c:pt idx="5">
                  <c:v>35690.098630136985</c:v>
                </c:pt>
                <c:pt idx="6">
                  <c:v>38692.397260273974</c:v>
                </c:pt>
                <c:pt idx="7">
                  <c:v>35873.948087431694</c:v>
                </c:pt>
                <c:pt idx="8">
                  <c:v>35488.010958904109</c:v>
                </c:pt>
                <c:pt idx="9">
                  <c:v>32346.934246575343</c:v>
                </c:pt>
                <c:pt idx="10">
                  <c:v>33623.863013698632</c:v>
                </c:pt>
                <c:pt idx="11">
                  <c:v>34165.975409836065</c:v>
                </c:pt>
                <c:pt idx="12">
                  <c:v>35496.934246575343</c:v>
                </c:pt>
                <c:pt idx="13">
                  <c:v>35626.10410958904</c:v>
                </c:pt>
                <c:pt idx="14">
                  <c:v>37171.57808219178</c:v>
                </c:pt>
              </c:numCache>
            </c:numRef>
          </c:val>
          <c:smooth val="1"/>
          <c:extLst>
            <c:ext xmlns:c16="http://schemas.microsoft.com/office/drawing/2014/chart" uri="{C3380CC4-5D6E-409C-BE32-E72D297353CC}">
              <c16:uniqueId val="{00000001-30AA-D343-92B2-93781BC00DF4}"/>
            </c:ext>
          </c:extLst>
        </c:ser>
        <c:dLbls>
          <c:showLegendKey val="0"/>
          <c:showVal val="0"/>
          <c:showCatName val="0"/>
          <c:showSerName val="0"/>
          <c:showPercent val="0"/>
          <c:showBubbleSize val="0"/>
        </c:dLbls>
        <c:marker val="1"/>
        <c:smooth val="0"/>
        <c:axId val="136611328"/>
        <c:axId val="136612864"/>
      </c:lineChart>
      <c:catAx>
        <c:axId val="136611328"/>
        <c:scaling>
          <c:orientation val="minMax"/>
        </c:scaling>
        <c:delete val="0"/>
        <c:axPos val="b"/>
        <c:majorGridlines/>
        <c:numFmt formatCode="@" sourceLinked="0"/>
        <c:majorTickMark val="out"/>
        <c:minorTickMark val="none"/>
        <c:tickLblPos val="low"/>
        <c:spPr>
          <a:ln w="12709">
            <a:solidFill>
              <a:srgbClr val="000000"/>
            </a:solidFill>
            <a:prstDash val="solid"/>
          </a:ln>
        </c:spPr>
        <c:txPr>
          <a:bodyPr rot="-2700000" vert="horz"/>
          <a:lstStyle/>
          <a:p>
            <a:pPr>
              <a:defRPr sz="1100" b="1" i="0" u="none" strike="noStrike" baseline="0">
                <a:solidFill>
                  <a:srgbClr val="000000"/>
                </a:solidFill>
                <a:latin typeface="Arial"/>
                <a:ea typeface="Arial"/>
                <a:cs typeface="Arial"/>
              </a:defRPr>
            </a:pPr>
            <a:endParaRPr lang="en-US"/>
          </a:p>
        </c:txPr>
        <c:crossAx val="136612864"/>
        <c:crosses val="autoZero"/>
        <c:auto val="0"/>
        <c:lblAlgn val="ctr"/>
        <c:lblOffset val="100"/>
        <c:noMultiLvlLbl val="0"/>
      </c:catAx>
      <c:valAx>
        <c:axId val="136612864"/>
        <c:scaling>
          <c:orientation val="minMax"/>
          <c:min val="0"/>
        </c:scaling>
        <c:delete val="0"/>
        <c:axPos val="l"/>
        <c:majorGridlines>
          <c:spPr>
            <a:ln w="12709">
              <a:solidFill>
                <a:srgbClr val="808080"/>
              </a:solidFill>
              <a:prstDash val="solid"/>
            </a:ln>
          </c:spPr>
        </c:majorGridlines>
        <c:title>
          <c:tx>
            <c:rich>
              <a:bodyPr rot="-5400000" vert="horz"/>
              <a:lstStyle/>
              <a:p>
                <a:pPr>
                  <a:defRPr sz="1200" baseline="0">
                    <a:solidFill>
                      <a:schemeClr val="tx1"/>
                    </a:solidFill>
                  </a:defRPr>
                </a:pPr>
                <a:r>
                  <a:rPr lang="en-US" sz="1200" baseline="0" dirty="0">
                    <a:solidFill>
                      <a:schemeClr val="tx1"/>
                    </a:solidFill>
                  </a:rPr>
                  <a:t>Scheduled Seats per Day Each Way </a:t>
                </a:r>
              </a:p>
            </c:rich>
          </c:tx>
          <c:layout>
            <c:manualLayout>
              <c:xMode val="edge"/>
              <c:yMode val="edge"/>
              <c:x val="8.5126360227792564E-3"/>
              <c:y val="0.21963498126778841"/>
            </c:manualLayout>
          </c:layout>
          <c:overlay val="0"/>
        </c:title>
        <c:numFmt formatCode="#,##0" sourceLinked="0"/>
        <c:majorTickMark val="out"/>
        <c:minorTickMark val="none"/>
        <c:tickLblPos val="nextTo"/>
        <c:spPr>
          <a:ln w="12709">
            <a:solidFill>
              <a:srgbClr val="808080"/>
            </a:solidFill>
            <a:prstDash val="solid"/>
          </a:ln>
        </c:spPr>
        <c:txPr>
          <a:bodyPr rot="0" vert="horz"/>
          <a:lstStyle/>
          <a:p>
            <a:pPr>
              <a:defRPr sz="1000" b="1" i="0" u="none" strike="noStrike" baseline="0">
                <a:solidFill>
                  <a:schemeClr val="tx1"/>
                </a:solidFill>
                <a:latin typeface="Arial"/>
                <a:ea typeface="Arial"/>
                <a:cs typeface="Arial"/>
              </a:defRPr>
            </a:pPr>
            <a:endParaRPr lang="en-US"/>
          </a:p>
        </c:txPr>
        <c:crossAx val="136611328"/>
        <c:crosses val="autoZero"/>
        <c:crossBetween val="between"/>
        <c:majorUnit val="20000"/>
      </c:valAx>
      <c:spPr>
        <a:noFill/>
        <a:ln w="12646">
          <a:solidFill>
            <a:srgbClr val="000000"/>
          </a:solidFill>
          <a:prstDash val="solid"/>
        </a:ln>
      </c:spPr>
    </c:plotArea>
    <c:legend>
      <c:legendPos val="t"/>
      <c:layout>
        <c:manualLayout>
          <c:xMode val="edge"/>
          <c:yMode val="edge"/>
          <c:x val="4.5639540107070609E-2"/>
          <c:y val="1.5888858205059853E-2"/>
          <c:w val="0.93196735167178091"/>
          <c:h val="4.8846616150087549E-2"/>
        </c:manualLayout>
      </c:layout>
      <c:overlay val="0"/>
      <c:spPr>
        <a:noFill/>
        <a:ln w="6323">
          <a:noFill/>
        </a:ln>
        <a:effectLst>
          <a:outerShdw sx="1000" sy="1000" algn="tl" rotWithShape="0">
            <a:prstClr val="black"/>
          </a:outerShdw>
        </a:effectLst>
      </c:spPr>
      <c:txPr>
        <a:bodyPr/>
        <a:lstStyle/>
        <a:p>
          <a:pPr>
            <a:defRPr sz="1100" baseline="0"/>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3586714153396"/>
          <c:y val="0.11536463812260508"/>
          <c:w val="0.85273048122258766"/>
          <c:h val="0.68699847237098555"/>
        </c:manualLayout>
      </c:layout>
      <c:lineChart>
        <c:grouping val="standard"/>
        <c:varyColors val="0"/>
        <c:ser>
          <c:idx val="4"/>
          <c:order val="0"/>
          <c:tx>
            <c:strRef>
              <c:f>Sheet1!$B$1</c:f>
              <c:strCache>
                <c:ptCount val="1"/>
                <c:pt idx="0">
                  <c:v>Ohio Airports Seats per Day Each Way (All Airports)</c:v>
                </c:pt>
              </c:strCache>
            </c:strRef>
          </c:tx>
          <c:spPr>
            <a:ln>
              <a:solidFill>
                <a:srgbClr val="C00000"/>
              </a:solidFill>
            </a:ln>
          </c:spPr>
          <c:marker>
            <c:spPr>
              <a:solidFill>
                <a:srgbClr val="C00000"/>
              </a:solidFill>
              <a:ln>
                <a:solidFill>
                  <a:srgbClr val="C00000"/>
                </a:solidFill>
              </a:ln>
            </c:spPr>
          </c:marker>
          <c:dLbls>
            <c:spPr>
              <a:solidFill>
                <a:schemeClr val="bg1"/>
              </a:solidFill>
              <a:ln>
                <a:solidFill>
                  <a:schemeClr val="accent3"/>
                </a:solidFill>
              </a:ln>
            </c:spPr>
            <c:txPr>
              <a:bodyPr rot="0" vert="horz"/>
              <a:lstStyle/>
              <a:p>
                <a:pPr>
                  <a:defRPr sz="1000">
                    <a:solidFill>
                      <a:srgbClr val="C0000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YTD Sept 2021</c:v>
                </c:pt>
              </c:strCache>
            </c:strRef>
          </c:cat>
          <c:val>
            <c:numRef>
              <c:f>Sheet1!$B$2:$B$18</c:f>
              <c:numCache>
                <c:formatCode>#,##0</c:formatCode>
                <c:ptCount val="17"/>
                <c:pt idx="0">
                  <c:v>90927.580821917814</c:v>
                </c:pt>
                <c:pt idx="1">
                  <c:v>73337.495890410952</c:v>
                </c:pt>
                <c:pt idx="2">
                  <c:v>72382.975342465754</c:v>
                </c:pt>
                <c:pt idx="3">
                  <c:v>67135.849726775952</c:v>
                </c:pt>
                <c:pt idx="4">
                  <c:v>56346.208219178079</c:v>
                </c:pt>
                <c:pt idx="5">
                  <c:v>50068.838356164386</c:v>
                </c:pt>
                <c:pt idx="6">
                  <c:v>52180.27671232877</c:v>
                </c:pt>
                <c:pt idx="7">
                  <c:v>46985.262295081964</c:v>
                </c:pt>
                <c:pt idx="8">
                  <c:v>45984.42191780822</c:v>
                </c:pt>
                <c:pt idx="9">
                  <c:v>42619.663013698628</c:v>
                </c:pt>
                <c:pt idx="10">
                  <c:v>44382.178082191778</c:v>
                </c:pt>
                <c:pt idx="11">
                  <c:v>45702.710382513658</c:v>
                </c:pt>
                <c:pt idx="12">
                  <c:v>48911.789041095893</c:v>
                </c:pt>
                <c:pt idx="13">
                  <c:v>50633.780821917811</c:v>
                </c:pt>
                <c:pt idx="14">
                  <c:v>52121.260273972606</c:v>
                </c:pt>
                <c:pt idx="15">
                  <c:v>30475.707650273223</c:v>
                </c:pt>
                <c:pt idx="16">
                  <c:v>36402.150183150181</c:v>
                </c:pt>
              </c:numCache>
            </c:numRef>
          </c:val>
          <c:smooth val="1"/>
          <c:extLst>
            <c:ext xmlns:c16="http://schemas.microsoft.com/office/drawing/2014/chart" uri="{C3380CC4-5D6E-409C-BE32-E72D297353CC}">
              <c16:uniqueId val="{00000000-0D45-7942-879D-C1D6E5E5E082}"/>
            </c:ext>
          </c:extLst>
        </c:ser>
        <c:ser>
          <c:idx val="5"/>
          <c:order val="1"/>
          <c:tx>
            <c:strRef>
              <c:f>Sheet1!$C$1</c:f>
              <c:strCache>
                <c:ptCount val="1"/>
                <c:pt idx="0">
                  <c:v>Ohio Airports Seats per Day Each Way (Ex-CVG)</c:v>
                </c:pt>
              </c:strCache>
            </c:strRef>
          </c:tx>
          <c:spPr>
            <a:ln>
              <a:solidFill>
                <a:schemeClr val="accent2"/>
              </a:solidFill>
            </a:ln>
          </c:spPr>
          <c:marker>
            <c:spPr>
              <a:solidFill>
                <a:schemeClr val="accent2"/>
              </a:solidFill>
              <a:ln>
                <a:solidFill>
                  <a:schemeClr val="accent2"/>
                </a:solidFill>
              </a:ln>
            </c:spPr>
          </c:marker>
          <c:dLbls>
            <c:spPr>
              <a:solidFill>
                <a:schemeClr val="accent2"/>
              </a:solidFill>
              <a:ln>
                <a:solidFill>
                  <a:srgbClr val="808080"/>
                </a:solidFill>
              </a:ln>
            </c:spPr>
            <c:txPr>
              <a:bodyPr rot="0" vert="horz"/>
              <a:lstStyle/>
              <a:p>
                <a:pPr>
                  <a:defRPr sz="1000">
                    <a:solidFill>
                      <a:schemeClr val="bg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YTD Sept 2021</c:v>
                </c:pt>
              </c:strCache>
            </c:strRef>
          </c:cat>
          <c:val>
            <c:numRef>
              <c:f>Sheet1!$C$2:$C$18</c:f>
              <c:numCache>
                <c:formatCode>#,##0</c:formatCode>
                <c:ptCount val="17"/>
                <c:pt idx="0">
                  <c:v>44782.610958904108</c:v>
                </c:pt>
                <c:pt idx="1">
                  <c:v>42378.542465753424</c:v>
                </c:pt>
                <c:pt idx="2">
                  <c:v>43216.416438356166</c:v>
                </c:pt>
                <c:pt idx="3">
                  <c:v>41701.857923497271</c:v>
                </c:pt>
                <c:pt idx="4">
                  <c:v>37225.898630136988</c:v>
                </c:pt>
                <c:pt idx="5">
                  <c:v>35690.098630136985</c:v>
                </c:pt>
                <c:pt idx="6">
                  <c:v>38692.397260273974</c:v>
                </c:pt>
                <c:pt idx="7">
                  <c:v>35873.948087431694</c:v>
                </c:pt>
                <c:pt idx="8">
                  <c:v>35488.010958904109</c:v>
                </c:pt>
                <c:pt idx="9">
                  <c:v>32346.934246575343</c:v>
                </c:pt>
                <c:pt idx="10">
                  <c:v>33623.863013698632</c:v>
                </c:pt>
                <c:pt idx="11">
                  <c:v>34165.975409836065</c:v>
                </c:pt>
                <c:pt idx="12">
                  <c:v>35496.934246575343</c:v>
                </c:pt>
                <c:pt idx="13">
                  <c:v>35626.10410958904</c:v>
                </c:pt>
                <c:pt idx="14">
                  <c:v>37171.57808219178</c:v>
                </c:pt>
                <c:pt idx="15">
                  <c:v>21604.169398907103</c:v>
                </c:pt>
                <c:pt idx="16">
                  <c:v>25110.717948717949</c:v>
                </c:pt>
              </c:numCache>
            </c:numRef>
          </c:val>
          <c:smooth val="1"/>
          <c:extLst>
            <c:ext xmlns:c16="http://schemas.microsoft.com/office/drawing/2014/chart" uri="{C3380CC4-5D6E-409C-BE32-E72D297353CC}">
              <c16:uniqueId val="{00000001-0D45-7942-879D-C1D6E5E5E082}"/>
            </c:ext>
          </c:extLst>
        </c:ser>
        <c:dLbls>
          <c:showLegendKey val="0"/>
          <c:showVal val="0"/>
          <c:showCatName val="0"/>
          <c:showSerName val="0"/>
          <c:showPercent val="0"/>
          <c:showBubbleSize val="0"/>
        </c:dLbls>
        <c:marker val="1"/>
        <c:smooth val="0"/>
        <c:axId val="136611328"/>
        <c:axId val="136612864"/>
      </c:lineChart>
      <c:catAx>
        <c:axId val="136611328"/>
        <c:scaling>
          <c:orientation val="minMax"/>
        </c:scaling>
        <c:delete val="0"/>
        <c:axPos val="b"/>
        <c:majorGridlines/>
        <c:numFmt formatCode="@" sourceLinked="0"/>
        <c:majorTickMark val="out"/>
        <c:minorTickMark val="none"/>
        <c:tickLblPos val="low"/>
        <c:spPr>
          <a:ln w="12709">
            <a:solidFill>
              <a:srgbClr val="000000"/>
            </a:solidFill>
            <a:prstDash val="solid"/>
          </a:ln>
        </c:spPr>
        <c:txPr>
          <a:bodyPr rot="-2700000" vert="horz"/>
          <a:lstStyle/>
          <a:p>
            <a:pPr>
              <a:defRPr sz="1100" b="1" i="0" u="none" strike="noStrike" baseline="0">
                <a:solidFill>
                  <a:srgbClr val="000000"/>
                </a:solidFill>
                <a:latin typeface="Arial"/>
                <a:ea typeface="Arial"/>
                <a:cs typeface="Arial"/>
              </a:defRPr>
            </a:pPr>
            <a:endParaRPr lang="en-US"/>
          </a:p>
        </c:txPr>
        <c:crossAx val="136612864"/>
        <c:crosses val="autoZero"/>
        <c:auto val="0"/>
        <c:lblAlgn val="ctr"/>
        <c:lblOffset val="100"/>
        <c:noMultiLvlLbl val="0"/>
      </c:catAx>
      <c:valAx>
        <c:axId val="136612864"/>
        <c:scaling>
          <c:orientation val="minMax"/>
          <c:min val="0"/>
        </c:scaling>
        <c:delete val="0"/>
        <c:axPos val="l"/>
        <c:majorGridlines>
          <c:spPr>
            <a:ln w="12709">
              <a:solidFill>
                <a:srgbClr val="808080"/>
              </a:solidFill>
              <a:prstDash val="solid"/>
            </a:ln>
          </c:spPr>
        </c:majorGridlines>
        <c:title>
          <c:tx>
            <c:rich>
              <a:bodyPr rot="-5400000" vert="horz"/>
              <a:lstStyle/>
              <a:p>
                <a:pPr>
                  <a:defRPr sz="1200" baseline="0">
                    <a:solidFill>
                      <a:schemeClr val="tx1"/>
                    </a:solidFill>
                  </a:defRPr>
                </a:pPr>
                <a:r>
                  <a:rPr lang="en-US" sz="1200" baseline="0" dirty="0">
                    <a:solidFill>
                      <a:schemeClr val="tx1"/>
                    </a:solidFill>
                  </a:rPr>
                  <a:t>Scheduled Seats per Day Each Way </a:t>
                </a:r>
              </a:p>
            </c:rich>
          </c:tx>
          <c:layout>
            <c:manualLayout>
              <c:xMode val="edge"/>
              <c:yMode val="edge"/>
              <c:x val="8.5126360227792564E-3"/>
              <c:y val="0.21963498126778841"/>
            </c:manualLayout>
          </c:layout>
          <c:overlay val="0"/>
        </c:title>
        <c:numFmt formatCode="#,##0" sourceLinked="0"/>
        <c:majorTickMark val="out"/>
        <c:minorTickMark val="none"/>
        <c:tickLblPos val="nextTo"/>
        <c:spPr>
          <a:ln w="12709">
            <a:solidFill>
              <a:srgbClr val="808080"/>
            </a:solidFill>
            <a:prstDash val="solid"/>
          </a:ln>
        </c:spPr>
        <c:txPr>
          <a:bodyPr rot="0" vert="horz"/>
          <a:lstStyle/>
          <a:p>
            <a:pPr>
              <a:defRPr sz="1000" b="1" i="0" u="none" strike="noStrike" baseline="0">
                <a:solidFill>
                  <a:schemeClr val="tx1"/>
                </a:solidFill>
                <a:latin typeface="Arial"/>
                <a:ea typeface="Arial"/>
                <a:cs typeface="Arial"/>
              </a:defRPr>
            </a:pPr>
            <a:endParaRPr lang="en-US"/>
          </a:p>
        </c:txPr>
        <c:crossAx val="136611328"/>
        <c:crosses val="autoZero"/>
        <c:crossBetween val="between"/>
        <c:majorUnit val="20000"/>
      </c:valAx>
      <c:spPr>
        <a:noFill/>
        <a:ln w="12646">
          <a:solidFill>
            <a:srgbClr val="000000"/>
          </a:solidFill>
          <a:prstDash val="solid"/>
        </a:ln>
      </c:spPr>
    </c:plotArea>
    <c:legend>
      <c:legendPos val="t"/>
      <c:layout>
        <c:manualLayout>
          <c:xMode val="edge"/>
          <c:yMode val="edge"/>
          <c:x val="4.5639540107070609E-2"/>
          <c:y val="1.5888858205059853E-2"/>
          <c:w val="0.93196735167178091"/>
          <c:h val="4.8846616150087549E-2"/>
        </c:manualLayout>
      </c:layout>
      <c:overlay val="0"/>
      <c:spPr>
        <a:noFill/>
        <a:ln w="6323">
          <a:noFill/>
        </a:ln>
        <a:effectLst>
          <a:outerShdw sx="1000" sy="1000" algn="tl" rotWithShape="0">
            <a:prstClr val="black"/>
          </a:outerShdw>
        </a:effectLst>
      </c:spPr>
      <c:txPr>
        <a:bodyPr/>
        <a:lstStyle/>
        <a:p>
          <a:pPr>
            <a:defRPr sz="1100" baseline="0"/>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3586714153396"/>
          <c:y val="9.2558036334265015E-2"/>
          <c:w val="0.85273048122258766"/>
          <c:h val="0.78075929706717573"/>
        </c:manualLayout>
      </c:layout>
      <c:barChart>
        <c:barDir val="col"/>
        <c:grouping val="clustered"/>
        <c:varyColors val="0"/>
        <c:ser>
          <c:idx val="4"/>
          <c:order val="0"/>
          <c:tx>
            <c:strRef>
              <c:f>Sheet1!$B$1</c:f>
              <c:strCache>
                <c:ptCount val="1"/>
                <c:pt idx="0">
                  <c:v>June-September 2019</c:v>
                </c:pt>
              </c:strCache>
            </c:strRef>
          </c:tx>
          <c:spPr>
            <a:solidFill>
              <a:srgbClr val="C00000"/>
            </a:solidFill>
          </c:spPr>
          <c:invertIfNegative val="0"/>
          <c:dLbls>
            <c:spPr>
              <a:solidFill>
                <a:schemeClr val="bg1"/>
              </a:solidFill>
              <a:ln>
                <a:solidFill>
                  <a:schemeClr val="accent3"/>
                </a:solidFill>
              </a:ln>
            </c:spPr>
            <c:txPr>
              <a:bodyPr rot="0" vert="horz"/>
              <a:lstStyle/>
              <a:p>
                <a:pPr>
                  <a:defRPr sz="1000">
                    <a:solidFill>
                      <a:srgbClr val="C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CLE</c:v>
                </c:pt>
                <c:pt idx="1">
                  <c:v>CVG</c:v>
                </c:pt>
                <c:pt idx="2">
                  <c:v>CMH</c:v>
                </c:pt>
                <c:pt idx="3">
                  <c:v>DAY</c:v>
                </c:pt>
                <c:pt idx="4">
                  <c:v>CAK</c:v>
                </c:pt>
                <c:pt idx="5">
                  <c:v>LCK</c:v>
                </c:pt>
                <c:pt idx="6">
                  <c:v>TOL</c:v>
                </c:pt>
              </c:strCache>
            </c:strRef>
          </c:cat>
          <c:val>
            <c:numRef>
              <c:f>Sheet1!$B$2:$B$8</c:f>
              <c:numCache>
                <c:formatCode>#,##0</c:formatCode>
                <c:ptCount val="7"/>
                <c:pt idx="0">
                  <c:v>18008.967213114753</c:v>
                </c:pt>
                <c:pt idx="1">
                  <c:v>15916.786885245901</c:v>
                </c:pt>
                <c:pt idx="2">
                  <c:v>15338.344262295082</c:v>
                </c:pt>
                <c:pt idx="3">
                  <c:v>3206.5819672131147</c:v>
                </c:pt>
                <c:pt idx="4">
                  <c:v>1395.983606557377</c:v>
                </c:pt>
                <c:pt idx="5">
                  <c:v>665.43442622950818</c:v>
                </c:pt>
                <c:pt idx="6">
                  <c:v>415.18852459016392</c:v>
                </c:pt>
              </c:numCache>
            </c:numRef>
          </c:val>
          <c:extLst>
            <c:ext xmlns:c16="http://schemas.microsoft.com/office/drawing/2014/chart" uri="{C3380CC4-5D6E-409C-BE32-E72D297353CC}">
              <c16:uniqueId val="{00000000-9945-A343-A812-46B72B67D94A}"/>
            </c:ext>
          </c:extLst>
        </c:ser>
        <c:ser>
          <c:idx val="0"/>
          <c:order val="1"/>
          <c:tx>
            <c:strRef>
              <c:f>Sheet1!$C$1</c:f>
              <c:strCache>
                <c:ptCount val="1"/>
                <c:pt idx="0">
                  <c:v>June-September 2021</c:v>
                </c:pt>
              </c:strCache>
            </c:strRef>
          </c:tx>
          <c:spPr>
            <a:solidFill>
              <a:schemeClr val="accent2"/>
            </a:solidFill>
          </c:spPr>
          <c:invertIfNegative val="0"/>
          <c:dLbls>
            <c:spPr>
              <a:solidFill>
                <a:schemeClr val="accent2"/>
              </a:solidFill>
              <a:ln>
                <a:solidFill>
                  <a:schemeClr val="accent2"/>
                </a:solidFill>
              </a:ln>
              <a:effectLst/>
            </c:spPr>
            <c:txPr>
              <a:bodyPr wrap="square" lIns="38100" tIns="19050" rIns="38100" bIns="19050" anchor="ctr">
                <a:spAutoFit/>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CLE</c:v>
                </c:pt>
                <c:pt idx="1">
                  <c:v>CVG</c:v>
                </c:pt>
                <c:pt idx="2">
                  <c:v>CMH</c:v>
                </c:pt>
                <c:pt idx="3">
                  <c:v>DAY</c:v>
                </c:pt>
                <c:pt idx="4">
                  <c:v>CAK</c:v>
                </c:pt>
                <c:pt idx="5">
                  <c:v>LCK</c:v>
                </c:pt>
                <c:pt idx="6">
                  <c:v>TOL</c:v>
                </c:pt>
              </c:strCache>
            </c:strRef>
          </c:cat>
          <c:val>
            <c:numRef>
              <c:f>Sheet1!$C$2:$C$8</c:f>
              <c:numCache>
                <c:formatCode>#,##0</c:formatCode>
                <c:ptCount val="7"/>
                <c:pt idx="0">
                  <c:v>14453.852459016394</c:v>
                </c:pt>
                <c:pt idx="1">
                  <c:v>13040.008196721312</c:v>
                </c:pt>
                <c:pt idx="2">
                  <c:v>11798.11475409836</c:v>
                </c:pt>
                <c:pt idx="3">
                  <c:v>2252.2459016393441</c:v>
                </c:pt>
                <c:pt idx="4">
                  <c:v>823.18852459016398</c:v>
                </c:pt>
                <c:pt idx="5">
                  <c:v>779.55737704918033</c:v>
                </c:pt>
                <c:pt idx="6">
                  <c:v>316.29508196721309</c:v>
                </c:pt>
              </c:numCache>
            </c:numRef>
          </c:val>
          <c:extLst>
            <c:ext xmlns:c16="http://schemas.microsoft.com/office/drawing/2014/chart" uri="{C3380CC4-5D6E-409C-BE32-E72D297353CC}">
              <c16:uniqueId val="{00000001-9945-A343-A812-46B72B67D94A}"/>
            </c:ext>
          </c:extLst>
        </c:ser>
        <c:dLbls>
          <c:showLegendKey val="0"/>
          <c:showVal val="0"/>
          <c:showCatName val="0"/>
          <c:showSerName val="0"/>
          <c:showPercent val="0"/>
          <c:showBubbleSize val="0"/>
        </c:dLbls>
        <c:gapWidth val="150"/>
        <c:axId val="235033728"/>
        <c:axId val="235035264"/>
      </c:barChart>
      <c:catAx>
        <c:axId val="235033728"/>
        <c:scaling>
          <c:orientation val="minMax"/>
        </c:scaling>
        <c:delete val="0"/>
        <c:axPos val="b"/>
        <c:majorGridlines/>
        <c:numFmt formatCode="@" sourceLinked="0"/>
        <c:majorTickMark val="out"/>
        <c:minorTickMark val="none"/>
        <c:tickLblPos val="low"/>
        <c:spPr>
          <a:ln w="12709">
            <a:solidFill>
              <a:srgbClr val="000000"/>
            </a:solidFill>
            <a:prstDash val="solid"/>
          </a:ln>
        </c:spPr>
        <c:txPr>
          <a:bodyPr rot="0" vert="horz"/>
          <a:lstStyle/>
          <a:p>
            <a:pPr>
              <a:defRPr sz="1100" b="1" i="0" u="none" strike="noStrike" baseline="0">
                <a:solidFill>
                  <a:srgbClr val="000000"/>
                </a:solidFill>
                <a:latin typeface="Arial"/>
                <a:ea typeface="Arial"/>
                <a:cs typeface="Arial"/>
              </a:defRPr>
            </a:pPr>
            <a:endParaRPr lang="en-US"/>
          </a:p>
        </c:txPr>
        <c:crossAx val="235035264"/>
        <c:crosses val="autoZero"/>
        <c:auto val="0"/>
        <c:lblAlgn val="ctr"/>
        <c:lblOffset val="100"/>
        <c:noMultiLvlLbl val="0"/>
      </c:catAx>
      <c:valAx>
        <c:axId val="235035264"/>
        <c:scaling>
          <c:orientation val="minMax"/>
        </c:scaling>
        <c:delete val="0"/>
        <c:axPos val="l"/>
        <c:majorGridlines>
          <c:spPr>
            <a:ln w="12709">
              <a:solidFill>
                <a:srgbClr val="808080"/>
              </a:solidFill>
              <a:prstDash val="solid"/>
            </a:ln>
          </c:spPr>
        </c:majorGridlines>
        <c:title>
          <c:tx>
            <c:rich>
              <a:bodyPr rot="-5400000" vert="horz"/>
              <a:lstStyle/>
              <a:p>
                <a:pPr>
                  <a:defRPr sz="1200" baseline="0">
                    <a:solidFill>
                      <a:schemeClr val="tx1"/>
                    </a:solidFill>
                  </a:defRPr>
                </a:pPr>
                <a:r>
                  <a:rPr lang="en-US" sz="1200" baseline="0" dirty="0">
                    <a:solidFill>
                      <a:schemeClr val="tx1"/>
                    </a:solidFill>
                  </a:rPr>
                  <a:t>Seats per Day Each Way</a:t>
                </a:r>
              </a:p>
            </c:rich>
          </c:tx>
          <c:layout>
            <c:manualLayout>
              <c:xMode val="edge"/>
              <c:yMode val="edge"/>
              <c:x val="1.432659017654621E-2"/>
              <c:y val="0.29819134790513696"/>
            </c:manualLayout>
          </c:layout>
          <c:overlay val="0"/>
        </c:title>
        <c:numFmt formatCode="#,##0" sourceLinked="0"/>
        <c:majorTickMark val="out"/>
        <c:minorTickMark val="none"/>
        <c:tickLblPos val="nextTo"/>
        <c:spPr>
          <a:ln w="12709">
            <a:solidFill>
              <a:srgbClr val="808080"/>
            </a:solidFill>
            <a:prstDash val="solid"/>
          </a:ln>
        </c:spPr>
        <c:txPr>
          <a:bodyPr rot="0" vert="horz"/>
          <a:lstStyle/>
          <a:p>
            <a:pPr>
              <a:defRPr sz="1000" b="1" i="0" u="none" strike="noStrike" baseline="0">
                <a:solidFill>
                  <a:schemeClr val="tx1"/>
                </a:solidFill>
                <a:latin typeface="Arial"/>
                <a:ea typeface="Arial"/>
                <a:cs typeface="Arial"/>
              </a:defRPr>
            </a:pPr>
            <a:endParaRPr lang="en-US"/>
          </a:p>
        </c:txPr>
        <c:crossAx val="235033728"/>
        <c:crosses val="autoZero"/>
        <c:crossBetween val="between"/>
      </c:valAx>
      <c:spPr>
        <a:noFill/>
        <a:ln w="12646">
          <a:solidFill>
            <a:srgbClr val="000000"/>
          </a:solidFill>
          <a:prstDash val="solid"/>
        </a:ln>
      </c:spPr>
    </c:plotArea>
    <c:legend>
      <c:legendPos val="t"/>
      <c:overlay val="0"/>
      <c:txPr>
        <a:bodyPr/>
        <a:lstStyle/>
        <a:p>
          <a:pPr>
            <a:defRPr sz="1200"/>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207503800529188E-2"/>
          <c:y val="5.7080967530301154E-2"/>
          <c:w val="0.90650955714493187"/>
          <c:h val="0.79089560243973689"/>
        </c:manualLayout>
      </c:layout>
      <c:barChart>
        <c:barDir val="col"/>
        <c:grouping val="clustered"/>
        <c:varyColors val="0"/>
        <c:ser>
          <c:idx val="0"/>
          <c:order val="0"/>
          <c:tx>
            <c:strRef>
              <c:f>Sheet1!$C$1</c:f>
              <c:strCache>
                <c:ptCount val="1"/>
                <c:pt idx="0">
                  <c:v>June-September 2021</c:v>
                </c:pt>
              </c:strCache>
            </c:strRef>
          </c:tx>
          <c:spPr>
            <a:solidFill>
              <a:srgbClr val="002060"/>
            </a:solidFill>
            <a:ln>
              <a:solidFill>
                <a:schemeClr val="bg2"/>
              </a:solidFill>
            </a:ln>
          </c:spPr>
          <c:invertIfNegative val="0"/>
          <c:dPt>
            <c:idx val="27"/>
            <c:invertIfNegative val="0"/>
            <c:bubble3D val="0"/>
            <c:extLst>
              <c:ext xmlns:c16="http://schemas.microsoft.com/office/drawing/2014/chart" uri="{C3380CC4-5D6E-409C-BE32-E72D297353CC}">
                <c16:uniqueId val="{00000000-8293-D740-BBA7-930732387725}"/>
              </c:ext>
            </c:extLst>
          </c:dPt>
          <c:dPt>
            <c:idx val="30"/>
            <c:invertIfNegative val="0"/>
            <c:bubble3D val="0"/>
            <c:extLst>
              <c:ext xmlns:c16="http://schemas.microsoft.com/office/drawing/2014/chart" uri="{C3380CC4-5D6E-409C-BE32-E72D297353CC}">
                <c16:uniqueId val="{00000001-8293-D740-BBA7-930732387725}"/>
              </c:ext>
            </c:extLst>
          </c:dPt>
          <c:dPt>
            <c:idx val="31"/>
            <c:invertIfNegative val="0"/>
            <c:bubble3D val="0"/>
            <c:spPr>
              <a:solidFill>
                <a:srgbClr val="FFFF00"/>
              </a:solidFill>
              <a:ln>
                <a:solidFill>
                  <a:schemeClr val="bg2"/>
                </a:solidFill>
              </a:ln>
            </c:spPr>
            <c:extLst>
              <c:ext xmlns:c16="http://schemas.microsoft.com/office/drawing/2014/chart" uri="{C3380CC4-5D6E-409C-BE32-E72D297353CC}">
                <c16:uniqueId val="{00000003-8293-D740-BBA7-930732387725}"/>
              </c:ext>
            </c:extLst>
          </c:dPt>
          <c:dPt>
            <c:idx val="33"/>
            <c:invertIfNegative val="0"/>
            <c:bubble3D val="0"/>
            <c:extLst>
              <c:ext xmlns:c16="http://schemas.microsoft.com/office/drawing/2014/chart" uri="{C3380CC4-5D6E-409C-BE32-E72D297353CC}">
                <c16:uniqueId val="{00000004-8293-D740-BBA7-930732387725}"/>
              </c:ext>
            </c:extLst>
          </c:dPt>
          <c:dPt>
            <c:idx val="35"/>
            <c:invertIfNegative val="0"/>
            <c:bubble3D val="0"/>
            <c:extLst>
              <c:ext xmlns:c16="http://schemas.microsoft.com/office/drawing/2014/chart" uri="{C3380CC4-5D6E-409C-BE32-E72D297353CC}">
                <c16:uniqueId val="{00000005-8293-D740-BBA7-930732387725}"/>
              </c:ext>
            </c:extLst>
          </c:dPt>
          <c:dPt>
            <c:idx val="38"/>
            <c:invertIfNegative val="0"/>
            <c:bubble3D val="0"/>
            <c:spPr>
              <a:solidFill>
                <a:srgbClr val="C00000"/>
              </a:solidFill>
              <a:ln>
                <a:solidFill>
                  <a:schemeClr val="bg2"/>
                </a:solidFill>
              </a:ln>
            </c:spPr>
            <c:extLst>
              <c:ext xmlns:c16="http://schemas.microsoft.com/office/drawing/2014/chart" uri="{C3380CC4-5D6E-409C-BE32-E72D297353CC}">
                <c16:uniqueId val="{00000007-8293-D740-BBA7-930732387725}"/>
              </c:ext>
            </c:extLst>
          </c:dPt>
          <c:dPt>
            <c:idx val="39"/>
            <c:invertIfNegative val="0"/>
            <c:bubble3D val="0"/>
            <c:extLst>
              <c:ext xmlns:c16="http://schemas.microsoft.com/office/drawing/2014/chart" uri="{C3380CC4-5D6E-409C-BE32-E72D297353CC}">
                <c16:uniqueId val="{00000008-8293-D740-BBA7-930732387725}"/>
              </c:ext>
            </c:extLst>
          </c:dPt>
          <c:dPt>
            <c:idx val="42"/>
            <c:invertIfNegative val="0"/>
            <c:bubble3D val="0"/>
            <c:extLst>
              <c:ext xmlns:c16="http://schemas.microsoft.com/office/drawing/2014/chart" uri="{C3380CC4-5D6E-409C-BE32-E72D297353CC}">
                <c16:uniqueId val="{00000009-8293-D740-BBA7-930732387725}"/>
              </c:ext>
            </c:extLst>
          </c:dPt>
          <c:dLbls>
            <c:spPr>
              <a:solidFill>
                <a:schemeClr val="accent3"/>
              </a:solidFill>
              <a:ln>
                <a:solidFill>
                  <a:schemeClr val="bg2"/>
                </a:solidFill>
              </a:ln>
            </c:spPr>
            <c:txPr>
              <a:bodyPr rot="-5400000"/>
              <a:lstStyle/>
              <a:p>
                <a:pPr>
                  <a:defRPr sz="900">
                    <a:solidFill>
                      <a:schemeClr val="accent6">
                        <a:lumMod val="7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Sheet1!$A$2:$A$54</c:f>
              <c:strCache>
                <c:ptCount val="53"/>
                <c:pt idx="0">
                  <c:v>VI</c:v>
                </c:pt>
                <c:pt idx="1">
                  <c:v>WY</c:v>
                </c:pt>
                <c:pt idx="2">
                  <c:v>MT</c:v>
                </c:pt>
                <c:pt idx="3">
                  <c:v>ID</c:v>
                </c:pt>
                <c:pt idx="4">
                  <c:v>SC</c:v>
                </c:pt>
                <c:pt idx="5">
                  <c:v>PR</c:v>
                </c:pt>
                <c:pt idx="6">
                  <c:v>SD</c:v>
                </c:pt>
                <c:pt idx="7">
                  <c:v>MS</c:v>
                </c:pt>
                <c:pt idx="8">
                  <c:v>UT</c:v>
                </c:pt>
                <c:pt idx="9">
                  <c:v>ME</c:v>
                </c:pt>
                <c:pt idx="10">
                  <c:v>CO</c:v>
                </c:pt>
                <c:pt idx="11">
                  <c:v>WV</c:v>
                </c:pt>
                <c:pt idx="12">
                  <c:v>FL</c:v>
                </c:pt>
                <c:pt idx="13">
                  <c:v>AZ</c:v>
                </c:pt>
                <c:pt idx="14">
                  <c:v>TN</c:v>
                </c:pt>
                <c:pt idx="15">
                  <c:v>NJ</c:v>
                </c:pt>
                <c:pt idx="16">
                  <c:v>AK</c:v>
                </c:pt>
                <c:pt idx="17">
                  <c:v>HI</c:v>
                </c:pt>
                <c:pt idx="18">
                  <c:v>TX</c:v>
                </c:pt>
                <c:pt idx="19">
                  <c:v>NV</c:v>
                </c:pt>
                <c:pt idx="20">
                  <c:v>IA</c:v>
                </c:pt>
                <c:pt idx="21">
                  <c:v>NE</c:v>
                </c:pt>
                <c:pt idx="22">
                  <c:v>IN</c:v>
                </c:pt>
                <c:pt idx="23">
                  <c:v>ND</c:v>
                </c:pt>
                <c:pt idx="24">
                  <c:v>KS</c:v>
                </c:pt>
                <c:pt idx="25">
                  <c:v>NC</c:v>
                </c:pt>
                <c:pt idx="26">
                  <c:v>OK</c:v>
                </c:pt>
                <c:pt idx="27">
                  <c:v>VA</c:v>
                </c:pt>
                <c:pt idx="28">
                  <c:v>WA</c:v>
                </c:pt>
                <c:pt idx="29">
                  <c:v>GA</c:v>
                </c:pt>
                <c:pt idx="30">
                  <c:v>KY</c:v>
                </c:pt>
                <c:pt idx="31">
                  <c:v>All States</c:v>
                </c:pt>
                <c:pt idx="32">
                  <c:v>WI</c:v>
                </c:pt>
                <c:pt idx="33">
                  <c:v>CT</c:v>
                </c:pt>
                <c:pt idx="34">
                  <c:v>AL</c:v>
                </c:pt>
                <c:pt idx="35">
                  <c:v>IL</c:v>
                </c:pt>
                <c:pt idx="36">
                  <c:v>MO</c:v>
                </c:pt>
                <c:pt idx="37">
                  <c:v>MD</c:v>
                </c:pt>
                <c:pt idx="38">
                  <c:v>OH</c:v>
                </c:pt>
                <c:pt idx="39">
                  <c:v>LA</c:v>
                </c:pt>
                <c:pt idx="40">
                  <c:v>MI</c:v>
                </c:pt>
                <c:pt idx="41">
                  <c:v>AR</c:v>
                </c:pt>
                <c:pt idx="42">
                  <c:v>MN</c:v>
                </c:pt>
                <c:pt idx="43">
                  <c:v>PA</c:v>
                </c:pt>
                <c:pt idx="44">
                  <c:v>OR</c:v>
                </c:pt>
                <c:pt idx="45">
                  <c:v>NM</c:v>
                </c:pt>
                <c:pt idx="46">
                  <c:v>DC</c:v>
                </c:pt>
                <c:pt idx="47">
                  <c:v>CA</c:v>
                </c:pt>
                <c:pt idx="48">
                  <c:v>NY</c:v>
                </c:pt>
                <c:pt idx="49">
                  <c:v>RI</c:v>
                </c:pt>
                <c:pt idx="50">
                  <c:v>MA</c:v>
                </c:pt>
                <c:pt idx="51">
                  <c:v>NH</c:v>
                </c:pt>
                <c:pt idx="52">
                  <c:v>VT</c:v>
                </c:pt>
              </c:strCache>
            </c:strRef>
          </c:cat>
          <c:val>
            <c:numRef>
              <c:f>Sheet1!$C$2:$C$54</c:f>
              <c:numCache>
                <c:formatCode>0.0%</c:formatCode>
                <c:ptCount val="53"/>
                <c:pt idx="0">
                  <c:v>0.4684546885515799</c:v>
                </c:pt>
                <c:pt idx="1">
                  <c:v>0.44518305387439228</c:v>
                </c:pt>
                <c:pt idx="2">
                  <c:v>0.44446056346293022</c:v>
                </c:pt>
                <c:pt idx="3">
                  <c:v>0.20608340035816106</c:v>
                </c:pt>
                <c:pt idx="4">
                  <c:v>0.19898860049719638</c:v>
                </c:pt>
                <c:pt idx="5">
                  <c:v>0.16170252453157333</c:v>
                </c:pt>
                <c:pt idx="6">
                  <c:v>0.1586412008186642</c:v>
                </c:pt>
                <c:pt idx="7">
                  <c:v>0.13413069725324478</c:v>
                </c:pt>
                <c:pt idx="8">
                  <c:v>8.6719957122136496E-2</c:v>
                </c:pt>
                <c:pt idx="9">
                  <c:v>8.3468573978026886E-2</c:v>
                </c:pt>
                <c:pt idx="10">
                  <c:v>3.1011667901522242E-2</c:v>
                </c:pt>
                <c:pt idx="11">
                  <c:v>3.0343498621972262E-2</c:v>
                </c:pt>
                <c:pt idx="12">
                  <c:v>2.9243457749948465E-2</c:v>
                </c:pt>
                <c:pt idx="13">
                  <c:v>1.0092773765210613E-2</c:v>
                </c:pt>
                <c:pt idx="14">
                  <c:v>-2.8438245241378512E-2</c:v>
                </c:pt>
                <c:pt idx="15">
                  <c:v>-5.5510450495461737E-2</c:v>
                </c:pt>
                <c:pt idx="16">
                  <c:v>-5.5589103334884808E-2</c:v>
                </c:pt>
                <c:pt idx="17">
                  <c:v>-5.9021974889381899E-2</c:v>
                </c:pt>
                <c:pt idx="18">
                  <c:v>-6.3552688639765265E-2</c:v>
                </c:pt>
                <c:pt idx="19">
                  <c:v>-7.5642555080819171E-2</c:v>
                </c:pt>
                <c:pt idx="20">
                  <c:v>-8.5688229215908573E-2</c:v>
                </c:pt>
                <c:pt idx="21">
                  <c:v>-9.1169929863303426E-2</c:v>
                </c:pt>
                <c:pt idx="22">
                  <c:v>-9.1258874825474137E-2</c:v>
                </c:pt>
                <c:pt idx="23">
                  <c:v>-9.621888521453463E-2</c:v>
                </c:pt>
                <c:pt idx="24">
                  <c:v>-0.10393583683008445</c:v>
                </c:pt>
                <c:pt idx="25">
                  <c:v>-0.10991923274542723</c:v>
                </c:pt>
                <c:pt idx="26">
                  <c:v>-0.11224357978367805</c:v>
                </c:pt>
                <c:pt idx="27">
                  <c:v>-0.13879489212321841</c:v>
                </c:pt>
                <c:pt idx="28">
                  <c:v>-0.13883781299433332</c:v>
                </c:pt>
                <c:pt idx="29">
                  <c:v>-0.14806285267435734</c:v>
                </c:pt>
                <c:pt idx="30">
                  <c:v>-0.14871605096682433</c:v>
                </c:pt>
                <c:pt idx="31">
                  <c:v>-0.15140576681532869</c:v>
                </c:pt>
                <c:pt idx="32">
                  <c:v>-0.15422645123341835</c:v>
                </c:pt>
                <c:pt idx="33">
                  <c:v>-0.16842409401425776</c:v>
                </c:pt>
                <c:pt idx="34">
                  <c:v>-0.17436581667293574</c:v>
                </c:pt>
                <c:pt idx="35">
                  <c:v>-0.18737130946735089</c:v>
                </c:pt>
                <c:pt idx="36">
                  <c:v>-0.19158505268736775</c:v>
                </c:pt>
                <c:pt idx="37">
                  <c:v>-0.19386902488848409</c:v>
                </c:pt>
                <c:pt idx="38">
                  <c:v>-0.20899999999999999</c:v>
                </c:pt>
                <c:pt idx="39">
                  <c:v>-0.21194479083792206</c:v>
                </c:pt>
                <c:pt idx="40">
                  <c:v>-0.21332577208900866</c:v>
                </c:pt>
                <c:pt idx="41">
                  <c:v>-0.22616677047056793</c:v>
                </c:pt>
                <c:pt idx="42">
                  <c:v>-0.23314000676079208</c:v>
                </c:pt>
                <c:pt idx="43">
                  <c:v>-0.25807920414463981</c:v>
                </c:pt>
                <c:pt idx="44">
                  <c:v>-0.25859649802057827</c:v>
                </c:pt>
                <c:pt idx="45">
                  <c:v>-0.27112975799586525</c:v>
                </c:pt>
                <c:pt idx="46">
                  <c:v>-0.29263295506204906</c:v>
                </c:pt>
                <c:pt idx="47">
                  <c:v>-0.30013469286582822</c:v>
                </c:pt>
                <c:pt idx="48">
                  <c:v>-0.33487025329456444</c:v>
                </c:pt>
                <c:pt idx="49">
                  <c:v>-0.34403505688258007</c:v>
                </c:pt>
                <c:pt idx="50">
                  <c:v>-0.34570045388541004</c:v>
                </c:pt>
                <c:pt idx="51">
                  <c:v>-0.3481490593415642</c:v>
                </c:pt>
                <c:pt idx="52">
                  <c:v>-0.36722149994201414</c:v>
                </c:pt>
              </c:numCache>
            </c:numRef>
          </c:val>
          <c:extLst>
            <c:ext xmlns:c16="http://schemas.microsoft.com/office/drawing/2014/chart" uri="{C3380CC4-5D6E-409C-BE32-E72D297353CC}">
              <c16:uniqueId val="{0000000A-8293-D740-BBA7-930732387725}"/>
            </c:ext>
          </c:extLst>
        </c:ser>
        <c:dLbls>
          <c:showLegendKey val="0"/>
          <c:showVal val="0"/>
          <c:showCatName val="0"/>
          <c:showSerName val="0"/>
          <c:showPercent val="0"/>
          <c:showBubbleSize val="0"/>
        </c:dLbls>
        <c:gapWidth val="150"/>
        <c:axId val="214460672"/>
        <c:axId val="214466560"/>
      </c:barChart>
      <c:catAx>
        <c:axId val="214460672"/>
        <c:scaling>
          <c:orientation val="minMax"/>
        </c:scaling>
        <c:delete val="0"/>
        <c:axPos val="b"/>
        <c:majorGridlines/>
        <c:numFmt formatCode="@" sourceLinked="0"/>
        <c:majorTickMark val="out"/>
        <c:minorTickMark val="none"/>
        <c:tickLblPos val="low"/>
        <c:spPr>
          <a:ln w="12709">
            <a:solidFill>
              <a:srgbClr val="000000"/>
            </a:solidFill>
            <a:prstDash val="solid"/>
          </a:ln>
        </c:spPr>
        <c:txPr>
          <a:bodyPr rot="-5400000" vert="horz"/>
          <a:lstStyle/>
          <a:p>
            <a:pPr>
              <a:defRPr sz="900" b="1" i="0" u="none" strike="noStrike" baseline="0">
                <a:solidFill>
                  <a:srgbClr val="000000"/>
                </a:solidFill>
                <a:latin typeface="Arial"/>
                <a:ea typeface="Arial"/>
                <a:cs typeface="Arial"/>
              </a:defRPr>
            </a:pPr>
            <a:endParaRPr lang="en-US"/>
          </a:p>
        </c:txPr>
        <c:crossAx val="214466560"/>
        <c:crosses val="autoZero"/>
        <c:auto val="0"/>
        <c:lblAlgn val="ctr"/>
        <c:lblOffset val="100"/>
        <c:noMultiLvlLbl val="0"/>
      </c:catAx>
      <c:valAx>
        <c:axId val="214466560"/>
        <c:scaling>
          <c:orientation val="minMax"/>
          <c:min val="-0.9"/>
        </c:scaling>
        <c:delete val="0"/>
        <c:axPos val="l"/>
        <c:majorGridlines>
          <c:spPr>
            <a:ln w="12709">
              <a:solidFill>
                <a:srgbClr val="808080"/>
              </a:solidFill>
              <a:prstDash val="solid"/>
            </a:ln>
          </c:spPr>
        </c:majorGridlines>
        <c:title>
          <c:tx>
            <c:rich>
              <a:bodyPr rot="-5400000" vert="horz"/>
              <a:lstStyle/>
              <a:p>
                <a:pPr>
                  <a:defRPr sz="1200" baseline="0">
                    <a:solidFill>
                      <a:schemeClr val="accent2"/>
                    </a:solidFill>
                  </a:defRPr>
                </a:pPr>
                <a:r>
                  <a:rPr lang="en-US" sz="1200" baseline="0" dirty="0">
                    <a:solidFill>
                      <a:schemeClr val="accent2"/>
                    </a:solidFill>
                  </a:rPr>
                  <a:t>Year-over-Year Seat Capacity Change</a:t>
                </a:r>
              </a:p>
            </c:rich>
          </c:tx>
          <c:layout>
            <c:manualLayout>
              <c:xMode val="edge"/>
              <c:yMode val="edge"/>
              <c:x val="9.9661245612209948E-3"/>
              <c:y val="0.21203275223836759"/>
            </c:manualLayout>
          </c:layout>
          <c:overlay val="0"/>
        </c:title>
        <c:numFmt formatCode="0%" sourceLinked="0"/>
        <c:majorTickMark val="out"/>
        <c:minorTickMark val="none"/>
        <c:tickLblPos val="nextTo"/>
        <c:spPr>
          <a:ln w="12709">
            <a:solidFill>
              <a:srgbClr val="808080"/>
            </a:solidFill>
            <a:prstDash val="solid"/>
          </a:ln>
        </c:spPr>
        <c:txPr>
          <a:bodyPr rot="0" vert="horz"/>
          <a:lstStyle/>
          <a:p>
            <a:pPr>
              <a:defRPr sz="1000" b="1" i="0" u="none" strike="noStrike" baseline="0">
                <a:solidFill>
                  <a:schemeClr val="tx1"/>
                </a:solidFill>
                <a:latin typeface="Arial"/>
                <a:ea typeface="Arial"/>
                <a:cs typeface="Arial"/>
              </a:defRPr>
            </a:pPr>
            <a:endParaRPr lang="en-US"/>
          </a:p>
        </c:txPr>
        <c:crossAx val="214460672"/>
        <c:crosses val="autoZero"/>
        <c:crossBetween val="between"/>
      </c:valAx>
      <c:spPr>
        <a:noFill/>
        <a:ln w="12646">
          <a:solidFill>
            <a:srgbClr val="000000"/>
          </a:solidFill>
          <a:prstDash val="solid"/>
        </a:ln>
      </c:spPr>
    </c:plotArea>
    <c:plotVisOnly val="1"/>
    <c:dispBlanksAs val="gap"/>
    <c:showDLblsOverMax val="0"/>
  </c:chart>
  <c:spPr>
    <a:noFill/>
    <a:ln>
      <a:noFill/>
    </a:ln>
  </c:spPr>
  <c:txPr>
    <a:bodyPr/>
    <a:lstStyle/>
    <a:p>
      <a:pPr>
        <a:defRPr sz="1800" b="1" i="0" u="none" strike="noStrike" baseline="0">
          <a:solidFill>
            <a:schemeClr val="tx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D2119-8916-0F47-9135-6430070D2C1E}" type="doc">
      <dgm:prSet loTypeId="urn:microsoft.com/office/officeart/2005/8/layout/StepDownProcess" loCatId="" qsTypeId="urn:microsoft.com/office/officeart/2005/8/quickstyle/simple1" qsCatId="simple" csTypeId="urn:microsoft.com/office/officeart/2005/8/colors/accent2_2" csCatId="accent2" phldr="1"/>
      <dgm:spPr/>
      <dgm:t>
        <a:bodyPr/>
        <a:lstStyle/>
        <a:p>
          <a:endParaRPr lang="en-US"/>
        </a:p>
      </dgm:t>
    </dgm:pt>
    <dgm:pt modelId="{B37EF02E-62DA-A14D-86AD-EBF1F9AF500F}">
      <dgm:prSet phldrT="[Text]"/>
      <dgm:spPr/>
      <dgm:t>
        <a:bodyPr/>
        <a:lstStyle/>
        <a:p>
          <a:r>
            <a:rPr lang="en-US" b="1">
              <a:latin typeface="Arial Narrow" panose="020B0604020202020204" pitchFamily="34" charset="0"/>
              <a:cs typeface="Arial Narrow" panose="020B0604020202020204" pitchFamily="34" charset="0"/>
            </a:rPr>
            <a:t>Eligible Applicants</a:t>
          </a:r>
          <a:endParaRPr lang="en-US" b="1" dirty="0">
            <a:latin typeface="Arial Narrow" panose="020B0604020202020204" pitchFamily="34" charset="0"/>
            <a:cs typeface="Arial Narrow" panose="020B0604020202020204" pitchFamily="34" charset="0"/>
          </a:endParaRPr>
        </a:p>
      </dgm:t>
    </dgm:pt>
    <dgm:pt modelId="{47D8CE14-09E2-1547-B399-05817CED378D}" type="parTrans" cxnId="{EB5053BA-E3AB-914E-BEBD-991AE8143A71}">
      <dgm:prSet/>
      <dgm:spPr/>
      <dgm:t>
        <a:bodyPr/>
        <a:lstStyle/>
        <a:p>
          <a:endParaRPr lang="en-US"/>
        </a:p>
      </dgm:t>
    </dgm:pt>
    <dgm:pt modelId="{B9948509-8D45-E44D-A153-8A23B1499705}" type="sibTrans" cxnId="{EB5053BA-E3AB-914E-BEBD-991AE8143A71}">
      <dgm:prSet/>
      <dgm:spPr/>
      <dgm:t>
        <a:bodyPr/>
        <a:lstStyle/>
        <a:p>
          <a:endParaRPr lang="en-US"/>
        </a:p>
      </dgm:t>
    </dgm:pt>
    <dgm:pt modelId="{97EB5430-8F92-8D44-8427-654D103C2AF7}">
      <dgm:prSet phldrT="[Text]" custT="1"/>
      <dgm:spPr/>
      <dgm:t>
        <a:bodyPr/>
        <a:lstStyle/>
        <a:p>
          <a:pPr>
            <a:buFont typeface="Arial" panose="020B0604020202020204" pitchFamily="34" charset="0"/>
            <a:buChar char="•"/>
          </a:pPr>
          <a:r>
            <a:rPr lang="en-US" sz="1800">
              <a:solidFill>
                <a:schemeClr val="tx2"/>
              </a:solidFill>
              <a:latin typeface="+mj-lt"/>
            </a:rPr>
            <a:t>Businesses</a:t>
          </a:r>
          <a:endParaRPr lang="en-US" sz="1800" dirty="0">
            <a:solidFill>
              <a:schemeClr val="tx2"/>
            </a:solidFill>
            <a:latin typeface="+mj-lt"/>
          </a:endParaRPr>
        </a:p>
      </dgm:t>
    </dgm:pt>
    <dgm:pt modelId="{1F8672D0-5996-E745-B2E4-E79EFB439B9B}" type="parTrans" cxnId="{B6365DD5-3D72-A048-9803-3206BC6FE48F}">
      <dgm:prSet/>
      <dgm:spPr/>
      <dgm:t>
        <a:bodyPr/>
        <a:lstStyle/>
        <a:p>
          <a:endParaRPr lang="en-US"/>
        </a:p>
      </dgm:t>
    </dgm:pt>
    <dgm:pt modelId="{C98402C0-03FB-0D48-BF86-DF3F6E718A75}" type="sibTrans" cxnId="{B6365DD5-3D72-A048-9803-3206BC6FE48F}">
      <dgm:prSet/>
      <dgm:spPr/>
      <dgm:t>
        <a:bodyPr/>
        <a:lstStyle/>
        <a:p>
          <a:endParaRPr lang="en-US"/>
        </a:p>
      </dgm:t>
    </dgm:pt>
    <dgm:pt modelId="{BEAB3C91-A7BC-5949-B0ED-2285B4BBDAF7}">
      <dgm:prSet phldrT="[Text]"/>
      <dgm:spPr/>
      <dgm:t>
        <a:bodyPr/>
        <a:lstStyle/>
        <a:p>
          <a:pPr>
            <a:buNone/>
          </a:pPr>
          <a:r>
            <a:rPr lang="en-US" b="1">
              <a:latin typeface="Arial Narrow" panose="020B0604020202020204" pitchFamily="34" charset="0"/>
              <a:cs typeface="Arial Narrow" panose="020B0604020202020204" pitchFamily="34" charset="0"/>
            </a:rPr>
            <a:t>Ownership/Control</a:t>
          </a:r>
          <a:endParaRPr lang="en-US" dirty="0"/>
        </a:p>
      </dgm:t>
    </dgm:pt>
    <dgm:pt modelId="{8959BA4C-B6E4-1E47-B3EB-D90D39FF4A8D}" type="parTrans" cxnId="{9349905E-7A94-BA4C-BA59-71849A1D98E5}">
      <dgm:prSet/>
      <dgm:spPr/>
      <dgm:t>
        <a:bodyPr/>
        <a:lstStyle/>
        <a:p>
          <a:endParaRPr lang="en-US"/>
        </a:p>
      </dgm:t>
    </dgm:pt>
    <dgm:pt modelId="{D5DA27A6-E635-ED4B-AFCA-02777770CFC5}" type="sibTrans" cxnId="{9349905E-7A94-BA4C-BA59-71849A1D98E5}">
      <dgm:prSet/>
      <dgm:spPr/>
      <dgm:t>
        <a:bodyPr/>
        <a:lstStyle/>
        <a:p>
          <a:endParaRPr lang="en-US"/>
        </a:p>
      </dgm:t>
    </dgm:pt>
    <dgm:pt modelId="{7A2DF8D6-133A-5B48-BE31-3A39F6A80FF7}">
      <dgm:prSet phldrT="[Text]" custT="1"/>
      <dgm:spPr/>
      <dgm:t>
        <a:bodyPr/>
        <a:lstStyle/>
        <a:p>
          <a:pPr>
            <a:buFont typeface="Arial" panose="020B0604020202020204" pitchFamily="34" charset="0"/>
            <a:buChar char="•"/>
          </a:pPr>
          <a:r>
            <a:rPr lang="en-US" sz="1800" dirty="0">
              <a:solidFill>
                <a:schemeClr val="tx2"/>
              </a:solidFill>
              <a:latin typeface="+mj-lt"/>
              <a:cs typeface="Arial Narrow" panose="020B0604020202020204" pitchFamily="34" charset="0"/>
            </a:rPr>
            <a:t>Applicant must have ownership/control of the property, or </a:t>
          </a:r>
          <a:endParaRPr lang="en-US" sz="1800" dirty="0">
            <a:solidFill>
              <a:schemeClr val="tx2"/>
            </a:solidFill>
            <a:latin typeface="+mj-lt"/>
          </a:endParaRPr>
        </a:p>
      </dgm:t>
    </dgm:pt>
    <dgm:pt modelId="{9B482DAA-0C5F-D54D-A017-4AE37F765C3C}" type="parTrans" cxnId="{799674AA-295B-9842-9932-7501D9D50C43}">
      <dgm:prSet/>
      <dgm:spPr/>
      <dgm:t>
        <a:bodyPr/>
        <a:lstStyle/>
        <a:p>
          <a:endParaRPr lang="en-US"/>
        </a:p>
      </dgm:t>
    </dgm:pt>
    <dgm:pt modelId="{3600346F-DE68-0846-84DD-964E51E4FC27}" type="sibTrans" cxnId="{799674AA-295B-9842-9932-7501D9D50C43}">
      <dgm:prSet/>
      <dgm:spPr/>
      <dgm:t>
        <a:bodyPr/>
        <a:lstStyle/>
        <a:p>
          <a:endParaRPr lang="en-US"/>
        </a:p>
      </dgm:t>
    </dgm:pt>
    <dgm:pt modelId="{AEAEA839-3128-B241-AF5E-3EF12284057D}">
      <dgm:prSet phldrT="[Text]"/>
      <dgm:spPr/>
      <dgm:t>
        <a:bodyPr/>
        <a:lstStyle/>
        <a:p>
          <a:r>
            <a:rPr lang="en-US" b="1">
              <a:latin typeface="Arial Narrow" panose="020B0604020202020204" pitchFamily="34" charset="0"/>
              <a:cs typeface="Arial Narrow" panose="020B0604020202020204" pitchFamily="34" charset="0"/>
            </a:rPr>
            <a:t>Beneficiary</a:t>
          </a:r>
          <a:endParaRPr lang="en-US" dirty="0"/>
        </a:p>
      </dgm:t>
    </dgm:pt>
    <dgm:pt modelId="{7CFF959F-E69C-974E-97C2-3F898AE0E4DE}" type="parTrans" cxnId="{093FE5F9-E766-6047-9E3D-444C60C370C3}">
      <dgm:prSet/>
      <dgm:spPr/>
      <dgm:t>
        <a:bodyPr/>
        <a:lstStyle/>
        <a:p>
          <a:endParaRPr lang="en-US"/>
        </a:p>
      </dgm:t>
    </dgm:pt>
    <dgm:pt modelId="{43D629EA-CC9A-C248-85DE-15DC6E1C323C}" type="sibTrans" cxnId="{093FE5F9-E766-6047-9E3D-444C60C370C3}">
      <dgm:prSet/>
      <dgm:spPr/>
      <dgm:t>
        <a:bodyPr/>
        <a:lstStyle/>
        <a:p>
          <a:endParaRPr lang="en-US"/>
        </a:p>
      </dgm:t>
    </dgm:pt>
    <dgm:pt modelId="{1EBBA036-5E0E-D247-98AB-AC5B56280E6E}">
      <dgm:prSet phldrT="[Text]" custT="1"/>
      <dgm:spPr/>
      <dgm:t>
        <a:bodyPr/>
        <a:lstStyle/>
        <a:p>
          <a:r>
            <a:rPr lang="en-US" sz="1800" dirty="0">
              <a:solidFill>
                <a:schemeClr val="tx2"/>
              </a:solidFill>
              <a:latin typeface="+mj-lt"/>
              <a:cs typeface="Arial Narrow" panose="020B0604020202020204" pitchFamily="34" charset="0"/>
            </a:rPr>
            <a:t>Cannot be the contaminator of environmental issues, if such exist</a:t>
          </a:r>
          <a:endParaRPr lang="en-US" sz="1800" dirty="0">
            <a:solidFill>
              <a:schemeClr val="tx2"/>
            </a:solidFill>
            <a:latin typeface="+mj-lt"/>
          </a:endParaRPr>
        </a:p>
      </dgm:t>
    </dgm:pt>
    <dgm:pt modelId="{D1AD2286-6E59-1C46-B2F3-7038DC9BDDD0}" type="parTrans" cxnId="{6ECD08EF-7F27-6B4D-9F42-C8AF0E8C7D80}">
      <dgm:prSet/>
      <dgm:spPr/>
      <dgm:t>
        <a:bodyPr/>
        <a:lstStyle/>
        <a:p>
          <a:endParaRPr lang="en-US"/>
        </a:p>
      </dgm:t>
    </dgm:pt>
    <dgm:pt modelId="{1640AA43-C6CE-CE4B-B7E8-0CA04550696C}" type="sibTrans" cxnId="{6ECD08EF-7F27-6B4D-9F42-C8AF0E8C7D80}">
      <dgm:prSet/>
      <dgm:spPr/>
      <dgm:t>
        <a:bodyPr/>
        <a:lstStyle/>
        <a:p>
          <a:endParaRPr lang="en-US"/>
        </a:p>
      </dgm:t>
    </dgm:pt>
    <dgm:pt modelId="{5BF7F167-D761-8545-AC96-83BDB52D6A87}">
      <dgm:prSet custT="1"/>
      <dgm:spPr/>
      <dgm:t>
        <a:bodyPr/>
        <a:lstStyle/>
        <a:p>
          <a:pPr>
            <a:buFont typeface="Arial" panose="020B0604020202020204" pitchFamily="34" charset="0"/>
            <a:buChar char="•"/>
          </a:pPr>
          <a:r>
            <a:rPr lang="en-US" sz="1800">
              <a:solidFill>
                <a:schemeClr val="tx2"/>
              </a:solidFill>
              <a:latin typeface="+mj-lt"/>
            </a:rPr>
            <a:t>Private Developers</a:t>
          </a:r>
          <a:endParaRPr lang="en-US" sz="1800" dirty="0">
            <a:solidFill>
              <a:schemeClr val="tx2"/>
            </a:solidFill>
            <a:latin typeface="+mj-lt"/>
          </a:endParaRPr>
        </a:p>
      </dgm:t>
    </dgm:pt>
    <dgm:pt modelId="{3CDA80C5-88E5-4443-845C-79046BCFD67F}" type="parTrans" cxnId="{40C9FF6B-50CE-3947-9464-A02FA65A18E1}">
      <dgm:prSet/>
      <dgm:spPr/>
      <dgm:t>
        <a:bodyPr/>
        <a:lstStyle/>
        <a:p>
          <a:endParaRPr lang="en-US"/>
        </a:p>
      </dgm:t>
    </dgm:pt>
    <dgm:pt modelId="{62815F11-F98C-4A4A-9357-2EE7AD319DE8}" type="sibTrans" cxnId="{40C9FF6B-50CE-3947-9464-A02FA65A18E1}">
      <dgm:prSet/>
      <dgm:spPr/>
      <dgm:t>
        <a:bodyPr/>
        <a:lstStyle/>
        <a:p>
          <a:endParaRPr lang="en-US"/>
        </a:p>
      </dgm:t>
    </dgm:pt>
    <dgm:pt modelId="{983E8E05-40E8-E548-BDA3-B3EBE19CCEDD}">
      <dgm:prSet custT="1"/>
      <dgm:spPr/>
      <dgm:t>
        <a:bodyPr/>
        <a:lstStyle/>
        <a:p>
          <a:pPr>
            <a:buFont typeface="Arial" panose="020B0604020202020204" pitchFamily="34" charset="0"/>
            <a:buChar char="•"/>
          </a:pPr>
          <a:r>
            <a:rPr lang="en-US" sz="1800" dirty="0">
              <a:solidFill>
                <a:schemeClr val="tx2"/>
              </a:solidFill>
              <a:latin typeface="+mj-lt"/>
            </a:rPr>
            <a:t>Non-profits</a:t>
          </a:r>
        </a:p>
      </dgm:t>
    </dgm:pt>
    <dgm:pt modelId="{D547A859-8A06-2B4B-9DBC-FE841A30F4B7}" type="parTrans" cxnId="{C9821C95-7BDE-1A49-B7D2-41E64AFEC10C}">
      <dgm:prSet/>
      <dgm:spPr/>
      <dgm:t>
        <a:bodyPr/>
        <a:lstStyle/>
        <a:p>
          <a:endParaRPr lang="en-US"/>
        </a:p>
      </dgm:t>
    </dgm:pt>
    <dgm:pt modelId="{9D199817-A9D8-324E-9517-1F1EC2275177}" type="sibTrans" cxnId="{C9821C95-7BDE-1A49-B7D2-41E64AFEC10C}">
      <dgm:prSet/>
      <dgm:spPr/>
      <dgm:t>
        <a:bodyPr/>
        <a:lstStyle/>
        <a:p>
          <a:endParaRPr lang="en-US"/>
        </a:p>
      </dgm:t>
    </dgm:pt>
    <dgm:pt modelId="{249CE3A8-0499-EA4F-8A9C-B61F490D5CDD}">
      <dgm:prSet custT="1"/>
      <dgm:spPr/>
      <dgm:t>
        <a:bodyPr/>
        <a:lstStyle/>
        <a:p>
          <a:pPr>
            <a:buFont typeface="Arial" panose="020B0604020202020204" pitchFamily="34" charset="0"/>
            <a:buChar char="•"/>
          </a:pPr>
          <a:r>
            <a:rPr lang="en-US" sz="1800">
              <a:solidFill>
                <a:schemeClr val="tx2"/>
              </a:solidFill>
              <a:latin typeface="+mj-lt"/>
            </a:rPr>
            <a:t>Port Authorities</a:t>
          </a:r>
          <a:endParaRPr lang="en-US" sz="1800" dirty="0">
            <a:solidFill>
              <a:schemeClr val="tx2"/>
            </a:solidFill>
            <a:latin typeface="+mj-lt"/>
          </a:endParaRPr>
        </a:p>
      </dgm:t>
    </dgm:pt>
    <dgm:pt modelId="{A32712FB-6D6F-E145-8B8A-DFD30E8B8833}" type="parTrans" cxnId="{D988DAE3-7C02-B945-A72C-D50F57EF13B1}">
      <dgm:prSet/>
      <dgm:spPr/>
      <dgm:t>
        <a:bodyPr/>
        <a:lstStyle/>
        <a:p>
          <a:endParaRPr lang="en-US"/>
        </a:p>
      </dgm:t>
    </dgm:pt>
    <dgm:pt modelId="{30A74CB0-587B-C140-81A3-BF1D23132D44}" type="sibTrans" cxnId="{D988DAE3-7C02-B945-A72C-D50F57EF13B1}">
      <dgm:prSet/>
      <dgm:spPr/>
      <dgm:t>
        <a:bodyPr/>
        <a:lstStyle/>
        <a:p>
          <a:endParaRPr lang="en-US"/>
        </a:p>
      </dgm:t>
    </dgm:pt>
    <dgm:pt modelId="{FAAAA926-CB01-6248-B9E3-097F099DC725}">
      <dgm:prSet custT="1"/>
      <dgm:spPr/>
      <dgm:t>
        <a:bodyPr/>
        <a:lstStyle/>
        <a:p>
          <a:pPr>
            <a:buFont typeface="Arial" panose="020B0604020202020204" pitchFamily="34" charset="0"/>
            <a:buChar char="•"/>
          </a:pPr>
          <a:r>
            <a:rPr lang="en-US" sz="1800" dirty="0">
              <a:solidFill>
                <a:schemeClr val="tx2"/>
              </a:solidFill>
              <a:latin typeface="+mj-lt"/>
            </a:rPr>
            <a:t>Local Governments</a:t>
          </a:r>
        </a:p>
      </dgm:t>
    </dgm:pt>
    <dgm:pt modelId="{01383C23-E55D-A944-9A6C-2FB38BB9D72E}" type="parTrans" cxnId="{E117AD95-5429-4249-87AE-2C5C255B6B11}">
      <dgm:prSet/>
      <dgm:spPr/>
      <dgm:t>
        <a:bodyPr/>
        <a:lstStyle/>
        <a:p>
          <a:endParaRPr lang="en-US"/>
        </a:p>
      </dgm:t>
    </dgm:pt>
    <dgm:pt modelId="{D05906FC-2589-C244-A56B-416A977BFF51}" type="sibTrans" cxnId="{E117AD95-5429-4249-87AE-2C5C255B6B11}">
      <dgm:prSet/>
      <dgm:spPr/>
      <dgm:t>
        <a:bodyPr/>
        <a:lstStyle/>
        <a:p>
          <a:endParaRPr lang="en-US"/>
        </a:p>
      </dgm:t>
    </dgm:pt>
    <dgm:pt modelId="{450394FE-F9E8-C046-A06F-BDB65177811C}">
      <dgm:prSet custT="1"/>
      <dgm:spPr/>
      <dgm:t>
        <a:bodyPr/>
        <a:lstStyle/>
        <a:p>
          <a:r>
            <a:rPr lang="en-US" sz="1800" dirty="0">
              <a:solidFill>
                <a:schemeClr val="tx2"/>
              </a:solidFill>
              <a:latin typeface="+mj-lt"/>
              <a:cs typeface="Arial Narrow" panose="020B0604020202020204" pitchFamily="34" charset="0"/>
            </a:rPr>
            <a:t>Option/development agreement with a cooperative landowner</a:t>
          </a:r>
        </a:p>
      </dgm:t>
    </dgm:pt>
    <dgm:pt modelId="{9BE59F5E-A11F-F54B-869D-7172C62FFDBD}" type="parTrans" cxnId="{4A27FA2F-6D74-2047-80A6-EB3D37E39F89}">
      <dgm:prSet/>
      <dgm:spPr/>
      <dgm:t>
        <a:bodyPr/>
        <a:lstStyle/>
        <a:p>
          <a:endParaRPr lang="en-US"/>
        </a:p>
      </dgm:t>
    </dgm:pt>
    <dgm:pt modelId="{31EC05A6-1228-7543-9465-A60E432C7039}" type="sibTrans" cxnId="{4A27FA2F-6D74-2047-80A6-EB3D37E39F89}">
      <dgm:prSet/>
      <dgm:spPr/>
      <dgm:t>
        <a:bodyPr/>
        <a:lstStyle/>
        <a:p>
          <a:endParaRPr lang="en-US"/>
        </a:p>
      </dgm:t>
    </dgm:pt>
    <dgm:pt modelId="{E172B078-F0F9-5049-A33E-65612C0EADD8}" type="pres">
      <dgm:prSet presAssocID="{9F7D2119-8916-0F47-9135-6430070D2C1E}" presName="rootnode" presStyleCnt="0">
        <dgm:presLayoutVars>
          <dgm:chMax/>
          <dgm:chPref/>
          <dgm:dir/>
          <dgm:animLvl val="lvl"/>
        </dgm:presLayoutVars>
      </dgm:prSet>
      <dgm:spPr/>
    </dgm:pt>
    <dgm:pt modelId="{553E88E3-F834-9E4C-9D62-0B180019A76E}" type="pres">
      <dgm:prSet presAssocID="{B37EF02E-62DA-A14D-86AD-EBF1F9AF500F}" presName="composite" presStyleCnt="0"/>
      <dgm:spPr/>
    </dgm:pt>
    <dgm:pt modelId="{7967650E-3474-2241-A355-7C969FBE01AA}" type="pres">
      <dgm:prSet presAssocID="{B37EF02E-62DA-A14D-86AD-EBF1F9AF500F}" presName="bentUpArrow1" presStyleLbl="alignImgPlace1" presStyleIdx="0" presStyleCnt="2"/>
      <dgm:spPr/>
    </dgm:pt>
    <dgm:pt modelId="{BD82B486-78D2-D54B-9952-9E863DA19218}" type="pres">
      <dgm:prSet presAssocID="{B37EF02E-62DA-A14D-86AD-EBF1F9AF500F}" presName="ParentText" presStyleLbl="node1" presStyleIdx="0" presStyleCnt="3" custScaleX="121000">
        <dgm:presLayoutVars>
          <dgm:chMax val="1"/>
          <dgm:chPref val="1"/>
          <dgm:bulletEnabled val="1"/>
        </dgm:presLayoutVars>
      </dgm:prSet>
      <dgm:spPr/>
    </dgm:pt>
    <dgm:pt modelId="{90039CB8-657E-0849-B4B8-27F03F7B1028}" type="pres">
      <dgm:prSet presAssocID="{B37EF02E-62DA-A14D-86AD-EBF1F9AF500F}" presName="ChildText" presStyleLbl="revTx" presStyleIdx="0" presStyleCnt="3" custScaleX="220123" custLinFactNeighborX="83775">
        <dgm:presLayoutVars>
          <dgm:chMax val="0"/>
          <dgm:chPref val="0"/>
          <dgm:bulletEnabled val="1"/>
        </dgm:presLayoutVars>
      </dgm:prSet>
      <dgm:spPr/>
    </dgm:pt>
    <dgm:pt modelId="{48EEA709-13E0-8A41-903D-F5F3B283743B}" type="pres">
      <dgm:prSet presAssocID="{B9948509-8D45-E44D-A153-8A23B1499705}" presName="sibTrans" presStyleCnt="0"/>
      <dgm:spPr/>
    </dgm:pt>
    <dgm:pt modelId="{332B7266-36A5-1949-9AC3-B2FA445631F9}" type="pres">
      <dgm:prSet presAssocID="{BEAB3C91-A7BC-5949-B0ED-2285B4BBDAF7}" presName="composite" presStyleCnt="0"/>
      <dgm:spPr/>
    </dgm:pt>
    <dgm:pt modelId="{EFD3A0EA-6D4E-2644-BF75-68A589BA472F}" type="pres">
      <dgm:prSet presAssocID="{BEAB3C91-A7BC-5949-B0ED-2285B4BBDAF7}" presName="bentUpArrow1" presStyleLbl="alignImgPlace1" presStyleIdx="1" presStyleCnt="2" custLinFactNeighborX="-22197"/>
      <dgm:spPr/>
    </dgm:pt>
    <dgm:pt modelId="{7E6DEB34-E239-2D42-87AC-EF2896655313}" type="pres">
      <dgm:prSet presAssocID="{BEAB3C91-A7BC-5949-B0ED-2285B4BBDAF7}" presName="ParentText" presStyleLbl="node1" presStyleIdx="1" presStyleCnt="3" custScaleX="110000" custLinFactNeighborX="-15012">
        <dgm:presLayoutVars>
          <dgm:chMax val="1"/>
          <dgm:chPref val="1"/>
          <dgm:bulletEnabled val="1"/>
        </dgm:presLayoutVars>
      </dgm:prSet>
      <dgm:spPr/>
    </dgm:pt>
    <dgm:pt modelId="{60EEC532-5A81-7E4D-9C4B-7F5E16319312}" type="pres">
      <dgm:prSet presAssocID="{BEAB3C91-A7BC-5949-B0ED-2285B4BBDAF7}" presName="ChildText" presStyleLbl="revTx" presStyleIdx="1" presStyleCnt="3" custScaleX="260256" custLinFactNeighborX="74418">
        <dgm:presLayoutVars>
          <dgm:chMax val="0"/>
          <dgm:chPref val="0"/>
          <dgm:bulletEnabled val="1"/>
        </dgm:presLayoutVars>
      </dgm:prSet>
      <dgm:spPr/>
    </dgm:pt>
    <dgm:pt modelId="{19B6C357-9AC1-5642-B0DA-0DBE07E65654}" type="pres">
      <dgm:prSet presAssocID="{D5DA27A6-E635-ED4B-AFCA-02777770CFC5}" presName="sibTrans" presStyleCnt="0"/>
      <dgm:spPr/>
    </dgm:pt>
    <dgm:pt modelId="{8A94DCFC-65C1-7443-84CC-C6E54962D594}" type="pres">
      <dgm:prSet presAssocID="{AEAEA839-3128-B241-AF5E-3EF12284057D}" presName="composite" presStyleCnt="0"/>
      <dgm:spPr/>
    </dgm:pt>
    <dgm:pt modelId="{02DB2A5B-8FD9-3547-A103-18D5EE8B2AEA}" type="pres">
      <dgm:prSet presAssocID="{AEAEA839-3128-B241-AF5E-3EF12284057D}" presName="ParentText" presStyleLbl="node1" presStyleIdx="2" presStyleCnt="3" custScaleX="110000" custLinFactNeighborX="-34472">
        <dgm:presLayoutVars>
          <dgm:chMax val="1"/>
          <dgm:chPref val="1"/>
          <dgm:bulletEnabled val="1"/>
        </dgm:presLayoutVars>
      </dgm:prSet>
      <dgm:spPr/>
    </dgm:pt>
    <dgm:pt modelId="{E9607EA1-4E67-9449-97F2-EA08695808F6}" type="pres">
      <dgm:prSet presAssocID="{AEAEA839-3128-B241-AF5E-3EF12284057D}" presName="FinalChildText" presStyleLbl="revTx" presStyleIdx="2" presStyleCnt="3" custScaleX="247624" custLinFactNeighborX="41455">
        <dgm:presLayoutVars>
          <dgm:chMax val="0"/>
          <dgm:chPref val="0"/>
          <dgm:bulletEnabled val="1"/>
        </dgm:presLayoutVars>
      </dgm:prSet>
      <dgm:spPr/>
    </dgm:pt>
  </dgm:ptLst>
  <dgm:cxnLst>
    <dgm:cxn modelId="{DD858607-0AD9-414A-9EC7-4E610D407FCE}" type="presOf" srcId="{249CE3A8-0499-EA4F-8A9C-B61F490D5CDD}" destId="{90039CB8-657E-0849-B4B8-27F03F7B1028}" srcOrd="0" destOrd="3" presId="urn:microsoft.com/office/officeart/2005/8/layout/StepDownProcess"/>
    <dgm:cxn modelId="{4A27FA2F-6D74-2047-80A6-EB3D37E39F89}" srcId="{BEAB3C91-A7BC-5949-B0ED-2285B4BBDAF7}" destId="{450394FE-F9E8-C046-A06F-BDB65177811C}" srcOrd="1" destOrd="0" parTransId="{9BE59F5E-A11F-F54B-869D-7172C62FFDBD}" sibTransId="{31EC05A6-1228-7543-9465-A60E432C7039}"/>
    <dgm:cxn modelId="{0AE79F36-4B36-314B-B795-F7C0839D3C17}" type="presOf" srcId="{97EB5430-8F92-8D44-8427-654D103C2AF7}" destId="{90039CB8-657E-0849-B4B8-27F03F7B1028}" srcOrd="0" destOrd="0" presId="urn:microsoft.com/office/officeart/2005/8/layout/StepDownProcess"/>
    <dgm:cxn modelId="{5DDA1639-1AD1-3A45-848E-47093AF8F9D9}" type="presOf" srcId="{AEAEA839-3128-B241-AF5E-3EF12284057D}" destId="{02DB2A5B-8FD9-3547-A103-18D5EE8B2AEA}" srcOrd="0" destOrd="0" presId="urn:microsoft.com/office/officeart/2005/8/layout/StepDownProcess"/>
    <dgm:cxn modelId="{80C98741-5FDF-3743-82A2-B8D04DDF5FBD}" type="presOf" srcId="{7A2DF8D6-133A-5B48-BE31-3A39F6A80FF7}" destId="{60EEC532-5A81-7E4D-9C4B-7F5E16319312}" srcOrd="0" destOrd="0" presId="urn:microsoft.com/office/officeart/2005/8/layout/StepDownProcess"/>
    <dgm:cxn modelId="{9349905E-7A94-BA4C-BA59-71849A1D98E5}" srcId="{9F7D2119-8916-0F47-9135-6430070D2C1E}" destId="{BEAB3C91-A7BC-5949-B0ED-2285B4BBDAF7}" srcOrd="1" destOrd="0" parTransId="{8959BA4C-B6E4-1E47-B3EB-D90D39FF4A8D}" sibTransId="{D5DA27A6-E635-ED4B-AFCA-02777770CFC5}"/>
    <dgm:cxn modelId="{12974C69-037B-2F41-845C-48F695E559CC}" type="presOf" srcId="{450394FE-F9E8-C046-A06F-BDB65177811C}" destId="{60EEC532-5A81-7E4D-9C4B-7F5E16319312}" srcOrd="0" destOrd="1" presId="urn:microsoft.com/office/officeart/2005/8/layout/StepDownProcess"/>
    <dgm:cxn modelId="{40C9FF6B-50CE-3947-9464-A02FA65A18E1}" srcId="{B37EF02E-62DA-A14D-86AD-EBF1F9AF500F}" destId="{5BF7F167-D761-8545-AC96-83BDB52D6A87}" srcOrd="1" destOrd="0" parTransId="{3CDA80C5-88E5-4443-845C-79046BCFD67F}" sibTransId="{62815F11-F98C-4A4A-9357-2EE7AD319DE8}"/>
    <dgm:cxn modelId="{1FF55680-C1B4-2E4E-A915-3DB5C33C8794}" type="presOf" srcId="{FAAAA926-CB01-6248-B9E3-097F099DC725}" destId="{90039CB8-657E-0849-B4B8-27F03F7B1028}" srcOrd="0" destOrd="4" presId="urn:microsoft.com/office/officeart/2005/8/layout/StepDownProcess"/>
    <dgm:cxn modelId="{C9821C95-7BDE-1A49-B7D2-41E64AFEC10C}" srcId="{B37EF02E-62DA-A14D-86AD-EBF1F9AF500F}" destId="{983E8E05-40E8-E548-BDA3-B3EBE19CCEDD}" srcOrd="2" destOrd="0" parTransId="{D547A859-8A06-2B4B-9DBC-FE841A30F4B7}" sibTransId="{9D199817-A9D8-324E-9517-1F1EC2275177}"/>
    <dgm:cxn modelId="{BA31A495-9DCB-DF4D-816E-8373D286D92A}" type="presOf" srcId="{B37EF02E-62DA-A14D-86AD-EBF1F9AF500F}" destId="{BD82B486-78D2-D54B-9952-9E863DA19218}" srcOrd="0" destOrd="0" presId="urn:microsoft.com/office/officeart/2005/8/layout/StepDownProcess"/>
    <dgm:cxn modelId="{E117AD95-5429-4249-87AE-2C5C255B6B11}" srcId="{B37EF02E-62DA-A14D-86AD-EBF1F9AF500F}" destId="{FAAAA926-CB01-6248-B9E3-097F099DC725}" srcOrd="4" destOrd="0" parTransId="{01383C23-E55D-A944-9A6C-2FB38BB9D72E}" sibTransId="{D05906FC-2589-C244-A56B-416A977BFF51}"/>
    <dgm:cxn modelId="{0C612CA1-8831-8244-9199-C758D6896B0A}" type="presOf" srcId="{BEAB3C91-A7BC-5949-B0ED-2285B4BBDAF7}" destId="{7E6DEB34-E239-2D42-87AC-EF2896655313}" srcOrd="0" destOrd="0" presId="urn:microsoft.com/office/officeart/2005/8/layout/StepDownProcess"/>
    <dgm:cxn modelId="{C92830A4-1CAD-AA4A-88F0-8711FB39097B}" type="presOf" srcId="{5BF7F167-D761-8545-AC96-83BDB52D6A87}" destId="{90039CB8-657E-0849-B4B8-27F03F7B1028}" srcOrd="0" destOrd="1" presId="urn:microsoft.com/office/officeart/2005/8/layout/StepDownProcess"/>
    <dgm:cxn modelId="{799674AA-295B-9842-9932-7501D9D50C43}" srcId="{BEAB3C91-A7BC-5949-B0ED-2285B4BBDAF7}" destId="{7A2DF8D6-133A-5B48-BE31-3A39F6A80FF7}" srcOrd="0" destOrd="0" parTransId="{9B482DAA-0C5F-D54D-A017-4AE37F765C3C}" sibTransId="{3600346F-DE68-0846-84DD-964E51E4FC27}"/>
    <dgm:cxn modelId="{1E54D6AB-8AC4-8D49-B95B-45EF1827AA69}" type="presOf" srcId="{9F7D2119-8916-0F47-9135-6430070D2C1E}" destId="{E172B078-F0F9-5049-A33E-65612C0EADD8}" srcOrd="0" destOrd="0" presId="urn:microsoft.com/office/officeart/2005/8/layout/StepDownProcess"/>
    <dgm:cxn modelId="{EB5053BA-E3AB-914E-BEBD-991AE8143A71}" srcId="{9F7D2119-8916-0F47-9135-6430070D2C1E}" destId="{B37EF02E-62DA-A14D-86AD-EBF1F9AF500F}" srcOrd="0" destOrd="0" parTransId="{47D8CE14-09E2-1547-B399-05817CED378D}" sibTransId="{B9948509-8D45-E44D-A153-8A23B1499705}"/>
    <dgm:cxn modelId="{B6365DD5-3D72-A048-9803-3206BC6FE48F}" srcId="{B37EF02E-62DA-A14D-86AD-EBF1F9AF500F}" destId="{97EB5430-8F92-8D44-8427-654D103C2AF7}" srcOrd="0" destOrd="0" parTransId="{1F8672D0-5996-E745-B2E4-E79EFB439B9B}" sibTransId="{C98402C0-03FB-0D48-BF86-DF3F6E718A75}"/>
    <dgm:cxn modelId="{D988DAE3-7C02-B945-A72C-D50F57EF13B1}" srcId="{B37EF02E-62DA-A14D-86AD-EBF1F9AF500F}" destId="{249CE3A8-0499-EA4F-8A9C-B61F490D5CDD}" srcOrd="3" destOrd="0" parTransId="{A32712FB-6D6F-E145-8B8A-DFD30E8B8833}" sibTransId="{30A74CB0-587B-C140-81A3-BF1D23132D44}"/>
    <dgm:cxn modelId="{6ECD08EF-7F27-6B4D-9F42-C8AF0E8C7D80}" srcId="{AEAEA839-3128-B241-AF5E-3EF12284057D}" destId="{1EBBA036-5E0E-D247-98AB-AC5B56280E6E}" srcOrd="0" destOrd="0" parTransId="{D1AD2286-6E59-1C46-B2F3-7038DC9BDDD0}" sibTransId="{1640AA43-C6CE-CE4B-B7E8-0CA04550696C}"/>
    <dgm:cxn modelId="{3FCA55F3-BE4F-4040-93FB-FC9BD006E0DC}" type="presOf" srcId="{1EBBA036-5E0E-D247-98AB-AC5B56280E6E}" destId="{E9607EA1-4E67-9449-97F2-EA08695808F6}" srcOrd="0" destOrd="0" presId="urn:microsoft.com/office/officeart/2005/8/layout/StepDownProcess"/>
    <dgm:cxn modelId="{CD4A52F7-C21A-2140-9ACC-833428004DBB}" type="presOf" srcId="{983E8E05-40E8-E548-BDA3-B3EBE19CCEDD}" destId="{90039CB8-657E-0849-B4B8-27F03F7B1028}" srcOrd="0" destOrd="2" presId="urn:microsoft.com/office/officeart/2005/8/layout/StepDownProcess"/>
    <dgm:cxn modelId="{093FE5F9-E766-6047-9E3D-444C60C370C3}" srcId="{9F7D2119-8916-0F47-9135-6430070D2C1E}" destId="{AEAEA839-3128-B241-AF5E-3EF12284057D}" srcOrd="2" destOrd="0" parTransId="{7CFF959F-E69C-974E-97C2-3F898AE0E4DE}" sibTransId="{43D629EA-CC9A-C248-85DE-15DC6E1C323C}"/>
    <dgm:cxn modelId="{1F02A572-2E28-1D4A-8D5F-7DFB99A56D2E}" type="presParOf" srcId="{E172B078-F0F9-5049-A33E-65612C0EADD8}" destId="{553E88E3-F834-9E4C-9D62-0B180019A76E}" srcOrd="0" destOrd="0" presId="urn:microsoft.com/office/officeart/2005/8/layout/StepDownProcess"/>
    <dgm:cxn modelId="{23AB1195-C8B8-CF4A-AA85-D9742FC037CE}" type="presParOf" srcId="{553E88E3-F834-9E4C-9D62-0B180019A76E}" destId="{7967650E-3474-2241-A355-7C969FBE01AA}" srcOrd="0" destOrd="0" presId="urn:microsoft.com/office/officeart/2005/8/layout/StepDownProcess"/>
    <dgm:cxn modelId="{D2ED2E00-DFFD-AD42-9981-31F41F656DFB}" type="presParOf" srcId="{553E88E3-F834-9E4C-9D62-0B180019A76E}" destId="{BD82B486-78D2-D54B-9952-9E863DA19218}" srcOrd="1" destOrd="0" presId="urn:microsoft.com/office/officeart/2005/8/layout/StepDownProcess"/>
    <dgm:cxn modelId="{19B2F2C9-EFD6-4B49-9387-4C158A63F647}" type="presParOf" srcId="{553E88E3-F834-9E4C-9D62-0B180019A76E}" destId="{90039CB8-657E-0849-B4B8-27F03F7B1028}" srcOrd="2" destOrd="0" presId="urn:microsoft.com/office/officeart/2005/8/layout/StepDownProcess"/>
    <dgm:cxn modelId="{A31345F2-1BB3-1D43-AF39-0C3BE48F7DBC}" type="presParOf" srcId="{E172B078-F0F9-5049-A33E-65612C0EADD8}" destId="{48EEA709-13E0-8A41-903D-F5F3B283743B}" srcOrd="1" destOrd="0" presId="urn:microsoft.com/office/officeart/2005/8/layout/StepDownProcess"/>
    <dgm:cxn modelId="{E4D759F5-AE47-0043-8CD2-F00CCE992BE4}" type="presParOf" srcId="{E172B078-F0F9-5049-A33E-65612C0EADD8}" destId="{332B7266-36A5-1949-9AC3-B2FA445631F9}" srcOrd="2" destOrd="0" presId="urn:microsoft.com/office/officeart/2005/8/layout/StepDownProcess"/>
    <dgm:cxn modelId="{CF96A7AB-FBD2-D448-AE04-9409B026B4FB}" type="presParOf" srcId="{332B7266-36A5-1949-9AC3-B2FA445631F9}" destId="{EFD3A0EA-6D4E-2644-BF75-68A589BA472F}" srcOrd="0" destOrd="0" presId="urn:microsoft.com/office/officeart/2005/8/layout/StepDownProcess"/>
    <dgm:cxn modelId="{317189D0-57AD-D741-AA35-39AB696606DA}" type="presParOf" srcId="{332B7266-36A5-1949-9AC3-B2FA445631F9}" destId="{7E6DEB34-E239-2D42-87AC-EF2896655313}" srcOrd="1" destOrd="0" presId="urn:microsoft.com/office/officeart/2005/8/layout/StepDownProcess"/>
    <dgm:cxn modelId="{B68D5F87-BE17-274C-9C2F-BBBE70EC1B07}" type="presParOf" srcId="{332B7266-36A5-1949-9AC3-B2FA445631F9}" destId="{60EEC532-5A81-7E4D-9C4B-7F5E16319312}" srcOrd="2" destOrd="0" presId="urn:microsoft.com/office/officeart/2005/8/layout/StepDownProcess"/>
    <dgm:cxn modelId="{D3EE5BFA-D65B-B44C-9B55-8464AF7F4274}" type="presParOf" srcId="{E172B078-F0F9-5049-A33E-65612C0EADD8}" destId="{19B6C357-9AC1-5642-B0DA-0DBE07E65654}" srcOrd="3" destOrd="0" presId="urn:microsoft.com/office/officeart/2005/8/layout/StepDownProcess"/>
    <dgm:cxn modelId="{6C6CED82-BEF2-3541-921D-7ECC5073EBBF}" type="presParOf" srcId="{E172B078-F0F9-5049-A33E-65612C0EADD8}" destId="{8A94DCFC-65C1-7443-84CC-C6E54962D594}" srcOrd="4" destOrd="0" presId="urn:microsoft.com/office/officeart/2005/8/layout/StepDownProcess"/>
    <dgm:cxn modelId="{ECF8A240-13CC-ED47-BEC2-069FD1D2DB50}" type="presParOf" srcId="{8A94DCFC-65C1-7443-84CC-C6E54962D594}" destId="{02DB2A5B-8FD9-3547-A103-18D5EE8B2AEA}" srcOrd="0" destOrd="0" presId="urn:microsoft.com/office/officeart/2005/8/layout/StepDownProcess"/>
    <dgm:cxn modelId="{FF7E98E4-2CD4-1F4A-9021-E16A37B3D034}" type="presParOf" srcId="{8A94DCFC-65C1-7443-84CC-C6E54962D594}" destId="{E9607EA1-4E67-9449-97F2-EA08695808F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7650E-3474-2241-A355-7C969FBE01AA}">
      <dsp:nvSpPr>
        <dsp:cNvPr id="0" name=""/>
        <dsp:cNvSpPr/>
      </dsp:nvSpPr>
      <dsp:spPr>
        <a:xfrm rot="5400000">
          <a:off x="1299400" y="1434610"/>
          <a:ext cx="1268789" cy="1444472"/>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82B486-78D2-D54B-9952-9E863DA19218}">
      <dsp:nvSpPr>
        <dsp:cNvPr id="0" name=""/>
        <dsp:cNvSpPr/>
      </dsp:nvSpPr>
      <dsp:spPr>
        <a:xfrm>
          <a:off x="738979" y="28132"/>
          <a:ext cx="2584432" cy="1495057"/>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rial Narrow" panose="020B0604020202020204" pitchFamily="34" charset="0"/>
              <a:cs typeface="Arial Narrow" panose="020B0604020202020204" pitchFamily="34" charset="0"/>
            </a:rPr>
            <a:t>Eligible Applicants</a:t>
          </a:r>
          <a:endParaRPr lang="en-US" sz="2100" b="1" kern="1200" dirty="0">
            <a:latin typeface="Arial Narrow" panose="020B0604020202020204" pitchFamily="34" charset="0"/>
            <a:cs typeface="Arial Narrow" panose="020B0604020202020204" pitchFamily="34" charset="0"/>
          </a:endParaRPr>
        </a:p>
      </dsp:txBody>
      <dsp:txXfrm>
        <a:off x="811975" y="101128"/>
        <a:ext cx="2438440" cy="1349065"/>
      </dsp:txXfrm>
    </dsp:sp>
    <dsp:sp modelId="{90039CB8-657E-0849-B4B8-27F03F7B1028}">
      <dsp:nvSpPr>
        <dsp:cNvPr id="0" name=""/>
        <dsp:cNvSpPr/>
      </dsp:nvSpPr>
      <dsp:spPr>
        <a:xfrm>
          <a:off x="3467519" y="170719"/>
          <a:ext cx="3419492" cy="120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chemeClr val="tx2"/>
              </a:solidFill>
              <a:latin typeface="+mj-lt"/>
            </a:rPr>
            <a:t>Businesses</a:t>
          </a:r>
          <a:endParaRPr lang="en-US" sz="1800" kern="1200" dirty="0">
            <a:solidFill>
              <a:schemeClr val="tx2"/>
            </a:solidFill>
            <a:latin typeface="+mj-lt"/>
          </a:endParaRP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chemeClr val="tx2"/>
              </a:solidFill>
              <a:latin typeface="+mj-lt"/>
            </a:rPr>
            <a:t>Private Developers</a:t>
          </a:r>
          <a:endParaRPr lang="en-US" sz="1800" kern="1200" dirty="0">
            <a:solidFill>
              <a:schemeClr val="tx2"/>
            </a:solidFill>
            <a:latin typeface="+mj-lt"/>
          </a:endParaRP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2"/>
              </a:solidFill>
              <a:latin typeface="+mj-lt"/>
            </a:rPr>
            <a:t>Non-profits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chemeClr val="tx2"/>
              </a:solidFill>
              <a:latin typeface="+mj-lt"/>
            </a:rPr>
            <a:t>Port Authorities</a:t>
          </a:r>
          <a:endParaRPr lang="en-US" sz="1800" kern="1200" dirty="0">
            <a:solidFill>
              <a:schemeClr val="tx2"/>
            </a:solidFill>
            <a:latin typeface="+mj-lt"/>
          </a:endParaRPr>
        </a:p>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2"/>
              </a:solidFill>
              <a:latin typeface="+mj-lt"/>
            </a:rPr>
            <a:t>Local Governments</a:t>
          </a:r>
        </a:p>
      </dsp:txBody>
      <dsp:txXfrm>
        <a:off x="3467519" y="170719"/>
        <a:ext cx="3419492" cy="1208371"/>
      </dsp:txXfrm>
    </dsp:sp>
    <dsp:sp modelId="{EFD3A0EA-6D4E-2644-BF75-68A589BA472F}">
      <dsp:nvSpPr>
        <dsp:cNvPr id="0" name=""/>
        <dsp:cNvSpPr/>
      </dsp:nvSpPr>
      <dsp:spPr>
        <a:xfrm rot="5400000">
          <a:off x="3187681" y="3114053"/>
          <a:ext cx="1268789" cy="1444472"/>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6DEB34-E239-2D42-87AC-EF2896655313}">
      <dsp:nvSpPr>
        <dsp:cNvPr id="0" name=""/>
        <dsp:cNvSpPr/>
      </dsp:nvSpPr>
      <dsp:spPr>
        <a:xfrm>
          <a:off x="2744723" y="1707574"/>
          <a:ext cx="2349484" cy="1495057"/>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rial Narrow" panose="020B0604020202020204" pitchFamily="34" charset="0"/>
              <a:cs typeface="Arial Narrow" panose="020B0604020202020204" pitchFamily="34" charset="0"/>
            </a:rPr>
            <a:t>Ownership/Control</a:t>
          </a:r>
          <a:endParaRPr lang="en-US" sz="2100" kern="1200" dirty="0"/>
        </a:p>
      </dsp:txBody>
      <dsp:txXfrm>
        <a:off x="2817719" y="1780570"/>
        <a:ext cx="2203492" cy="1349065"/>
      </dsp:txXfrm>
    </dsp:sp>
    <dsp:sp modelId="{60EEC532-5A81-7E4D-9C4B-7F5E16319312}">
      <dsp:nvSpPr>
        <dsp:cNvPr id="0" name=""/>
        <dsp:cNvSpPr/>
      </dsp:nvSpPr>
      <dsp:spPr>
        <a:xfrm>
          <a:off x="5219351" y="1850162"/>
          <a:ext cx="4042937" cy="120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solidFill>
                <a:schemeClr val="tx2"/>
              </a:solidFill>
              <a:latin typeface="+mj-lt"/>
              <a:cs typeface="Arial Narrow" panose="020B0604020202020204" pitchFamily="34" charset="0"/>
            </a:rPr>
            <a:t>Applicant must have ownership/control of the property, or </a:t>
          </a:r>
          <a:endParaRPr lang="en-US" sz="1800" kern="1200" dirty="0">
            <a:solidFill>
              <a:schemeClr val="tx2"/>
            </a:solidFill>
            <a:latin typeface="+mj-lt"/>
          </a:endParaRPr>
        </a:p>
        <a:p>
          <a:pPr marL="171450" lvl="1" indent="-171450" algn="l" defTabSz="800100">
            <a:lnSpc>
              <a:spcPct val="90000"/>
            </a:lnSpc>
            <a:spcBef>
              <a:spcPct val="0"/>
            </a:spcBef>
            <a:spcAft>
              <a:spcPct val="15000"/>
            </a:spcAft>
            <a:buChar char="•"/>
          </a:pPr>
          <a:r>
            <a:rPr lang="en-US" sz="1800" kern="1200" dirty="0">
              <a:solidFill>
                <a:schemeClr val="tx2"/>
              </a:solidFill>
              <a:latin typeface="+mj-lt"/>
              <a:cs typeface="Arial Narrow" panose="020B0604020202020204" pitchFamily="34" charset="0"/>
            </a:rPr>
            <a:t>Option/development agreement with a cooperative landowner</a:t>
          </a:r>
        </a:p>
      </dsp:txBody>
      <dsp:txXfrm>
        <a:off x="5219351" y="1850162"/>
        <a:ext cx="4042937" cy="1208371"/>
      </dsp:txXfrm>
    </dsp:sp>
    <dsp:sp modelId="{02DB2A5B-8FD9-3547-A103-18D5EE8B2AEA}">
      <dsp:nvSpPr>
        <dsp:cNvPr id="0" name=""/>
        <dsp:cNvSpPr/>
      </dsp:nvSpPr>
      <dsp:spPr>
        <a:xfrm>
          <a:off x="4655461" y="3387016"/>
          <a:ext cx="2349484" cy="1495057"/>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latin typeface="Arial Narrow" panose="020B0604020202020204" pitchFamily="34" charset="0"/>
              <a:cs typeface="Arial Narrow" panose="020B0604020202020204" pitchFamily="34" charset="0"/>
            </a:rPr>
            <a:t>Beneficiary</a:t>
          </a:r>
          <a:endParaRPr lang="en-US" sz="2100" kern="1200" dirty="0"/>
        </a:p>
      </dsp:txBody>
      <dsp:txXfrm>
        <a:off x="4728457" y="3460012"/>
        <a:ext cx="2203492" cy="1349065"/>
      </dsp:txXfrm>
    </dsp:sp>
    <dsp:sp modelId="{E9607EA1-4E67-9449-97F2-EA08695808F6}">
      <dsp:nvSpPr>
        <dsp:cNvPr id="0" name=""/>
        <dsp:cNvSpPr/>
      </dsp:nvSpPr>
      <dsp:spPr>
        <a:xfrm>
          <a:off x="7131788" y="3529604"/>
          <a:ext cx="3846705" cy="120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2"/>
              </a:solidFill>
              <a:latin typeface="+mj-lt"/>
              <a:cs typeface="Arial Narrow" panose="020B0604020202020204" pitchFamily="34" charset="0"/>
            </a:rPr>
            <a:t>Cannot be the contaminator of environmental issues, if such exist</a:t>
          </a:r>
          <a:endParaRPr lang="en-US" sz="1800" kern="1200" dirty="0">
            <a:solidFill>
              <a:schemeClr val="tx2"/>
            </a:solidFill>
            <a:latin typeface="+mj-lt"/>
          </a:endParaRPr>
        </a:p>
      </dsp:txBody>
      <dsp:txXfrm>
        <a:off x="7131788" y="3529604"/>
        <a:ext cx="3846705" cy="120837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CD0AE-8007-3249-80BB-A4D6FD1526FE}" type="datetimeFigureOut">
              <a:rPr lang="en-US" smtClean="0"/>
              <a:t>8/23/21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CA4E2-CC47-F941-BD97-3967DAF27AC0}" type="slidenum">
              <a:rPr lang="en-US" smtClean="0"/>
              <a:t>‹#›</a:t>
            </a:fld>
            <a:endParaRPr lang="en-US"/>
          </a:p>
        </p:txBody>
      </p:sp>
    </p:spTree>
    <p:extLst>
      <p:ext uri="{BB962C8B-B14F-4D97-AF65-F5344CB8AC3E}">
        <p14:creationId xmlns:p14="http://schemas.microsoft.com/office/powerpoint/2010/main" val="33553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DCF9-07FF-4E2F-BE7E-89521C7A18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78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was established to create property within the state not being developed by the market but with a proven demand and known economic benefit near term.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20A79-10C8-1E43-B0AC-3966DCE6C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27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20A79-10C8-1E43-B0AC-3966DCE6C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052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dirty="0">
                <a:solidFill>
                  <a:schemeClr val="bg2">
                    <a:lumMod val="50000"/>
                  </a:schemeClr>
                </a:solidFill>
              </a:rPr>
              <a:t>Maybe mention</a:t>
            </a:r>
            <a:r>
              <a:rPr lang="en-US" sz="1200" b="1" i="1" dirty="0">
                <a:solidFill>
                  <a:schemeClr val="bg2">
                    <a:lumMod val="50000"/>
                  </a:schemeClr>
                </a:solidFill>
              </a:rPr>
              <a:t> </a:t>
            </a:r>
            <a:r>
              <a:rPr lang="en-US" dirty="0"/>
              <a:t>your East Cleveland tour to connect w/the image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East Cleveland was our first pilot project for one of the inclusion programs. We are providing economic development planning support to assist in the re-development one of their sites and working with them on an application for funding to get broadband extended into the city. </a:t>
            </a:r>
          </a:p>
          <a:p>
            <a:pPr marL="628650" lvl="1" indent="-171450">
              <a:buFont typeface="Arial" panose="020B0604020202020204" pitchFamily="34" charset="0"/>
              <a:buChar char="•"/>
            </a:pPr>
            <a:r>
              <a:rPr lang="en-US" dirty="0"/>
              <a:t>Distressed cities like East Cleveland don’t always have the economic development resources or technical expertise to advance a deal or a project – our pre-project planning support program for distressed cities is designed to help them get over the hurdles.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First started working on the inclusion strategy last year, introduced concepts to board in November.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DRAFT</a:t>
            </a:r>
          </a:p>
        </p:txBody>
      </p:sp>
    </p:spTree>
    <p:extLst>
      <p:ext uri="{BB962C8B-B14F-4D97-AF65-F5344CB8AC3E}">
        <p14:creationId xmlns:p14="http://schemas.microsoft.com/office/powerpoint/2010/main" val="1857681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JobsOhio’s</a:t>
            </a:r>
            <a:r>
              <a:rPr lang="en-US" dirty="0"/>
              <a:t> economic development inclusion strategy is a new initiative; part of our 5-year go forward strategy </a:t>
            </a:r>
          </a:p>
          <a:p>
            <a:pPr marL="171450" indent="-171450">
              <a:buFont typeface="Arial" panose="020B0604020202020204" pitchFamily="34" charset="0"/>
              <a:buChar char="•"/>
            </a:pPr>
            <a:r>
              <a:rPr lang="en-US" sz="1000" b="0" i="0" dirty="0">
                <a:solidFill>
                  <a:schemeClr val="bg2">
                    <a:lumMod val="50000"/>
                  </a:schemeClr>
                </a:solidFill>
              </a:rPr>
              <a:t>Goal of the initiative is to help lift the people and places across Ohio that have been “left-behind” – both distressed areas and underrepresented population </a:t>
            </a:r>
          </a:p>
          <a:p>
            <a:pPr marL="628650" lvl="1" indent="-171450">
              <a:buFont typeface="Arial" panose="020B0604020202020204" pitchFamily="34" charset="0"/>
              <a:buChar char="•"/>
            </a:pPr>
            <a:r>
              <a:rPr lang="en-US" sz="1000" i="0" dirty="0">
                <a:solidFill>
                  <a:schemeClr val="bg2">
                    <a:lumMod val="50000"/>
                  </a:schemeClr>
                </a:solidFill>
              </a:rPr>
              <a:t>Seek to drive investment &amp; job creation into these distressed areas and help support growth of smaller businesses that previously couldn’t access </a:t>
            </a:r>
            <a:r>
              <a:rPr lang="en-US" sz="1000" i="0" dirty="0" err="1">
                <a:solidFill>
                  <a:schemeClr val="bg2">
                    <a:lumMod val="50000"/>
                  </a:schemeClr>
                </a:solidFill>
              </a:rPr>
              <a:t>JobsOhio</a:t>
            </a:r>
            <a:r>
              <a:rPr lang="en-US" sz="1000" i="0" dirty="0">
                <a:solidFill>
                  <a:schemeClr val="bg2">
                    <a:lumMod val="50000"/>
                  </a:schemeClr>
                </a:solidFill>
              </a:rPr>
              <a:t> programs because their company or project was too small to benefit   </a:t>
            </a:r>
          </a:p>
          <a:p>
            <a:pPr marL="628650" lvl="1" indent="-171450">
              <a:buFont typeface="Arial" panose="020B0604020202020204" pitchFamily="34" charset="0"/>
              <a:buChar char="•"/>
            </a:pPr>
            <a:endParaRPr lang="en-US" sz="1000" i="0" dirty="0">
              <a:solidFill>
                <a:schemeClr val="bg2">
                  <a:lumMod val="50000"/>
                </a:schemeClr>
              </a:solidFill>
            </a:endParaRPr>
          </a:p>
          <a:p>
            <a:pPr marL="171450" lvl="0" indent="-171450">
              <a:buFont typeface="Arial" panose="020B0604020202020204" pitchFamily="34" charset="0"/>
              <a:buChar char="•"/>
            </a:pPr>
            <a:r>
              <a:rPr lang="en-US" dirty="0"/>
              <a:t>20% of OH pop lives in distressed areas (2.2M people; including urban &amp; distressed areas) </a:t>
            </a:r>
          </a:p>
          <a:p>
            <a:pPr marL="628650" lvl="1" indent="-171450">
              <a:buFont typeface="Arial" panose="020B0604020202020204" pitchFamily="34" charset="0"/>
              <a:buChar char="•"/>
            </a:pPr>
            <a:r>
              <a:rPr lang="en-US" dirty="0"/>
              <a:t>Ohio cannot achieve our economic goals unless we do something to accelerate growth among these distressed areas -- they also represent a tremendous opportunity for us to tap additional resources – people sites/facilities within those areas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Underrepresented populations includes minority, female, veteran and disability-owned businesses.  </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20A79-10C8-1E43-B0AC-3966DCE6C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480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2971800" cy="1671637"/>
          </a:xfrm>
        </p:spPr>
      </p:sp>
      <p:sp>
        <p:nvSpPr>
          <p:cNvPr id="3" name="Notes Placeholder 2"/>
          <p:cNvSpPr>
            <a:spLocks noGrp="1"/>
          </p:cNvSpPr>
          <p:nvPr>
            <p:ph type="body" idx="1"/>
          </p:nvPr>
        </p:nvSpPr>
        <p:spPr>
          <a:xfrm>
            <a:off x="471487" y="2286000"/>
            <a:ext cx="5857875" cy="6399212"/>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2C4F9-79CE-44A0-BDBA-8A3F35613E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391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DCF9-07FF-4E2F-BE7E-89521C7A18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342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DCF9-07FF-4E2F-BE7E-89521C7A18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8595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2971800" cy="1671637"/>
          </a:xfrm>
        </p:spPr>
      </p:sp>
      <p:sp>
        <p:nvSpPr>
          <p:cNvPr id="3" name="Notes Placeholder 2"/>
          <p:cNvSpPr>
            <a:spLocks noGrp="1"/>
          </p:cNvSpPr>
          <p:nvPr>
            <p:ph type="body" idx="1"/>
          </p:nvPr>
        </p:nvSpPr>
        <p:spPr>
          <a:xfrm>
            <a:off x="471487" y="2286000"/>
            <a:ext cx="5857875" cy="6399212"/>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2C4F9-79CE-44A0-BDBA-8A3F35613E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18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071DCF9-07FF-4E2F-BE7E-89521C7A189F}" type="slidenum">
              <a:rPr lang="en-US">
                <a:solidFill>
                  <a:prstClr val="black"/>
                </a:solidFill>
                <a:latin typeface="Calibri"/>
              </a:rPr>
              <a:pPr defTabSz="931774">
                <a:defRPr/>
              </a:pPr>
              <a:t>8</a:t>
            </a:fld>
            <a:endParaRPr lang="en-US">
              <a:solidFill>
                <a:prstClr val="black"/>
              </a:solidFill>
              <a:latin typeface="Calibri"/>
            </a:endParaRPr>
          </a:p>
        </p:txBody>
      </p:sp>
    </p:spTree>
    <p:extLst>
      <p:ext uri="{BB962C8B-B14F-4D97-AF65-F5344CB8AC3E}">
        <p14:creationId xmlns:p14="http://schemas.microsoft.com/office/powerpoint/2010/main" val="377956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20A79-10C8-1E43-B0AC-3966DCE6C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57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20A79-10C8-1E43-B0AC-3966DCE6C48E}" type="slidenum">
              <a:rPr lang="en-US" smtClean="0"/>
              <a:t>19</a:t>
            </a:fld>
            <a:endParaRPr lang="en-US"/>
          </a:p>
        </p:txBody>
      </p:sp>
    </p:spTree>
    <p:extLst>
      <p:ext uri="{BB962C8B-B14F-4D97-AF65-F5344CB8AC3E}">
        <p14:creationId xmlns:p14="http://schemas.microsoft.com/office/powerpoint/2010/main" val="90927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20A79-10C8-1E43-B0AC-3966DCE6C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88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solidFill>
                  <a:srgbClr val="333333"/>
                </a:solidFill>
                <a:latin typeface="Arial Narrow" panose="020B0604020202020204" pitchFamily="34" charset="0"/>
                <a:cs typeface="Arial Narrow" panose="020B0604020202020204" pitchFamily="34" charset="0"/>
              </a:rPr>
              <a:t>Other Key Components:</a:t>
            </a:r>
          </a:p>
          <a:p>
            <a:pPr marL="285750" indent="-285750">
              <a:spcBef>
                <a:spcPts val="0"/>
              </a:spcBef>
            </a:pPr>
            <a:r>
              <a:rPr lang="en-US" sz="1200" dirty="0">
                <a:solidFill>
                  <a:srgbClr val="333333"/>
                </a:solidFill>
                <a:latin typeface="Arial Narrow" panose="020B0604020202020204" pitchFamily="34" charset="0"/>
                <a:cs typeface="Arial Narrow" panose="020B0604020202020204" pitchFamily="34" charset="0"/>
              </a:rPr>
              <a:t>A lead development entity </a:t>
            </a:r>
            <a:r>
              <a:rPr lang="en-US" sz="1050" dirty="0">
                <a:solidFill>
                  <a:srgbClr val="333333"/>
                </a:solidFill>
                <a:latin typeface="Arial Narrow" panose="020B0604020202020204" pitchFamily="34" charset="0"/>
                <a:cs typeface="Arial Narrow" panose="020B0604020202020204" pitchFamily="34" charset="0"/>
              </a:rPr>
              <a:t>(i.e. Community, port authority, private developer, etc.)</a:t>
            </a:r>
            <a:r>
              <a:rPr lang="en-US" sz="1200" dirty="0">
                <a:solidFill>
                  <a:srgbClr val="333333"/>
                </a:solidFill>
                <a:latin typeface="Arial Narrow" panose="020B0604020202020204" pitchFamily="34" charset="0"/>
                <a:cs typeface="Arial Narrow" panose="020B0604020202020204" pitchFamily="34" charset="0"/>
              </a:rPr>
              <a:t> should be identified</a:t>
            </a:r>
          </a:p>
          <a:p>
            <a:pPr marL="285750" indent="-285750">
              <a:spcBef>
                <a:spcPts val="0"/>
              </a:spcBef>
            </a:pPr>
            <a:r>
              <a:rPr lang="en-US" sz="1200" dirty="0">
                <a:solidFill>
                  <a:srgbClr val="333333"/>
                </a:solidFill>
                <a:latin typeface="Arial Narrow" panose="020B0604020202020204" pitchFamily="34" charset="0"/>
                <a:cs typeface="Arial Narrow" panose="020B0604020202020204" pitchFamily="34" charset="0"/>
              </a:rPr>
              <a:t>Loans typically support new construction</a:t>
            </a:r>
          </a:p>
          <a:p>
            <a:pPr marL="285750" indent="-285750">
              <a:spcBef>
                <a:spcPts val="0"/>
              </a:spcBef>
            </a:pPr>
            <a:r>
              <a:rPr lang="en-US" sz="1200" dirty="0">
                <a:solidFill>
                  <a:srgbClr val="333333"/>
                </a:solidFill>
                <a:latin typeface="Arial Narrow" panose="020B0604020202020204" pitchFamily="34" charset="0"/>
                <a:cs typeface="Arial Narrow" panose="020B0604020202020204" pitchFamily="34" charset="0"/>
              </a:rPr>
              <a:t>Grants typically support costs associated with items such as demolition, environmental remediation, building renovations, site preparation, and infrastructure improvements</a:t>
            </a:r>
          </a:p>
          <a:p>
            <a:pPr marL="285750" indent="-285750">
              <a:spcBef>
                <a:spcPts val="0"/>
              </a:spcBef>
            </a:pPr>
            <a:r>
              <a:rPr lang="en-US" sz="1200" dirty="0">
                <a:solidFill>
                  <a:srgbClr val="333333"/>
                </a:solidFill>
                <a:latin typeface="Arial Narrow" panose="020B0604020202020204" pitchFamily="34" charset="0"/>
                <a:cs typeface="Arial Narrow" panose="020B0604020202020204" pitchFamily="34" charset="0"/>
              </a:rPr>
              <a:t>A concise marketing program describing how the new site or building will be successfully occupied or win a project within 120 days of completion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20A79-10C8-1E43-B0AC-3966DCE6C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895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DRAFT</a:t>
            </a:r>
          </a:p>
        </p:txBody>
      </p:sp>
    </p:spTree>
    <p:extLst>
      <p:ext uri="{BB962C8B-B14F-4D97-AF65-F5344CB8AC3E}">
        <p14:creationId xmlns:p14="http://schemas.microsoft.com/office/powerpoint/2010/main" val="357845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was established to create property within the state not being developed by the market but with a proven demand and known economic benefit near term.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20A79-10C8-1E43-B0AC-3966DCE6C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8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was established to create property within the state not being developed by the market but with a proven demand and known economic benefit near term.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20A79-10C8-1E43-B0AC-3966DCE6C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482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image" Target="../media/image12.png"/></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1322199"/>
            <a:ext cx="4354353" cy="1824820"/>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345136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
        <p:nvSpPr>
          <p:cNvPr id="9" name="Slide Number Placeholder 5">
            <a:extLst>
              <a:ext uri="{FF2B5EF4-FFF2-40B4-BE49-F238E27FC236}">
                <a16:creationId xmlns:a16="http://schemas.microsoft.com/office/drawing/2014/main" id="{947D810E-284D-8140-9844-B5317D8BAB7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94440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3637170"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0" y="0"/>
            <a:ext cx="3525078"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21BEDE"/>
              </a:solidFill>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554736" y="1405054"/>
            <a:ext cx="2514600" cy="2108757"/>
          </a:xfrm>
          <a:prstGeom prst="rect">
            <a:avLst/>
          </a:prstGeom>
        </p:spPr>
        <p:txBody>
          <a:bodyPr anchor="b">
            <a:noAutofit/>
          </a:bodyPr>
          <a:lstStyle>
            <a:lvl1pPr>
              <a:defRPr sz="3500">
                <a:solidFill>
                  <a:schemeClr val="bg1"/>
                </a:solidFill>
              </a:defRPr>
            </a:lvl1pPr>
          </a:lstStyle>
          <a:p>
            <a:r>
              <a:rPr lang="en-US" dirty="0"/>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554736" y="3659645"/>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885825"/>
            <a:ext cx="261886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B9243A-BC92-FF4F-93C0-85C47EA581E5}"/>
              </a:ext>
            </a:extLst>
          </p:cNvPr>
          <p:cNvSpPr>
            <a:spLocks noGrp="1"/>
          </p:cNvSpPr>
          <p:nvPr>
            <p:ph sz="quarter" idx="10"/>
          </p:nvPr>
        </p:nvSpPr>
        <p:spPr>
          <a:xfrm>
            <a:off x="3948113" y="885826"/>
            <a:ext cx="7470775" cy="5157166"/>
          </a:xfrm>
          <a:prstGeom prst="rect">
            <a:avLst/>
          </a:prstGeom>
        </p:spPr>
        <p:txBody>
          <a:bodyPr anchor="ctr">
            <a:noAutofit/>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261363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5" name="TextBox 14">
            <a:extLst>
              <a:ext uri="{FF2B5EF4-FFF2-40B4-BE49-F238E27FC236}">
                <a16:creationId xmlns:a16="http://schemas.microsoft.com/office/drawing/2014/main" id="{6FE0BA7B-F4B8-3242-8D7E-431C1EB578B9}"/>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8" name="Content Placeholder 2">
            <a:extLst>
              <a:ext uri="{FF2B5EF4-FFF2-40B4-BE49-F238E27FC236}">
                <a16:creationId xmlns:a16="http://schemas.microsoft.com/office/drawing/2014/main" id="{FF17F449-6459-8946-A018-049D5CA17BC5}"/>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20" name="Picture Placeholder 2">
            <a:extLst>
              <a:ext uri="{FF2B5EF4-FFF2-40B4-BE49-F238E27FC236}">
                <a16:creationId xmlns:a16="http://schemas.microsoft.com/office/drawing/2014/main" id="{DC385E6C-8901-D945-A354-D6B72063181B}"/>
              </a:ext>
            </a:extLst>
          </p:cNvPr>
          <p:cNvSpPr>
            <a:spLocks noGrp="1"/>
          </p:cNvSpPr>
          <p:nvPr>
            <p:ph type="pic" sz="quarter" idx="15"/>
          </p:nvPr>
        </p:nvSpPr>
        <p:spPr>
          <a:xfrm>
            <a:off x="-1" y="1090613"/>
            <a:ext cx="4559644" cy="5767387"/>
          </a:xfrm>
        </p:spPr>
        <p:txBody>
          <a:bodyPr/>
          <a:lstStyle/>
          <a:p>
            <a:r>
              <a:rPr lang="en-US"/>
              <a:t>Click icon to add picture</a:t>
            </a:r>
          </a:p>
        </p:txBody>
      </p:sp>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4315405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3CF82-8E5C-2147-A26A-CBEE7571CBD2}"/>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Title 1">
            <a:extLst>
              <a:ext uri="{FF2B5EF4-FFF2-40B4-BE49-F238E27FC236}">
                <a16:creationId xmlns:a16="http://schemas.microsoft.com/office/drawing/2014/main" id="{596026D5-383A-9340-9948-8CA885EF6C15}"/>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3" name="Slide Number Placeholder 5">
            <a:extLst>
              <a:ext uri="{FF2B5EF4-FFF2-40B4-BE49-F238E27FC236}">
                <a16:creationId xmlns:a16="http://schemas.microsoft.com/office/drawing/2014/main" id="{F326104D-A8DE-764E-A707-3912FEB66AAE}"/>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684552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8795ED-129B-E74C-BAC8-51F948880263}"/>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2" name="Content Placeholder 2">
            <a:extLst>
              <a:ext uri="{FF2B5EF4-FFF2-40B4-BE49-F238E27FC236}">
                <a16:creationId xmlns:a16="http://schemas.microsoft.com/office/drawing/2014/main" id="{2E9C6151-20EB-CB47-A2C8-16A051A2A22B}"/>
              </a:ext>
            </a:extLst>
          </p:cNvPr>
          <p:cNvSpPr>
            <a:spLocks noGrp="1"/>
          </p:cNvSpPr>
          <p:nvPr>
            <p:ph sz="quarter" idx="11"/>
          </p:nvPr>
        </p:nvSpPr>
        <p:spPr>
          <a:xfrm>
            <a:off x="518843"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5">
            <a:extLst>
              <a:ext uri="{FF2B5EF4-FFF2-40B4-BE49-F238E27FC236}">
                <a16:creationId xmlns:a16="http://schemas.microsoft.com/office/drawing/2014/main" id="{F649DEAD-4921-574C-ACC5-4C9F6E281569}"/>
              </a:ext>
            </a:extLst>
          </p:cNvPr>
          <p:cNvSpPr>
            <a:spLocks noGrp="1"/>
          </p:cNvSpPr>
          <p:nvPr>
            <p:ph type="body" sz="quarter" idx="13" hasCustomPrompt="1"/>
          </p:nvPr>
        </p:nvSpPr>
        <p:spPr>
          <a:xfrm>
            <a:off x="518843"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dirty="0"/>
              <a:t>Double-click To Edit</a:t>
            </a:r>
          </a:p>
        </p:txBody>
      </p:sp>
      <p:cxnSp>
        <p:nvCxnSpPr>
          <p:cNvPr id="17" name="Straight Connector 16">
            <a:extLst>
              <a:ext uri="{FF2B5EF4-FFF2-40B4-BE49-F238E27FC236}">
                <a16:creationId xmlns:a16="http://schemas.microsoft.com/office/drawing/2014/main" id="{C2D9CA7E-9FCC-6241-A25B-9D3EC5974D37}"/>
              </a:ext>
            </a:extLst>
          </p:cNvPr>
          <p:cNvCxnSpPr>
            <a:cxnSpLocks/>
          </p:cNvCxnSpPr>
          <p:nvPr userDrawn="1"/>
        </p:nvCxnSpPr>
        <p:spPr>
          <a:xfrm>
            <a:off x="659139"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95940F3-BEDD-0B48-9488-8B89E8B30409}"/>
              </a:ext>
            </a:extLst>
          </p:cNvPr>
          <p:cNvSpPr>
            <a:spLocks noGrp="1"/>
          </p:cNvSpPr>
          <p:nvPr>
            <p:ph sz="quarter" idx="14"/>
          </p:nvPr>
        </p:nvSpPr>
        <p:spPr>
          <a:xfrm>
            <a:off x="6298541"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5">
            <a:extLst>
              <a:ext uri="{FF2B5EF4-FFF2-40B4-BE49-F238E27FC236}">
                <a16:creationId xmlns:a16="http://schemas.microsoft.com/office/drawing/2014/main" id="{062A063A-28A7-4147-8A26-F99AD6F2DB50}"/>
              </a:ext>
            </a:extLst>
          </p:cNvPr>
          <p:cNvSpPr>
            <a:spLocks noGrp="1"/>
          </p:cNvSpPr>
          <p:nvPr>
            <p:ph type="body" sz="quarter" idx="15" hasCustomPrompt="1"/>
          </p:nvPr>
        </p:nvSpPr>
        <p:spPr>
          <a:xfrm>
            <a:off x="6298541"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dirty="0"/>
              <a:t>Double-click To Edit</a:t>
            </a:r>
          </a:p>
        </p:txBody>
      </p:sp>
      <p:cxnSp>
        <p:nvCxnSpPr>
          <p:cNvPr id="21" name="Straight Connector 20">
            <a:extLst>
              <a:ext uri="{FF2B5EF4-FFF2-40B4-BE49-F238E27FC236}">
                <a16:creationId xmlns:a16="http://schemas.microsoft.com/office/drawing/2014/main" id="{357CD537-E098-9043-8798-17C43C77360E}"/>
              </a:ext>
            </a:extLst>
          </p:cNvPr>
          <p:cNvCxnSpPr>
            <a:cxnSpLocks/>
          </p:cNvCxnSpPr>
          <p:nvPr userDrawn="1"/>
        </p:nvCxnSpPr>
        <p:spPr>
          <a:xfrm>
            <a:off x="6438837"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E2D83F4-1A88-0D40-90CB-540F60BF6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6" name="Slide Number Placeholder 5">
            <a:extLst>
              <a:ext uri="{FF2B5EF4-FFF2-40B4-BE49-F238E27FC236}">
                <a16:creationId xmlns:a16="http://schemas.microsoft.com/office/drawing/2014/main" id="{932277FD-6093-2F4A-B411-F7D91A9A0C05}"/>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11156222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4472448"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1" y="0"/>
            <a:ext cx="4296697"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21BEDE"/>
              </a:solidFill>
              <a:effectLst/>
              <a:uLnTx/>
              <a:uFillTx/>
              <a:latin typeface="Arial" panose="020B0604020202020204"/>
              <a:ea typeface="+mn-ea"/>
              <a:cs typeface="+mn-cs"/>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417014" y="480822"/>
            <a:ext cx="3608016" cy="1279500"/>
          </a:xfrm>
          <a:prstGeom prst="rect">
            <a:avLst/>
          </a:prstGeom>
        </p:spPr>
        <p:txBody>
          <a:bodyPr anchor="t">
            <a:noAutofit/>
          </a:bodyPr>
          <a:lstStyle>
            <a:lvl1pPr>
              <a:defRPr sz="3500">
                <a:solidFill>
                  <a:schemeClr val="bg1"/>
                </a:solidFill>
              </a:defRPr>
            </a:lvl1pPr>
          </a:lstStyle>
          <a:p>
            <a:r>
              <a:rPr lang="en-US"/>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417014" y="196643"/>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1662574"/>
            <a:ext cx="35650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9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panose="020B0604020202020204"/>
              <a:ea typeface="+mn-ea"/>
              <a:cs typeface="+mn-cs"/>
            </a:endParaRPr>
          </a:p>
        </p:txBody>
      </p:sp>
      <p:sp>
        <p:nvSpPr>
          <p:cNvPr id="18" name="Content Placeholder 4">
            <a:extLst>
              <a:ext uri="{FF2B5EF4-FFF2-40B4-BE49-F238E27FC236}">
                <a16:creationId xmlns:a16="http://schemas.microsoft.com/office/drawing/2014/main" id="{AE66173B-E84F-8843-B3AE-BA5AAA4364E2}"/>
              </a:ext>
            </a:extLst>
          </p:cNvPr>
          <p:cNvSpPr>
            <a:spLocks noGrp="1"/>
          </p:cNvSpPr>
          <p:nvPr>
            <p:ph sz="quarter" idx="11"/>
          </p:nvPr>
        </p:nvSpPr>
        <p:spPr>
          <a:xfrm>
            <a:off x="417014" y="1869586"/>
            <a:ext cx="3220156" cy="3600314"/>
          </a:xfrm>
          <a:prstGeom prst="rect">
            <a:avLst/>
          </a:prstGeom>
        </p:spPr>
        <p:txBody>
          <a:bodyPr anchor="t">
            <a:noAutofit/>
          </a:bodyPr>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5362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3C0B1-69F9-624A-9EE0-57A48DACF3C2}"/>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838200" y="218643"/>
            <a:ext cx="10515600" cy="740145"/>
          </a:xfrm>
          <a:prstGeom prst="rect">
            <a:avLst/>
          </a:prstGeom>
        </p:spPr>
        <p:txBody>
          <a:bodyPr>
            <a:noAutofit/>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Courier New" panose="02070309020205020404" pitchFamily="49" charset="0"/>
              <a:buChar char="o"/>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Courier New" panose="02070309020205020404" pitchFamily="49" charset="0"/>
              <a:buChar char="o"/>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2" name="Slide Number Placeholder 5">
            <a:extLst>
              <a:ext uri="{FF2B5EF4-FFF2-40B4-BE49-F238E27FC236}">
                <a16:creationId xmlns:a16="http://schemas.microsoft.com/office/drawing/2014/main" id="{4CAAEC1B-EF5B-F840-8730-AAAF7E1AD90A}"/>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1284355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1322199"/>
            <a:ext cx="4354353" cy="1824820"/>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345136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3519108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FAC3B5E2-3B3A-7C44-A762-5DABDCB23C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0508DC8-0D04-0E4E-A0FD-8238CA3F71CD}"/>
              </a:ext>
            </a:extLst>
          </p:cNvPr>
          <p:cNvSpPr/>
          <p:nvPr userDrawn="1"/>
        </p:nvSpPr>
        <p:spPr>
          <a:xfrm>
            <a:off x="0" y="167201"/>
            <a:ext cx="11967998" cy="6523598"/>
          </a:xfrm>
          <a:prstGeom prst="rect">
            <a:avLst/>
          </a:prstGeom>
          <a:gradFill flip="none" rotWithShape="1">
            <a:gsLst>
              <a:gs pos="99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CAC823-DCA1-B941-B1F4-19F07C1D840F}"/>
              </a:ext>
            </a:extLst>
          </p:cNvPr>
          <p:cNvSpPr txBox="1"/>
          <p:nvPr userDrawn="1"/>
        </p:nvSpPr>
        <p:spPr>
          <a:xfrm>
            <a:off x="236194" y="6727392"/>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2" name="Rectangle 1">
            <a:extLst>
              <a:ext uri="{FF2B5EF4-FFF2-40B4-BE49-F238E27FC236}">
                <a16:creationId xmlns:a16="http://schemas.microsoft.com/office/drawing/2014/main" id="{7D41237C-DC14-614A-BB19-B675741D1A28}"/>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5">
            <a:extLst>
              <a:ext uri="{FF2B5EF4-FFF2-40B4-BE49-F238E27FC236}">
                <a16:creationId xmlns:a16="http://schemas.microsoft.com/office/drawing/2014/main" id="{5021E193-987D-3246-B937-371C4397B056}"/>
              </a:ext>
            </a:extLst>
          </p:cNvPr>
          <p:cNvSpPr>
            <a:spLocks noGrp="1"/>
          </p:cNvSpPr>
          <p:nvPr>
            <p:ph type="body" sz="quarter" idx="10" hasCustomPrompt="1"/>
          </p:nvPr>
        </p:nvSpPr>
        <p:spPr>
          <a:xfrm>
            <a:off x="604839" y="413881"/>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23380754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FAC3B5E2-3B3A-7C44-A762-5DABDCB23C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0508DC8-0D04-0E4E-A0FD-8238CA3F71CD}"/>
              </a:ext>
            </a:extLst>
          </p:cNvPr>
          <p:cNvSpPr/>
          <p:nvPr userDrawn="1"/>
        </p:nvSpPr>
        <p:spPr>
          <a:xfrm>
            <a:off x="-1" y="167201"/>
            <a:ext cx="12011459" cy="6523598"/>
          </a:xfrm>
          <a:prstGeom prst="rect">
            <a:avLst/>
          </a:prstGeom>
          <a:gradFill flip="none" rotWithShape="1">
            <a:gsLst>
              <a:gs pos="99000">
                <a:schemeClr val="bg1"/>
              </a:gs>
              <a:gs pos="0">
                <a:schemeClr val="bg1">
                  <a:lumMod val="75000"/>
                  <a:alpha val="44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3CAC823-DCA1-B941-B1F4-19F07C1D840F}"/>
              </a:ext>
            </a:extLst>
          </p:cNvPr>
          <p:cNvSpPr txBox="1"/>
          <p:nvPr userDrawn="1"/>
        </p:nvSpPr>
        <p:spPr>
          <a:xfrm>
            <a:off x="236194" y="6727392"/>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552611"/>
            <a:ext cx="6031998" cy="1613031"/>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246210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224974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2" name="Rectangle 1">
            <a:extLst>
              <a:ext uri="{FF2B5EF4-FFF2-40B4-BE49-F238E27FC236}">
                <a16:creationId xmlns:a16="http://schemas.microsoft.com/office/drawing/2014/main" id="{7D41237C-DC14-614A-BB19-B675741D1A28}"/>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6927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
        <p:nvSpPr>
          <p:cNvPr id="6" name="Text Placeholder 15">
            <a:extLst>
              <a:ext uri="{FF2B5EF4-FFF2-40B4-BE49-F238E27FC236}">
                <a16:creationId xmlns:a16="http://schemas.microsoft.com/office/drawing/2014/main" id="{34BD1172-3D14-FB42-BDE0-44CB7F2638E3}"/>
              </a:ext>
            </a:extLst>
          </p:cNvPr>
          <p:cNvSpPr>
            <a:spLocks noGrp="1"/>
          </p:cNvSpPr>
          <p:nvPr>
            <p:ph type="body" sz="quarter" idx="10" hasCustomPrompt="1"/>
          </p:nvPr>
        </p:nvSpPr>
        <p:spPr>
          <a:xfrm>
            <a:off x="604839" y="413881"/>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14615847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descr="A picture containing text, indoor, marketplace, stack&#10;&#10;Description automatically generated">
            <a:extLst>
              <a:ext uri="{FF2B5EF4-FFF2-40B4-BE49-F238E27FC236}">
                <a16:creationId xmlns:a16="http://schemas.microsoft.com/office/drawing/2014/main" id="{E174B81D-27CB-8941-833B-9FF3DA1CF1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89185" y="182699"/>
            <a:ext cx="10602060" cy="6492236"/>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0" y="6690084"/>
            <a:ext cx="12192000" cy="206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224002" y="6747164"/>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88259" y="0"/>
            <a:ext cx="7381875"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21" y="5508789"/>
            <a:ext cx="1810055" cy="858289"/>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5" name="Rectangle 14">
            <a:extLst>
              <a:ext uri="{FF2B5EF4-FFF2-40B4-BE49-F238E27FC236}">
                <a16:creationId xmlns:a16="http://schemas.microsoft.com/office/drawing/2014/main" id="{85AE1A05-84E2-F04E-B539-55E818552812}"/>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939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261361"/>
            <a:ext cx="8508873" cy="545854"/>
          </a:xfrm>
          <a:prstGeom prst="rect">
            <a:avLst/>
          </a:prstGeom>
        </p:spPr>
        <p:txBody>
          <a:bodyPr>
            <a:noAutofit/>
          </a:bodyPr>
          <a:lstStyle>
            <a:lvl1pPr marL="0" indent="0" algn="l">
              <a:buNone/>
              <a:defRPr sz="24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0484" y="261362"/>
            <a:ext cx="1151157" cy="545854"/>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9039713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76080" y="-94363"/>
            <a:ext cx="4111160" cy="67844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639" y="5273627"/>
            <a:ext cx="1784838" cy="846331"/>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819639" y="384048"/>
            <a:ext cx="3479800" cy="3223811"/>
          </a:xfrm>
        </p:spPr>
        <p:txBody>
          <a:bodyPr anchor="b"/>
          <a:lstStyle/>
          <a:p>
            <a:r>
              <a:rPr lang="en-US"/>
              <a:t>Click to edit Master title style</a:t>
            </a:r>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a:cxnSpLocks/>
          </p:cNvCxnSpPr>
          <p:nvPr userDrawn="1"/>
        </p:nvCxnSpPr>
        <p:spPr>
          <a:xfrm>
            <a:off x="946639" y="3954882"/>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ECF98C30-AA4D-954F-ABC8-2368250599FB}"/>
              </a:ext>
            </a:extLst>
          </p:cNvPr>
          <p:cNvSpPr>
            <a:spLocks noGrp="1"/>
          </p:cNvSpPr>
          <p:nvPr>
            <p:ph type="body" sz="quarter" idx="15"/>
          </p:nvPr>
        </p:nvSpPr>
        <p:spPr>
          <a:xfrm>
            <a:off x="870100" y="4182229"/>
            <a:ext cx="3429339" cy="62001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40097317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pic>
        <p:nvPicPr>
          <p:cNvPr id="3" name="Picture 2" descr="A picture containing blue, water, holding, player&#10;&#10;Description automatically generated">
            <a:extLst>
              <a:ext uri="{FF2B5EF4-FFF2-40B4-BE49-F238E27FC236}">
                <a16:creationId xmlns:a16="http://schemas.microsoft.com/office/drawing/2014/main" id="{7479FE9B-6E3C-D84E-9255-FD4D136BA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382138" y="5800969"/>
            <a:ext cx="1346769" cy="649913"/>
          </a:xfrm>
          <a:prstGeom prst="rect">
            <a:avLst/>
          </a:prstGeom>
        </p:spPr>
      </p:pic>
      <p:sp>
        <p:nvSpPr>
          <p:cNvPr id="7" name="Text Placeholder 15">
            <a:extLst>
              <a:ext uri="{FF2B5EF4-FFF2-40B4-BE49-F238E27FC236}">
                <a16:creationId xmlns:a16="http://schemas.microsoft.com/office/drawing/2014/main" id="{A0C75FA3-E129-814D-8448-2BC34E9E6014}"/>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21843924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D2E754-3985-6549-A893-1A0E44C17FFC}"/>
              </a:ext>
            </a:extLst>
          </p:cNvPr>
          <p:cNvSpPr/>
          <p:nvPr userDrawn="1"/>
        </p:nvSpPr>
        <p:spPr>
          <a:xfrm>
            <a:off x="0" y="12151"/>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D9C92653-2961-4B4A-B43A-C436E370F7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a:p>
        </p:txBody>
      </p:sp>
      <p:sp>
        <p:nvSpPr>
          <p:cNvPr id="6" name="Text Placeholder 15">
            <a:extLst>
              <a:ext uri="{FF2B5EF4-FFF2-40B4-BE49-F238E27FC236}">
                <a16:creationId xmlns:a16="http://schemas.microsoft.com/office/drawing/2014/main" id="{90ED40EE-4041-A54E-8189-A97BF654D7A2}"/>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2792678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2"/>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1043" y="6119022"/>
            <a:ext cx="1346769" cy="649913"/>
          </a:xfrm>
          <a:prstGeom prst="rect">
            <a:avLst/>
          </a:prstGeom>
        </p:spPr>
      </p:pic>
      <p:sp>
        <p:nvSpPr>
          <p:cNvPr id="7" name="Text Placeholder 15">
            <a:extLst>
              <a:ext uri="{FF2B5EF4-FFF2-40B4-BE49-F238E27FC236}">
                <a16:creationId xmlns:a16="http://schemas.microsoft.com/office/drawing/2014/main" id="{48D9886A-ED23-3E4C-B254-C52603F2251D}"/>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36805112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8BD3BB8-9B11-3A4C-BF60-0903F7A374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80DE50F-B9B6-A64F-98F7-8125B790ECFB}"/>
              </a:ext>
            </a:extLst>
          </p:cNvPr>
          <p:cNvSpPr>
            <a:spLocks noGrp="1"/>
          </p:cNvSpPr>
          <p:nvPr>
            <p:ph type="body" sz="quarter" idx="10" hasCustomPrompt="1"/>
          </p:nvPr>
        </p:nvSpPr>
        <p:spPr>
          <a:xfrm>
            <a:off x="500063" y="2380892"/>
            <a:ext cx="10990262" cy="1134374"/>
          </a:xfrm>
        </p:spPr>
        <p:txBody>
          <a:bodyPr anchor="b">
            <a:noAutofit/>
          </a:bodyPr>
          <a:lstStyle>
            <a:lvl1pPr marL="0" indent="0" algn="ctr">
              <a:buFontTx/>
              <a:buNone/>
              <a:defRPr sz="4400" b="1">
                <a:solidFill>
                  <a:schemeClr val="accent2"/>
                </a:solidFill>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a:t>Double-Click to Edit</a:t>
            </a:r>
          </a:p>
        </p:txBody>
      </p:sp>
      <p:sp>
        <p:nvSpPr>
          <p:cNvPr id="14" name="Text Placeholder 2">
            <a:extLst>
              <a:ext uri="{FF2B5EF4-FFF2-40B4-BE49-F238E27FC236}">
                <a16:creationId xmlns:a16="http://schemas.microsoft.com/office/drawing/2014/main" id="{E6B8A67F-0081-2148-9BF6-C53D360CCB2E}"/>
              </a:ext>
            </a:extLst>
          </p:cNvPr>
          <p:cNvSpPr>
            <a:spLocks noGrp="1"/>
          </p:cNvSpPr>
          <p:nvPr>
            <p:ph type="body" sz="quarter" idx="11" hasCustomPrompt="1"/>
          </p:nvPr>
        </p:nvSpPr>
        <p:spPr>
          <a:xfrm>
            <a:off x="500063" y="3515264"/>
            <a:ext cx="10990262" cy="914401"/>
          </a:xfrm>
        </p:spPr>
        <p:txBody>
          <a:bodyPr anchor="t">
            <a:noAutofit/>
          </a:bodyPr>
          <a:lstStyle>
            <a:lvl1pPr marL="0" indent="0" algn="ctr">
              <a:buFontTx/>
              <a:buNone/>
              <a:defRPr sz="2400" b="0" i="1">
                <a:solidFill>
                  <a:schemeClr val="accent1"/>
                </a:solidFill>
                <a:latin typeface="Georgia" panose="02040502050405020303" pitchFamily="18" charset="0"/>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a:t>Double-Click to Edit</a:t>
            </a:r>
          </a:p>
        </p:txBody>
      </p:sp>
      <p:pic>
        <p:nvPicPr>
          <p:cNvPr id="15" name="Picture 14">
            <a:extLst>
              <a:ext uri="{FF2B5EF4-FFF2-40B4-BE49-F238E27FC236}">
                <a16:creationId xmlns:a16="http://schemas.microsoft.com/office/drawing/2014/main" id="{EE35C823-DED2-1548-A7DC-BF904045C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37265" y="5726531"/>
            <a:ext cx="1273953" cy="604081"/>
          </a:xfrm>
          <a:prstGeom prst="rect">
            <a:avLst/>
          </a:prstGeom>
        </p:spPr>
      </p:pic>
      <p:sp>
        <p:nvSpPr>
          <p:cNvPr id="6" name="Slide Number Placeholder 5">
            <a:extLst>
              <a:ext uri="{FF2B5EF4-FFF2-40B4-BE49-F238E27FC236}">
                <a16:creationId xmlns:a16="http://schemas.microsoft.com/office/drawing/2014/main" id="{37F467CD-9083-224A-AA9C-4E73677F2874}"/>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a:p>
        </p:txBody>
      </p:sp>
    </p:spTree>
    <p:extLst>
      <p:ext uri="{BB962C8B-B14F-4D97-AF65-F5344CB8AC3E}">
        <p14:creationId xmlns:p14="http://schemas.microsoft.com/office/powerpoint/2010/main" val="2748677775"/>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C1AA09-118D-6A47-B9E9-FC36001F7F57}"/>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6DF33418-7E03-E543-918E-1A81B95C3C88}"/>
              </a:ext>
            </a:extLst>
          </p:cNvPr>
          <p:cNvSpPr>
            <a:spLocks noGrp="1"/>
          </p:cNvSpPr>
          <p:nvPr>
            <p:ph type="body" sz="quarter" idx="12" hasCustomPrompt="1"/>
          </p:nvPr>
        </p:nvSpPr>
        <p:spPr>
          <a:xfrm>
            <a:off x="1045550" y="2250081"/>
            <a:ext cx="10608762" cy="896938"/>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0" name="Text Placeholder 14">
            <a:extLst>
              <a:ext uri="{FF2B5EF4-FFF2-40B4-BE49-F238E27FC236}">
                <a16:creationId xmlns:a16="http://schemas.microsoft.com/office/drawing/2014/main" id="{953DBBAC-B7FB-0F44-AE0B-BC5058A93923}"/>
              </a:ext>
            </a:extLst>
          </p:cNvPr>
          <p:cNvSpPr>
            <a:spLocks noGrp="1"/>
          </p:cNvSpPr>
          <p:nvPr>
            <p:ph type="body" sz="quarter" idx="15" hasCustomPrompt="1"/>
          </p:nvPr>
        </p:nvSpPr>
        <p:spPr>
          <a:xfrm>
            <a:off x="1045550" y="3451361"/>
            <a:ext cx="5919904" cy="89693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Double-click to edit</a:t>
            </a:r>
          </a:p>
          <a:p>
            <a:pPr lvl="0"/>
            <a:endParaRPr lang="en-US"/>
          </a:p>
        </p:txBody>
      </p:sp>
      <p:sp>
        <p:nvSpPr>
          <p:cNvPr id="11" name="TextBox 10">
            <a:extLst>
              <a:ext uri="{FF2B5EF4-FFF2-40B4-BE49-F238E27FC236}">
                <a16:creationId xmlns:a16="http://schemas.microsoft.com/office/drawing/2014/main" id="{A9F202FA-682C-AB4F-891A-AFF8E01D7356}"/>
              </a:ext>
            </a:extLst>
          </p:cNvPr>
          <p:cNvSpPr txBox="1"/>
          <p:nvPr userDrawn="1"/>
        </p:nvSpPr>
        <p:spPr>
          <a:xfrm>
            <a:off x="739021" y="6712511"/>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Rectangle 13">
            <a:extLst>
              <a:ext uri="{FF2B5EF4-FFF2-40B4-BE49-F238E27FC236}">
                <a16:creationId xmlns:a16="http://schemas.microsoft.com/office/drawing/2014/main" id="{31C78DAD-CE6D-9B43-8B6F-878BB23B809A}"/>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cxnSp>
        <p:nvCxnSpPr>
          <p:cNvPr id="15" name="Straight Connector 14">
            <a:extLst>
              <a:ext uri="{FF2B5EF4-FFF2-40B4-BE49-F238E27FC236}">
                <a16:creationId xmlns:a16="http://schemas.microsoft.com/office/drawing/2014/main" id="{DBABA5C7-FF4E-784F-ABAF-BC1208BC3AD1}"/>
              </a:ext>
            </a:extLst>
          </p:cNvPr>
          <p:cNvCxnSpPr>
            <a:cxnSpLocks/>
          </p:cNvCxnSpPr>
          <p:nvPr userDrawn="1"/>
        </p:nvCxnSpPr>
        <p:spPr>
          <a:xfrm>
            <a:off x="1185250"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AB9E39-1E07-254A-BED9-F275B18C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CE6AFC87-2F97-5748-90F7-3ED2409D647C}"/>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Tree>
    <p:extLst>
      <p:ext uri="{BB962C8B-B14F-4D97-AF65-F5344CB8AC3E}">
        <p14:creationId xmlns:p14="http://schemas.microsoft.com/office/powerpoint/2010/main" val="24929772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03B7F2A-D5C9-134C-9B44-0369919D147D}"/>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8" name="Content Placeholder 2">
            <a:extLst>
              <a:ext uri="{FF2B5EF4-FFF2-40B4-BE49-F238E27FC236}">
                <a16:creationId xmlns:a16="http://schemas.microsoft.com/office/drawing/2014/main" id="{FCB8E538-55AF-9448-BBB0-0898A000082D}"/>
              </a:ext>
            </a:extLst>
          </p:cNvPr>
          <p:cNvSpPr>
            <a:spLocks noGrp="1"/>
          </p:cNvSpPr>
          <p:nvPr>
            <p:ph sz="quarter" idx="17"/>
          </p:nvPr>
        </p:nvSpPr>
        <p:spPr>
          <a:xfrm>
            <a:off x="456564" y="1296536"/>
            <a:ext cx="7439661" cy="5052873"/>
          </a:xfrm>
          <a:prstGeom prst="rect">
            <a:avLst/>
          </a:prstGeom>
        </p:spPr>
        <p:txBody>
          <a:bodyPr anchor="ctr">
            <a:noAutofit/>
          </a:bodyPr>
          <a:lstStyle>
            <a:lvl1pPr marL="0" indent="0">
              <a:buClr>
                <a:schemeClr val="accent1"/>
              </a:buClr>
              <a:buSzPct val="90000"/>
              <a:buFontTx/>
              <a:buNone/>
              <a:defRPr b="0">
                <a:solidFill>
                  <a:srgbClr val="333333"/>
                </a:solidFill>
              </a:defRPr>
            </a:lvl1pPr>
            <a:lvl2pPr marL="685800" indent="-228600">
              <a:buClr>
                <a:schemeClr val="accent1"/>
              </a:buClr>
              <a:buFont typeface="Arial" panose="020B0604020202020204" pitchFamily="34" charset="0"/>
              <a:buChar char="•"/>
              <a:defRPr>
                <a:solidFill>
                  <a:srgbClr val="333333"/>
                </a:solidFill>
              </a:defRPr>
            </a:lvl2pPr>
            <a:lvl3pPr>
              <a:buClr>
                <a:schemeClr val="accent1"/>
              </a:buClr>
              <a:buFont typeface="Arial" panose="020B0604020202020204" pitchFamily="34" charset="0"/>
              <a:buChar char="•"/>
              <a:defRPr>
                <a:solidFill>
                  <a:srgbClr val="333333"/>
                </a:solidFill>
              </a:defRPr>
            </a:lvl3pPr>
            <a:lvl4pPr>
              <a:buClr>
                <a:schemeClr val="accent1"/>
              </a:buClr>
              <a:buFont typeface="Arial" panose="020B0604020202020204" pitchFamily="34" charset="0"/>
              <a:buChar char="•"/>
              <a:defRPr>
                <a:solidFill>
                  <a:srgbClr val="333333"/>
                </a:solidFill>
              </a:defRPr>
            </a:lvl4pPr>
            <a:lvl5pPr>
              <a:buClr>
                <a:schemeClr val="accent1"/>
              </a:buClr>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6C5568E-6C49-894E-BDD2-20E5D559CC29}"/>
              </a:ext>
            </a:extLst>
          </p:cNvPr>
          <p:cNvSpPr/>
          <p:nvPr userDrawn="1"/>
        </p:nvSpPr>
        <p:spPr>
          <a:xfrm>
            <a:off x="8890000" y="-1"/>
            <a:ext cx="3302000"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rgbClr val="21BEDE"/>
              </a:solidFill>
            </a:endParaRPr>
          </a:p>
        </p:txBody>
      </p:sp>
      <p:cxnSp>
        <p:nvCxnSpPr>
          <p:cNvPr id="10" name="Straight Connector 9">
            <a:extLst>
              <a:ext uri="{FF2B5EF4-FFF2-40B4-BE49-F238E27FC236}">
                <a16:creationId xmlns:a16="http://schemas.microsoft.com/office/drawing/2014/main" id="{11E28948-8EA5-0145-ABA1-6DD277B3527C}"/>
              </a:ext>
            </a:extLst>
          </p:cNvPr>
          <p:cNvCxnSpPr>
            <a:cxnSpLocks/>
          </p:cNvCxnSpPr>
          <p:nvPr userDrawn="1"/>
        </p:nvCxnSpPr>
        <p:spPr>
          <a:xfrm>
            <a:off x="9401175" y="885825"/>
            <a:ext cx="2334261" cy="0"/>
          </a:xfrm>
          <a:prstGeom prst="line">
            <a:avLst/>
          </a:prstGeom>
          <a:ln w="50800" cap="sq">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2F6D9BF3-08B5-F240-9768-24967DF9DEA7}"/>
              </a:ext>
            </a:extLst>
          </p:cNvPr>
          <p:cNvSpPr>
            <a:spLocks noGrp="1"/>
          </p:cNvSpPr>
          <p:nvPr>
            <p:ph type="body" sz="quarter" idx="16" hasCustomPrompt="1"/>
          </p:nvPr>
        </p:nvSpPr>
        <p:spPr>
          <a:xfrm>
            <a:off x="9401175" y="1296535"/>
            <a:ext cx="2334261" cy="5052865"/>
          </a:xfrm>
          <a:prstGeom prst="rect">
            <a:avLst/>
          </a:prstGeom>
        </p:spPr>
        <p:txBody>
          <a:bodyPr anchor="t">
            <a:noAutofit/>
          </a:bodyPr>
          <a:lstStyle>
            <a:lvl1pPr marL="0" indent="0" algn="ctr">
              <a:buNone/>
              <a:defRPr sz="2400" b="0" i="0">
                <a:solidFill>
                  <a:schemeClr val="bg1"/>
                </a:solidFill>
                <a:latin typeface="+mj-lt"/>
                <a:cs typeface="Arial" panose="020B0604020202020204" pitchFamily="34" charset="0"/>
              </a:defRPr>
            </a:lvl1pPr>
          </a:lstStyle>
          <a:p>
            <a:pPr lvl="0"/>
            <a:r>
              <a:rPr lang="en-US"/>
              <a:t>Double-click To Edit</a:t>
            </a:r>
          </a:p>
        </p:txBody>
      </p:sp>
      <p:sp>
        <p:nvSpPr>
          <p:cNvPr id="13" name="Text Placeholder 15">
            <a:extLst>
              <a:ext uri="{FF2B5EF4-FFF2-40B4-BE49-F238E27FC236}">
                <a16:creationId xmlns:a16="http://schemas.microsoft.com/office/drawing/2014/main" id="{D113B4ED-65D0-9944-968A-EBE1EFA3FA7F}"/>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
        <p:nvSpPr>
          <p:cNvPr id="11" name="Slide Number Placeholder 5">
            <a:extLst>
              <a:ext uri="{FF2B5EF4-FFF2-40B4-BE49-F238E27FC236}">
                <a16:creationId xmlns:a16="http://schemas.microsoft.com/office/drawing/2014/main" id="{09044D55-B8C3-FE48-A3BB-2BBD5193D840}"/>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a:p>
        </p:txBody>
      </p:sp>
      <p:pic>
        <p:nvPicPr>
          <p:cNvPr id="15" name="Picture 14" descr="A picture containing drawing&#10;&#10;Description automatically generated">
            <a:extLst>
              <a:ext uri="{FF2B5EF4-FFF2-40B4-BE49-F238E27FC236}">
                <a16:creationId xmlns:a16="http://schemas.microsoft.com/office/drawing/2014/main" id="{50F8F8F9-1B12-DD46-A721-51B7EFFED6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33373" y="146848"/>
            <a:ext cx="1301054" cy="627852"/>
          </a:xfrm>
          <a:prstGeom prst="rect">
            <a:avLst/>
          </a:prstGeom>
        </p:spPr>
      </p:pic>
    </p:spTree>
    <p:extLst>
      <p:ext uri="{BB962C8B-B14F-4D97-AF65-F5344CB8AC3E}">
        <p14:creationId xmlns:p14="http://schemas.microsoft.com/office/powerpoint/2010/main" val="35391328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1C1256D-DFB4-6242-9907-E940AE63313A}"/>
              </a:ext>
            </a:extLst>
          </p:cNvPr>
          <p:cNvSpPr txBox="1"/>
          <p:nvPr userDrawn="1"/>
        </p:nvSpPr>
        <p:spPr>
          <a:xfrm>
            <a:off x="3637170"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0" y="0"/>
            <a:ext cx="3525078"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rgbClr val="21BEDE"/>
              </a:solidFill>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554736" y="1405054"/>
            <a:ext cx="2514600" cy="2108757"/>
          </a:xfrm>
          <a:prstGeom prst="rect">
            <a:avLst/>
          </a:prstGeom>
        </p:spPr>
        <p:txBody>
          <a:bodyPr anchor="b">
            <a:noAutofit/>
          </a:bodyPr>
          <a:lstStyle>
            <a:lvl1pPr>
              <a:defRPr sz="3500">
                <a:solidFill>
                  <a:schemeClr val="bg1"/>
                </a:solidFill>
              </a:defRPr>
            </a:lvl1pPr>
          </a:lstStyle>
          <a:p>
            <a:r>
              <a:rPr lang="en-US"/>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554736" y="3659645"/>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885825"/>
            <a:ext cx="261886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B9243A-BC92-FF4F-93C0-85C47EA581E5}"/>
              </a:ext>
            </a:extLst>
          </p:cNvPr>
          <p:cNvSpPr>
            <a:spLocks noGrp="1"/>
          </p:cNvSpPr>
          <p:nvPr>
            <p:ph sz="quarter" idx="10"/>
          </p:nvPr>
        </p:nvSpPr>
        <p:spPr>
          <a:xfrm>
            <a:off x="3948113" y="885826"/>
            <a:ext cx="7470775" cy="5157166"/>
          </a:xfrm>
          <a:prstGeom prst="rect">
            <a:avLst/>
          </a:prstGeom>
        </p:spPr>
        <p:txBody>
          <a:bodyPr anchor="ctr">
            <a:noAutofit/>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259673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FBFD7196-0EB6-3445-AACA-48B5887F5C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19D7FF-D99D-0145-89CF-7D9795F4C150}"/>
              </a:ext>
            </a:extLst>
          </p:cNvPr>
          <p:cNvSpPr/>
          <p:nvPr userDrawn="1"/>
        </p:nvSpPr>
        <p:spPr>
          <a:xfrm>
            <a:off x="0" y="-1"/>
            <a:ext cx="4216400"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rgbClr val="21BEDE"/>
              </a:solidFill>
            </a:endParaRPr>
          </a:p>
        </p:txBody>
      </p:sp>
      <p:sp>
        <p:nvSpPr>
          <p:cNvPr id="4" name="TextBox 3">
            <a:extLst>
              <a:ext uri="{FF2B5EF4-FFF2-40B4-BE49-F238E27FC236}">
                <a16:creationId xmlns:a16="http://schemas.microsoft.com/office/drawing/2014/main" id="{898510FA-3BFD-5241-BF6B-362233E94065}"/>
              </a:ext>
            </a:extLst>
          </p:cNvPr>
          <p:cNvSpPr txBox="1"/>
          <p:nvPr userDrawn="1"/>
        </p:nvSpPr>
        <p:spPr>
          <a:xfrm>
            <a:off x="4315341"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3" name="Content Placeholder 2">
            <a:extLst>
              <a:ext uri="{FF2B5EF4-FFF2-40B4-BE49-F238E27FC236}">
                <a16:creationId xmlns:a16="http://schemas.microsoft.com/office/drawing/2014/main" id="{F07343D7-C718-C44E-A8E4-8228805052A2}"/>
              </a:ext>
            </a:extLst>
          </p:cNvPr>
          <p:cNvSpPr>
            <a:spLocks noGrp="1"/>
          </p:cNvSpPr>
          <p:nvPr>
            <p:ph sz="quarter" idx="12"/>
          </p:nvPr>
        </p:nvSpPr>
        <p:spPr>
          <a:xfrm>
            <a:off x="4812029" y="914400"/>
            <a:ext cx="6710045" cy="4914900"/>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E509B512-B2DF-6D42-BBD3-8F435F04D911}"/>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pic>
        <p:nvPicPr>
          <p:cNvPr id="11" name="Picture 10">
            <a:extLst>
              <a:ext uri="{FF2B5EF4-FFF2-40B4-BE49-F238E27FC236}">
                <a16:creationId xmlns:a16="http://schemas.microsoft.com/office/drawing/2014/main" id="{6F5D355B-334C-0D4E-9AFF-6D491A6E9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12" name="Rectangle 11">
            <a:extLst>
              <a:ext uri="{FF2B5EF4-FFF2-40B4-BE49-F238E27FC236}">
                <a16:creationId xmlns:a16="http://schemas.microsoft.com/office/drawing/2014/main" id="{5FB57CA6-244C-9A40-AED6-FF2650F2B737}"/>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9F6794D-5072-5E4F-A46B-979787105843}"/>
              </a:ext>
            </a:extLst>
          </p:cNvPr>
          <p:cNvSpPr>
            <a:spLocks noGrp="1"/>
          </p:cNvSpPr>
          <p:nvPr>
            <p:ph sz="quarter" idx="13"/>
          </p:nvPr>
        </p:nvSpPr>
        <p:spPr>
          <a:xfrm>
            <a:off x="548481" y="914400"/>
            <a:ext cx="3119438" cy="2732088"/>
          </a:xfrm>
          <a:prstGeom prst="rect">
            <a:avLst/>
          </a:prstGeom>
        </p:spPr>
        <p:txBody>
          <a:bodyPr anchor="b"/>
          <a:lstStyle>
            <a:lvl1pPr algn="ctr">
              <a:defRPr b="1" i="0">
                <a:solidFill>
                  <a:schemeClr val="bg1"/>
                </a:solidFill>
                <a:latin typeface="Arial" panose="020B0604020202020204" pitchFamily="34" charset="0"/>
                <a:cs typeface="Arial" panose="020B0604020202020204" pitchFamily="34" charset="0"/>
              </a:defRPr>
            </a:lvl1pPr>
            <a:lvl2pPr algn="ctr">
              <a:defRPr b="1" i="0">
                <a:solidFill>
                  <a:schemeClr val="bg1"/>
                </a:solidFill>
                <a:latin typeface="Arial" panose="020B0604020202020204" pitchFamily="34" charset="0"/>
                <a:cs typeface="Arial" panose="020B0604020202020204" pitchFamily="34" charset="0"/>
              </a:defRPr>
            </a:lvl2pPr>
            <a:lvl3pPr algn="ctr">
              <a:defRPr b="1" i="0">
                <a:solidFill>
                  <a:schemeClr val="bg1"/>
                </a:solidFill>
                <a:latin typeface="Arial" panose="020B0604020202020204" pitchFamily="34" charset="0"/>
                <a:cs typeface="Arial" panose="020B0604020202020204" pitchFamily="34" charset="0"/>
              </a:defRPr>
            </a:lvl3pPr>
            <a:lvl4pPr algn="ctr">
              <a:defRPr b="1" i="0">
                <a:solidFill>
                  <a:schemeClr val="bg1"/>
                </a:solidFill>
                <a:latin typeface="Arial" panose="020B0604020202020204" pitchFamily="34" charset="0"/>
                <a:cs typeface="Arial" panose="020B0604020202020204" pitchFamily="34" charset="0"/>
              </a:defRPr>
            </a:lvl4pPr>
            <a:lvl5pPr algn="ct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37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261361"/>
            <a:ext cx="8508873" cy="545854"/>
          </a:xfrm>
          <a:prstGeom prst="rect">
            <a:avLst/>
          </a:prstGeom>
        </p:spPr>
        <p:txBody>
          <a:bodyPr>
            <a:noAutofit/>
          </a:bodyPr>
          <a:lstStyle>
            <a:lvl1pPr marL="0" indent="0" algn="l">
              <a:buNone/>
              <a:defRPr sz="24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0484" y="261362"/>
            <a:ext cx="1151157" cy="545854"/>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Tree>
    <p:extLst>
      <p:ext uri="{BB962C8B-B14F-4D97-AF65-F5344CB8AC3E}">
        <p14:creationId xmlns:p14="http://schemas.microsoft.com/office/powerpoint/2010/main" val="38971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552905"/>
            <a:ext cx="10334625"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24" name="Content Placeholder 2">
            <a:extLst>
              <a:ext uri="{FF2B5EF4-FFF2-40B4-BE49-F238E27FC236}">
                <a16:creationId xmlns:a16="http://schemas.microsoft.com/office/drawing/2014/main" id="{661D7407-89CD-1749-8578-35F681C47279}"/>
              </a:ext>
            </a:extLst>
          </p:cNvPr>
          <p:cNvSpPr>
            <a:spLocks noGrp="1"/>
          </p:cNvSpPr>
          <p:nvPr>
            <p:ph sz="quarter" idx="12"/>
          </p:nvPr>
        </p:nvSpPr>
        <p:spPr>
          <a:xfrm>
            <a:off x="6433857"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a:extLst>
              <a:ext uri="{FF2B5EF4-FFF2-40B4-BE49-F238E27FC236}">
                <a16:creationId xmlns:a16="http://schemas.microsoft.com/office/drawing/2014/main" id="{0E036529-CC55-8E48-B743-BCB81A993F95}"/>
              </a:ext>
            </a:extLst>
          </p:cNvPr>
          <p:cNvSpPr>
            <a:spLocks noGrp="1"/>
          </p:cNvSpPr>
          <p:nvPr>
            <p:ph sz="quarter" idx="13"/>
          </p:nvPr>
        </p:nvSpPr>
        <p:spPr>
          <a:xfrm>
            <a:off x="1019175"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14789423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261361"/>
            <a:ext cx="8508873" cy="545854"/>
          </a:xfrm>
          <a:prstGeom prst="rect">
            <a:avLst/>
          </a:prstGeom>
        </p:spPr>
        <p:txBody>
          <a:bodyPr>
            <a:noAutofit/>
          </a:bodyPr>
          <a:lstStyle>
            <a:lvl1pPr marL="0" indent="0" algn="l">
              <a:buNone/>
              <a:defRPr sz="24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0484" y="261362"/>
            <a:ext cx="1151157" cy="545854"/>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Tree>
    <p:extLst>
      <p:ext uri="{BB962C8B-B14F-4D97-AF65-F5344CB8AC3E}">
        <p14:creationId xmlns:p14="http://schemas.microsoft.com/office/powerpoint/2010/main" val="18085727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552905"/>
            <a:ext cx="10334625"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
        <p:nvSpPr>
          <p:cNvPr id="24" name="Content Placeholder 2">
            <a:extLst>
              <a:ext uri="{FF2B5EF4-FFF2-40B4-BE49-F238E27FC236}">
                <a16:creationId xmlns:a16="http://schemas.microsoft.com/office/drawing/2014/main" id="{661D7407-89CD-1749-8578-35F681C47279}"/>
              </a:ext>
            </a:extLst>
          </p:cNvPr>
          <p:cNvSpPr>
            <a:spLocks noGrp="1"/>
          </p:cNvSpPr>
          <p:nvPr>
            <p:ph sz="quarter" idx="12"/>
          </p:nvPr>
        </p:nvSpPr>
        <p:spPr>
          <a:xfrm>
            <a:off x="6433857"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0E036529-CC55-8E48-B743-BCB81A993F95}"/>
              </a:ext>
            </a:extLst>
          </p:cNvPr>
          <p:cNvSpPr>
            <a:spLocks noGrp="1"/>
          </p:cNvSpPr>
          <p:nvPr>
            <p:ph sz="quarter" idx="13"/>
          </p:nvPr>
        </p:nvSpPr>
        <p:spPr>
          <a:xfrm>
            <a:off x="1019175"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Tree>
    <p:extLst>
      <p:ext uri="{BB962C8B-B14F-4D97-AF65-F5344CB8AC3E}">
        <p14:creationId xmlns:p14="http://schemas.microsoft.com/office/powerpoint/2010/main" val="6165170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53635" y="-5678919"/>
            <a:ext cx="1099147"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95073"/>
                </a:solidFill>
              </a:rPr>
              <a:t>x</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193616"/>
            <a:ext cx="11144070" cy="775647"/>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
        <p:nvSpPr>
          <p:cNvPr id="11" name="TextBox 10">
            <a:extLst>
              <a:ext uri="{FF2B5EF4-FFF2-40B4-BE49-F238E27FC236}">
                <a16:creationId xmlns:a16="http://schemas.microsoft.com/office/drawing/2014/main" id="{F0E189E4-1AA0-D945-83DF-586B0C2233D1}"/>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Tree>
    <p:extLst>
      <p:ext uri="{BB962C8B-B14F-4D97-AF65-F5344CB8AC3E}">
        <p14:creationId xmlns:p14="http://schemas.microsoft.com/office/powerpoint/2010/main" val="10796895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95073"/>
                </a:solidFill>
              </a:rPr>
              <a:t>x</a:t>
            </a:r>
          </a:p>
        </p:txBody>
      </p:sp>
      <p:sp>
        <p:nvSpPr>
          <p:cNvPr id="15" name="TextBox 14">
            <a:extLst>
              <a:ext uri="{FF2B5EF4-FFF2-40B4-BE49-F238E27FC236}">
                <a16:creationId xmlns:a16="http://schemas.microsoft.com/office/drawing/2014/main" id="{6FE0BA7B-F4B8-3242-8D7E-431C1EB578B9}"/>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8" name="Content Placeholder 2">
            <a:extLst>
              <a:ext uri="{FF2B5EF4-FFF2-40B4-BE49-F238E27FC236}">
                <a16:creationId xmlns:a16="http://schemas.microsoft.com/office/drawing/2014/main" id="{FF17F449-6459-8946-A018-049D5CA17BC5}"/>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20" name="Picture Placeholder 2">
            <a:extLst>
              <a:ext uri="{FF2B5EF4-FFF2-40B4-BE49-F238E27FC236}">
                <a16:creationId xmlns:a16="http://schemas.microsoft.com/office/drawing/2014/main" id="{DC385E6C-8901-D945-A354-D6B72063181B}"/>
              </a:ext>
            </a:extLst>
          </p:cNvPr>
          <p:cNvSpPr>
            <a:spLocks noGrp="1"/>
          </p:cNvSpPr>
          <p:nvPr>
            <p:ph type="pic" sz="quarter" idx="15"/>
          </p:nvPr>
        </p:nvSpPr>
        <p:spPr>
          <a:xfrm>
            <a:off x="-1" y="1090613"/>
            <a:ext cx="4559644" cy="5767387"/>
          </a:xfrm>
        </p:spPr>
        <p:txBody>
          <a:bodyPr/>
          <a:lstStyle/>
          <a:p>
            <a:r>
              <a:rPr lang="en-US"/>
              <a:t>Click icon to add picture</a:t>
            </a:r>
          </a:p>
        </p:txBody>
      </p:sp>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Tree>
    <p:extLst>
      <p:ext uri="{BB962C8B-B14F-4D97-AF65-F5344CB8AC3E}">
        <p14:creationId xmlns:p14="http://schemas.microsoft.com/office/powerpoint/2010/main" val="14175665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3CF82-8E5C-2147-A26A-CBEE7571CBD2}"/>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95073"/>
                </a:solidFill>
              </a:rPr>
              <a:t>x</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Title 1">
            <a:extLst>
              <a:ext uri="{FF2B5EF4-FFF2-40B4-BE49-F238E27FC236}">
                <a16:creationId xmlns:a16="http://schemas.microsoft.com/office/drawing/2014/main" id="{596026D5-383A-9340-9948-8CA885EF6C15}"/>
              </a:ext>
            </a:extLst>
          </p:cNvPr>
          <p:cNvSpPr>
            <a:spLocks noGrp="1"/>
          </p:cNvSpPr>
          <p:nvPr>
            <p:ph type="title" hasCustomPrompt="1"/>
          </p:nvPr>
        </p:nvSpPr>
        <p:spPr>
          <a:xfrm>
            <a:off x="518843" y="5190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3" name="Slide Number Placeholder 5">
            <a:extLst>
              <a:ext uri="{FF2B5EF4-FFF2-40B4-BE49-F238E27FC236}">
                <a16:creationId xmlns:a16="http://schemas.microsoft.com/office/drawing/2014/main" id="{F326104D-A8DE-764E-A707-3912FEB66AAE}"/>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Tree>
    <p:extLst>
      <p:ext uri="{BB962C8B-B14F-4D97-AF65-F5344CB8AC3E}">
        <p14:creationId xmlns:p14="http://schemas.microsoft.com/office/powerpoint/2010/main" val="6596712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8795ED-129B-E74C-BAC8-51F948880263}"/>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2" name="Content Placeholder 2">
            <a:extLst>
              <a:ext uri="{FF2B5EF4-FFF2-40B4-BE49-F238E27FC236}">
                <a16:creationId xmlns:a16="http://schemas.microsoft.com/office/drawing/2014/main" id="{2E9C6151-20EB-CB47-A2C8-16A051A2A22B}"/>
              </a:ext>
            </a:extLst>
          </p:cNvPr>
          <p:cNvSpPr>
            <a:spLocks noGrp="1"/>
          </p:cNvSpPr>
          <p:nvPr>
            <p:ph sz="quarter" idx="11"/>
          </p:nvPr>
        </p:nvSpPr>
        <p:spPr>
          <a:xfrm>
            <a:off x="518843"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F649DEAD-4921-574C-ACC5-4C9F6E281569}"/>
              </a:ext>
            </a:extLst>
          </p:cNvPr>
          <p:cNvSpPr>
            <a:spLocks noGrp="1"/>
          </p:cNvSpPr>
          <p:nvPr>
            <p:ph type="body" sz="quarter" idx="13" hasCustomPrompt="1"/>
          </p:nvPr>
        </p:nvSpPr>
        <p:spPr>
          <a:xfrm>
            <a:off x="518843"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a:t>Double-click To Edit</a:t>
            </a:r>
          </a:p>
        </p:txBody>
      </p:sp>
      <p:cxnSp>
        <p:nvCxnSpPr>
          <p:cNvPr id="17" name="Straight Connector 16">
            <a:extLst>
              <a:ext uri="{FF2B5EF4-FFF2-40B4-BE49-F238E27FC236}">
                <a16:creationId xmlns:a16="http://schemas.microsoft.com/office/drawing/2014/main" id="{C2D9CA7E-9FCC-6241-A25B-9D3EC5974D37}"/>
              </a:ext>
            </a:extLst>
          </p:cNvPr>
          <p:cNvCxnSpPr>
            <a:cxnSpLocks/>
          </p:cNvCxnSpPr>
          <p:nvPr userDrawn="1"/>
        </p:nvCxnSpPr>
        <p:spPr>
          <a:xfrm>
            <a:off x="659139"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95940F3-BEDD-0B48-9488-8B89E8B30409}"/>
              </a:ext>
            </a:extLst>
          </p:cNvPr>
          <p:cNvSpPr>
            <a:spLocks noGrp="1"/>
          </p:cNvSpPr>
          <p:nvPr>
            <p:ph sz="quarter" idx="14"/>
          </p:nvPr>
        </p:nvSpPr>
        <p:spPr>
          <a:xfrm>
            <a:off x="6298541"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a:extLst>
              <a:ext uri="{FF2B5EF4-FFF2-40B4-BE49-F238E27FC236}">
                <a16:creationId xmlns:a16="http://schemas.microsoft.com/office/drawing/2014/main" id="{062A063A-28A7-4147-8A26-F99AD6F2DB50}"/>
              </a:ext>
            </a:extLst>
          </p:cNvPr>
          <p:cNvSpPr>
            <a:spLocks noGrp="1"/>
          </p:cNvSpPr>
          <p:nvPr>
            <p:ph type="body" sz="quarter" idx="15" hasCustomPrompt="1"/>
          </p:nvPr>
        </p:nvSpPr>
        <p:spPr>
          <a:xfrm>
            <a:off x="6298541"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a:t>Double-click To Edit</a:t>
            </a:r>
          </a:p>
        </p:txBody>
      </p:sp>
      <p:cxnSp>
        <p:nvCxnSpPr>
          <p:cNvPr id="21" name="Straight Connector 20">
            <a:extLst>
              <a:ext uri="{FF2B5EF4-FFF2-40B4-BE49-F238E27FC236}">
                <a16:creationId xmlns:a16="http://schemas.microsoft.com/office/drawing/2014/main" id="{357CD537-E098-9043-8798-17C43C77360E}"/>
              </a:ext>
            </a:extLst>
          </p:cNvPr>
          <p:cNvCxnSpPr>
            <a:cxnSpLocks/>
          </p:cNvCxnSpPr>
          <p:nvPr userDrawn="1"/>
        </p:nvCxnSpPr>
        <p:spPr>
          <a:xfrm>
            <a:off x="6438837"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E2D83F4-1A88-0D40-90CB-540F60BF6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6" name="Slide Number Placeholder 5">
            <a:extLst>
              <a:ext uri="{FF2B5EF4-FFF2-40B4-BE49-F238E27FC236}">
                <a16:creationId xmlns:a16="http://schemas.microsoft.com/office/drawing/2014/main" id="{932277FD-6093-2F4A-B411-F7D91A9A0C05}"/>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a:p>
        </p:txBody>
      </p:sp>
    </p:spTree>
    <p:extLst>
      <p:ext uri="{BB962C8B-B14F-4D97-AF65-F5344CB8AC3E}">
        <p14:creationId xmlns:p14="http://schemas.microsoft.com/office/powerpoint/2010/main" val="10471810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Slide Number Placeholder 5"/>
          <p:cNvSpPr>
            <a:spLocks noGrp="1"/>
          </p:cNvSpPr>
          <p:nvPr userDrawn="1">
            <p:ph type="sldNum" sz="quarter" idx="10"/>
          </p:nvPr>
        </p:nvSpPr>
        <p:spPr/>
        <p:txBody>
          <a:bodyPr/>
          <a:lstStyle>
            <a:lvl1pPr algn="ctr">
              <a:defRPr/>
            </a:lvl1pPr>
          </a:lstStyle>
          <a:p>
            <a:pPr>
              <a:defRPr/>
            </a:pPr>
            <a:endParaRPr lang="en-US" dirty="0"/>
          </a:p>
          <a:p>
            <a:pPr>
              <a:defRPr/>
            </a:pPr>
            <a:r>
              <a:rPr lang="en-US" dirty="0"/>
              <a:t>Page </a:t>
            </a:r>
            <a:fld id="{52AE179A-3060-4386-8405-AA97072908EF}" type="slidenum">
              <a:rPr lang="en-US" smtClean="0"/>
              <a:pPr>
                <a:defRPr/>
              </a:pPr>
              <a:t>‹#›</a:t>
            </a:fld>
            <a:endParaRPr lang="en-US" dirty="0"/>
          </a:p>
        </p:txBody>
      </p:sp>
      <p:pic>
        <p:nvPicPr>
          <p:cNvPr id="4" name="Picture 3">
            <a:extLst>
              <a:ext uri="{FF2B5EF4-FFF2-40B4-BE49-F238E27FC236}">
                <a16:creationId xmlns:a16="http://schemas.microsoft.com/office/drawing/2014/main" id="{6EF3C0B1-69F9-624A-9EE0-57A48DACF3C2}"/>
              </a:ext>
            </a:extLst>
          </p:cNvPr>
          <p:cNvPicPr>
            <a:picLocks noChangeAspect="1"/>
          </p:cNvPicPr>
          <p:nvPr userDrawn="1"/>
        </p:nvPicPr>
        <p:blipFill>
          <a:blip r:embed="rId2"/>
          <a:srcRect/>
          <a:stretch/>
        </p:blipFill>
        <p:spPr>
          <a:xfrm>
            <a:off x="0" y="-100360"/>
            <a:ext cx="12192000" cy="6958359"/>
          </a:xfrm>
          <a:prstGeom prst="rect">
            <a:avLst/>
          </a:prstGeom>
        </p:spPr>
      </p:pic>
    </p:spTree>
    <p:extLst>
      <p:ext uri="{BB962C8B-B14F-4D97-AF65-F5344CB8AC3E}">
        <p14:creationId xmlns:p14="http://schemas.microsoft.com/office/powerpoint/2010/main" val="23875411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3C0B1-69F9-624A-9EE0-57A48DACF3C2}"/>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7D20653-39BB-AB47-8C82-AE3A391F15EC}"/>
              </a:ext>
            </a:extLst>
          </p:cNvPr>
          <p:cNvSpPr/>
          <p:nvPr userDrawn="1"/>
        </p:nvSpPr>
        <p:spPr>
          <a:xfrm rot="5400000">
            <a:off x="5448810" y="-5452526"/>
            <a:ext cx="1313028" cy="12240381"/>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838200" y="218645"/>
            <a:ext cx="10515600" cy="740145"/>
          </a:xfrm>
          <a:prstGeom prst="rect">
            <a:avLst/>
          </a:prstGeom>
        </p:spPr>
        <p:txBody>
          <a:bodyPr>
            <a:noAutofit/>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6925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800" rtl="0" eaLnBrk="1" fontAlgn="auto" latinLnBrk="0" hangingPunct="1">
              <a:lnSpc>
                <a:spcPct val="100000"/>
              </a:lnSpc>
              <a:spcBef>
                <a:spcPts val="225"/>
              </a:spcBef>
              <a:spcAft>
                <a:spcPts val="225"/>
              </a:spcAft>
              <a:buClrTx/>
              <a:buSzTx/>
              <a:buFont typeface="Segoe UI" panose="020B0502040204020203" pitchFamily="34" charset="0"/>
              <a:buChar char="​"/>
              <a:tabLst/>
              <a:defRPr/>
            </a:pPr>
            <a:r>
              <a:rPr kumimoji="0" lang="en-US" sz="4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45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4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3" y="1774210"/>
            <a:ext cx="5364615" cy="4126440"/>
          </a:xfrm>
          <a:prstGeom prst="rect">
            <a:avLst/>
          </a:prstGeom>
        </p:spPr>
        <p:txBody>
          <a:bodyPr>
            <a:noAutofit/>
          </a:bodyPr>
          <a:lstStyle>
            <a:lvl1pPr marL="171450" indent="-171450">
              <a:buClr>
                <a:schemeClr val="accent1"/>
              </a:buClr>
              <a:buSzPct val="90000"/>
              <a:buFont typeface="Courier New" panose="02070309020205020404" pitchFamily="49" charset="0"/>
              <a:buChar char="o"/>
              <a:defRPr sz="1875">
                <a:solidFill>
                  <a:srgbClr val="333333"/>
                </a:solidFill>
              </a:defRPr>
            </a:lvl1pPr>
            <a:lvl2pPr marL="514350" indent="-171450">
              <a:buClr>
                <a:schemeClr val="accent1"/>
              </a:buClr>
              <a:buSzPct val="90000"/>
              <a:buFont typeface="Arial" panose="020B0604020202020204" pitchFamily="34" charset="0"/>
              <a:buChar char="•"/>
              <a:defRPr>
                <a:solidFill>
                  <a:srgbClr val="333333"/>
                </a:solidFill>
              </a:defRPr>
            </a:lvl2pPr>
            <a:lvl3pPr marL="857250" indent="-171450">
              <a:buClr>
                <a:schemeClr val="accent1"/>
              </a:buClr>
              <a:buSzPct val="90000"/>
              <a:buFont typeface="Arial" panose="020B0604020202020204" pitchFamily="34" charset="0"/>
              <a:buChar char="•"/>
              <a:defRPr>
                <a:solidFill>
                  <a:srgbClr val="333333"/>
                </a:solidFill>
              </a:defRPr>
            </a:lvl3pPr>
            <a:lvl4pPr marL="1200150" indent="-171450">
              <a:buClr>
                <a:schemeClr val="accent1"/>
              </a:buClr>
              <a:buSzPct val="90000"/>
              <a:buFont typeface="Arial" panose="020B0604020202020204" pitchFamily="34" charset="0"/>
              <a:buChar char="•"/>
              <a:defRPr>
                <a:solidFill>
                  <a:srgbClr val="333333"/>
                </a:solidFill>
              </a:defRPr>
            </a:lvl4pPr>
            <a:lvl5pPr marL="1543050" indent="-17145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9" y="1774210"/>
            <a:ext cx="5364615" cy="4126440"/>
          </a:xfrm>
          <a:prstGeom prst="rect">
            <a:avLst/>
          </a:prstGeom>
        </p:spPr>
        <p:txBody>
          <a:bodyPr>
            <a:noAutofit/>
          </a:bodyPr>
          <a:lstStyle>
            <a:lvl1pPr marL="171450" indent="-171450">
              <a:buClr>
                <a:schemeClr val="accent1"/>
              </a:buClr>
              <a:buSzPct val="90000"/>
              <a:buFont typeface="Courier New" panose="02070309020205020404" pitchFamily="49" charset="0"/>
              <a:buChar char="o"/>
              <a:defRPr sz="1875">
                <a:solidFill>
                  <a:srgbClr val="333333"/>
                </a:solidFill>
              </a:defRPr>
            </a:lvl1pPr>
            <a:lvl2pPr marL="514350" indent="-171450">
              <a:buClr>
                <a:schemeClr val="accent1"/>
              </a:buClr>
              <a:buSzPct val="90000"/>
              <a:buFont typeface="Arial" panose="020B0604020202020204" pitchFamily="34" charset="0"/>
              <a:buChar char="•"/>
              <a:defRPr>
                <a:solidFill>
                  <a:srgbClr val="333333"/>
                </a:solidFill>
              </a:defRPr>
            </a:lvl2pPr>
            <a:lvl3pPr marL="857250" indent="-171450">
              <a:buClr>
                <a:schemeClr val="accent1"/>
              </a:buClr>
              <a:buSzPct val="90000"/>
              <a:buFont typeface="Arial" panose="020B0604020202020204" pitchFamily="34" charset="0"/>
              <a:buChar char="•"/>
              <a:defRPr>
                <a:solidFill>
                  <a:srgbClr val="333333"/>
                </a:solidFill>
              </a:defRPr>
            </a:lvl3pPr>
            <a:lvl4pPr marL="1200150" indent="-171450">
              <a:buClr>
                <a:schemeClr val="accent1"/>
              </a:buClr>
              <a:buSzPct val="90000"/>
              <a:buFont typeface="Arial" panose="020B0604020202020204" pitchFamily="34" charset="0"/>
              <a:buChar char="•"/>
              <a:defRPr>
                <a:solidFill>
                  <a:srgbClr val="333333"/>
                </a:solidFill>
              </a:defRPr>
            </a:lvl4pPr>
            <a:lvl5pPr marL="1543050" indent="-17145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1" y="6116059"/>
            <a:ext cx="1273953" cy="604081"/>
          </a:xfrm>
          <a:prstGeom prst="rect">
            <a:avLst/>
          </a:prstGeom>
        </p:spPr>
      </p:pic>
      <p:sp>
        <p:nvSpPr>
          <p:cNvPr id="12" name="Slide Number Placeholder 5">
            <a:extLst>
              <a:ext uri="{FF2B5EF4-FFF2-40B4-BE49-F238E27FC236}">
                <a16:creationId xmlns:a16="http://schemas.microsoft.com/office/drawing/2014/main" id="{4CAAEC1B-EF5B-F840-8730-AAAF7E1AD90A}"/>
              </a:ext>
            </a:extLst>
          </p:cNvPr>
          <p:cNvSpPr>
            <a:spLocks noGrp="1"/>
          </p:cNvSpPr>
          <p:nvPr>
            <p:ph type="sldNum" sz="quarter" idx="4"/>
          </p:nvPr>
        </p:nvSpPr>
        <p:spPr>
          <a:xfrm>
            <a:off x="9408675" y="6587412"/>
            <a:ext cx="2743200" cy="27058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36222111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552611"/>
            <a:ext cx="6031998" cy="1613031"/>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246210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224974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350815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FAC3B5E2-3B3A-7C44-A762-5DABDCB23C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0508DC8-0D04-0E4E-A0FD-8238CA3F71CD}"/>
              </a:ext>
            </a:extLst>
          </p:cNvPr>
          <p:cNvSpPr/>
          <p:nvPr userDrawn="1"/>
        </p:nvSpPr>
        <p:spPr>
          <a:xfrm>
            <a:off x="0" y="167201"/>
            <a:ext cx="11967998" cy="6523598"/>
          </a:xfrm>
          <a:prstGeom prst="rect">
            <a:avLst/>
          </a:prstGeom>
          <a:gradFill flip="none" rotWithShape="1">
            <a:gsLst>
              <a:gs pos="99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3CAC823-DCA1-B941-B1F4-19F07C1D840F}"/>
              </a:ext>
            </a:extLst>
          </p:cNvPr>
          <p:cNvSpPr txBox="1"/>
          <p:nvPr userDrawn="1"/>
        </p:nvSpPr>
        <p:spPr>
          <a:xfrm>
            <a:off x="236194" y="6727392"/>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2" name="Rectangle 1">
            <a:extLst>
              <a:ext uri="{FF2B5EF4-FFF2-40B4-BE49-F238E27FC236}">
                <a16:creationId xmlns:a16="http://schemas.microsoft.com/office/drawing/2014/main" id="{7D41237C-DC14-614A-BB19-B675741D1A28}"/>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5">
            <a:extLst>
              <a:ext uri="{FF2B5EF4-FFF2-40B4-BE49-F238E27FC236}">
                <a16:creationId xmlns:a16="http://schemas.microsoft.com/office/drawing/2014/main" id="{5021E193-987D-3246-B937-371C4397B056}"/>
              </a:ext>
            </a:extLst>
          </p:cNvPr>
          <p:cNvSpPr>
            <a:spLocks noGrp="1"/>
          </p:cNvSpPr>
          <p:nvPr>
            <p:ph type="body" sz="quarter" idx="10" hasCustomPrompt="1"/>
          </p:nvPr>
        </p:nvSpPr>
        <p:spPr>
          <a:xfrm>
            <a:off x="604839" y="413881"/>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pic>
        <p:nvPicPr>
          <p:cNvPr id="9" name="Picture 8">
            <a:extLst>
              <a:ext uri="{FF2B5EF4-FFF2-40B4-BE49-F238E27FC236}">
                <a16:creationId xmlns:a16="http://schemas.microsoft.com/office/drawing/2014/main" id="{B42CEECB-D218-FC4E-885F-09A212EE5B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2043875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40127" y="137862"/>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7474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1" name="TextBox 10">
            <a:extLst>
              <a:ext uri="{FF2B5EF4-FFF2-40B4-BE49-F238E27FC236}">
                <a16:creationId xmlns:a16="http://schemas.microsoft.com/office/drawing/2014/main" id="{F0E189E4-1AA0-D945-83DF-586B0C2233D1}"/>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Tree>
    <p:extLst>
      <p:ext uri="{BB962C8B-B14F-4D97-AF65-F5344CB8AC3E}">
        <p14:creationId xmlns:p14="http://schemas.microsoft.com/office/powerpoint/2010/main" val="25301723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FAC3B5E2-3B3A-7C44-A762-5DABDCB23C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0508DC8-0D04-0E4E-A0FD-8238CA3F71CD}"/>
              </a:ext>
            </a:extLst>
          </p:cNvPr>
          <p:cNvSpPr/>
          <p:nvPr userDrawn="1"/>
        </p:nvSpPr>
        <p:spPr>
          <a:xfrm>
            <a:off x="-1" y="167201"/>
            <a:ext cx="12011459" cy="6523598"/>
          </a:xfrm>
          <a:prstGeom prst="rect">
            <a:avLst/>
          </a:prstGeom>
          <a:gradFill flip="none" rotWithShape="1">
            <a:gsLst>
              <a:gs pos="99000">
                <a:schemeClr val="bg1"/>
              </a:gs>
              <a:gs pos="0">
                <a:schemeClr val="bg1">
                  <a:lumMod val="75000"/>
                  <a:alpha val="44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3CAC823-DCA1-B941-B1F4-19F07C1D840F}"/>
              </a:ext>
            </a:extLst>
          </p:cNvPr>
          <p:cNvSpPr txBox="1"/>
          <p:nvPr userDrawn="1"/>
        </p:nvSpPr>
        <p:spPr>
          <a:xfrm>
            <a:off x="236194" y="6727392"/>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552611"/>
            <a:ext cx="6031998" cy="1613031"/>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246210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224974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2" name="Rectangle 1">
            <a:extLst>
              <a:ext uri="{FF2B5EF4-FFF2-40B4-BE49-F238E27FC236}">
                <a16:creationId xmlns:a16="http://schemas.microsoft.com/office/drawing/2014/main" id="{7D41237C-DC14-614A-BB19-B675741D1A28}"/>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01061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1322199"/>
            <a:ext cx="4354353" cy="1824820"/>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345136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6999796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
        <p:nvSpPr>
          <p:cNvPr id="6" name="Text Placeholder 15">
            <a:extLst>
              <a:ext uri="{FF2B5EF4-FFF2-40B4-BE49-F238E27FC236}">
                <a16:creationId xmlns:a16="http://schemas.microsoft.com/office/drawing/2014/main" id="{34BD1172-3D14-FB42-BDE0-44CB7F2638E3}"/>
              </a:ext>
            </a:extLst>
          </p:cNvPr>
          <p:cNvSpPr>
            <a:spLocks noGrp="1"/>
          </p:cNvSpPr>
          <p:nvPr>
            <p:ph type="body" sz="quarter" idx="10" hasCustomPrompt="1"/>
          </p:nvPr>
        </p:nvSpPr>
        <p:spPr>
          <a:xfrm>
            <a:off x="604839" y="413881"/>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2575336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D2E754-3985-6549-A893-1A0E44C17FFC}"/>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D9C92653-2961-4B4A-B43A-C436E370F7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20145242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452"/>
          <a:stretch/>
        </p:blipFill>
        <p:spPr>
          <a:xfrm>
            <a:off x="-240532" y="-27858"/>
            <a:ext cx="12469108" cy="7013873"/>
          </a:xfrm>
          <a:prstGeom prst="rect">
            <a:avLst/>
          </a:prstGeom>
        </p:spPr>
      </p:pic>
      <p:sp>
        <p:nvSpPr>
          <p:cNvPr id="7" name="Rectangle 6">
            <a:extLst>
              <a:ext uri="{FF2B5EF4-FFF2-40B4-BE49-F238E27FC236}">
                <a16:creationId xmlns:a16="http://schemas.microsoft.com/office/drawing/2014/main" id="{A31149C3-886A-1D48-BE4A-9702E421D14A}"/>
              </a:ext>
            </a:extLst>
          </p:cNvPr>
          <p:cNvSpPr/>
          <p:nvPr userDrawn="1"/>
        </p:nvSpPr>
        <p:spPr>
          <a:xfrm>
            <a:off x="-48144" y="-81997"/>
            <a:ext cx="12032880" cy="7068013"/>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538923" y="6804316"/>
            <a:ext cx="7543800" cy="8463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5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7053" y="5553338"/>
            <a:ext cx="1660580" cy="787411"/>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90770" y="4353928"/>
            <a:ext cx="1433146" cy="0"/>
          </a:xfrm>
          <a:prstGeom prst="line">
            <a:avLst/>
          </a:prstGeom>
          <a:ln w="635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7BE28ACE-EE6A-9944-9103-F3370E6CA3E6}"/>
              </a:ext>
            </a:extLst>
          </p:cNvPr>
          <p:cNvSpPr>
            <a:spLocks noGrp="1"/>
          </p:cNvSpPr>
          <p:nvPr>
            <p:ph type="body" sz="quarter" idx="15"/>
          </p:nvPr>
        </p:nvSpPr>
        <p:spPr>
          <a:xfrm>
            <a:off x="538923" y="4568541"/>
            <a:ext cx="4354353" cy="69740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7209907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76080" y="-15241"/>
            <a:ext cx="4111160" cy="670532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01370" y="4991022"/>
            <a:ext cx="1660580" cy="787411"/>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901700" y="266721"/>
            <a:ext cx="3479800" cy="2753710"/>
          </a:xfrm>
        </p:spPr>
        <p:txBody>
          <a:bodyPr anchor="b"/>
          <a:lstStyle/>
          <a:p>
            <a:r>
              <a:rPr lang="en-US"/>
              <a:t>Click to edit Master title style</a:t>
            </a:r>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1028700" y="3367454"/>
            <a:ext cx="1433146" cy="0"/>
          </a:xfrm>
          <a:prstGeom prst="line">
            <a:avLst/>
          </a:prstGeom>
          <a:ln w="63500">
            <a:solidFill>
              <a:schemeClr val="accent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895130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pic>
        <p:nvPicPr>
          <p:cNvPr id="3" name="Picture 2" descr="A picture containing blue, water, holding, player&#10;&#10;Description automatically generated">
            <a:extLst>
              <a:ext uri="{FF2B5EF4-FFF2-40B4-BE49-F238E27FC236}">
                <a16:creationId xmlns:a16="http://schemas.microsoft.com/office/drawing/2014/main" id="{7479FE9B-6E3C-D84E-9255-FD4D136BA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382138" y="5800969"/>
            <a:ext cx="1346769" cy="649913"/>
          </a:xfrm>
          <a:prstGeom prst="rect">
            <a:avLst/>
          </a:prstGeom>
        </p:spPr>
      </p:pic>
    </p:spTree>
    <p:extLst>
      <p:ext uri="{BB962C8B-B14F-4D97-AF65-F5344CB8AC3E}">
        <p14:creationId xmlns:p14="http://schemas.microsoft.com/office/powerpoint/2010/main" val="1057564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2"/>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1043" y="6119022"/>
            <a:ext cx="1346769" cy="649913"/>
          </a:xfrm>
          <a:prstGeom prst="rect">
            <a:avLst/>
          </a:prstGeom>
        </p:spPr>
      </p:pic>
    </p:spTree>
    <p:extLst>
      <p:ext uri="{BB962C8B-B14F-4D97-AF65-F5344CB8AC3E}">
        <p14:creationId xmlns:p14="http://schemas.microsoft.com/office/powerpoint/2010/main" val="11569337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8BD3BB8-9B11-3A4C-BF60-0903F7A374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80DE50F-B9B6-A64F-98F7-8125B790ECFB}"/>
              </a:ext>
            </a:extLst>
          </p:cNvPr>
          <p:cNvSpPr>
            <a:spLocks noGrp="1"/>
          </p:cNvSpPr>
          <p:nvPr>
            <p:ph type="body" sz="quarter" idx="10" hasCustomPrompt="1"/>
          </p:nvPr>
        </p:nvSpPr>
        <p:spPr>
          <a:xfrm>
            <a:off x="500063" y="2380892"/>
            <a:ext cx="10990262" cy="1134374"/>
          </a:xfrm>
        </p:spPr>
        <p:txBody>
          <a:bodyPr anchor="b">
            <a:noAutofit/>
          </a:bodyPr>
          <a:lstStyle>
            <a:lvl1pPr marL="0" indent="0" algn="ctr">
              <a:buFontTx/>
              <a:buNone/>
              <a:defRPr sz="4400" b="1">
                <a:solidFill>
                  <a:schemeClr val="accent2"/>
                </a:solidFill>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a:t>Double-Click to Edit</a:t>
            </a:r>
          </a:p>
        </p:txBody>
      </p:sp>
      <p:sp>
        <p:nvSpPr>
          <p:cNvPr id="14" name="Text Placeholder 2">
            <a:extLst>
              <a:ext uri="{FF2B5EF4-FFF2-40B4-BE49-F238E27FC236}">
                <a16:creationId xmlns:a16="http://schemas.microsoft.com/office/drawing/2014/main" id="{E6B8A67F-0081-2148-9BF6-C53D360CCB2E}"/>
              </a:ext>
            </a:extLst>
          </p:cNvPr>
          <p:cNvSpPr>
            <a:spLocks noGrp="1"/>
          </p:cNvSpPr>
          <p:nvPr>
            <p:ph type="body" sz="quarter" idx="11" hasCustomPrompt="1"/>
          </p:nvPr>
        </p:nvSpPr>
        <p:spPr>
          <a:xfrm>
            <a:off x="500063" y="3515264"/>
            <a:ext cx="10990262" cy="914401"/>
          </a:xfrm>
        </p:spPr>
        <p:txBody>
          <a:bodyPr anchor="t">
            <a:noAutofit/>
          </a:bodyPr>
          <a:lstStyle>
            <a:lvl1pPr marL="0" indent="0" algn="ctr">
              <a:buFontTx/>
              <a:buNone/>
              <a:defRPr sz="2400" b="0" i="1">
                <a:solidFill>
                  <a:schemeClr val="accent1"/>
                </a:solidFill>
                <a:latin typeface="Georgia" panose="02040502050405020303" pitchFamily="18" charset="0"/>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a:t>Double-Click to Edit</a:t>
            </a:r>
          </a:p>
        </p:txBody>
      </p:sp>
      <p:pic>
        <p:nvPicPr>
          <p:cNvPr id="15" name="Picture 14">
            <a:extLst>
              <a:ext uri="{FF2B5EF4-FFF2-40B4-BE49-F238E27FC236}">
                <a16:creationId xmlns:a16="http://schemas.microsoft.com/office/drawing/2014/main" id="{EE35C823-DED2-1548-A7DC-BF904045C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37265" y="5726531"/>
            <a:ext cx="1273953" cy="604081"/>
          </a:xfrm>
          <a:prstGeom prst="rect">
            <a:avLst/>
          </a:prstGeom>
        </p:spPr>
      </p:pic>
      <p:sp>
        <p:nvSpPr>
          <p:cNvPr id="6" name="Slide Number Placeholder 5">
            <a:extLst>
              <a:ext uri="{FF2B5EF4-FFF2-40B4-BE49-F238E27FC236}">
                <a16:creationId xmlns:a16="http://schemas.microsoft.com/office/drawing/2014/main" id="{37F467CD-9083-224A-AA9C-4E73677F2874}"/>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3300865140"/>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C1AA09-118D-6A47-B9E9-FC36001F7F57}"/>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6DF33418-7E03-E543-918E-1A81B95C3C88}"/>
              </a:ext>
            </a:extLst>
          </p:cNvPr>
          <p:cNvSpPr>
            <a:spLocks noGrp="1"/>
          </p:cNvSpPr>
          <p:nvPr>
            <p:ph type="body" sz="quarter" idx="12" hasCustomPrompt="1"/>
          </p:nvPr>
        </p:nvSpPr>
        <p:spPr>
          <a:xfrm>
            <a:off x="1045550" y="2250081"/>
            <a:ext cx="10608762" cy="896938"/>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0" name="Text Placeholder 14">
            <a:extLst>
              <a:ext uri="{FF2B5EF4-FFF2-40B4-BE49-F238E27FC236}">
                <a16:creationId xmlns:a16="http://schemas.microsoft.com/office/drawing/2014/main" id="{953DBBAC-B7FB-0F44-AE0B-BC5058A93923}"/>
              </a:ext>
            </a:extLst>
          </p:cNvPr>
          <p:cNvSpPr>
            <a:spLocks noGrp="1"/>
          </p:cNvSpPr>
          <p:nvPr>
            <p:ph type="body" sz="quarter" idx="15" hasCustomPrompt="1"/>
          </p:nvPr>
        </p:nvSpPr>
        <p:spPr>
          <a:xfrm>
            <a:off x="1045550" y="3451361"/>
            <a:ext cx="5919904" cy="89693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Double-click to edit</a:t>
            </a:r>
          </a:p>
          <a:p>
            <a:pPr lvl="0"/>
            <a:endParaRPr lang="en-US"/>
          </a:p>
        </p:txBody>
      </p:sp>
      <p:sp>
        <p:nvSpPr>
          <p:cNvPr id="11" name="TextBox 10">
            <a:extLst>
              <a:ext uri="{FF2B5EF4-FFF2-40B4-BE49-F238E27FC236}">
                <a16:creationId xmlns:a16="http://schemas.microsoft.com/office/drawing/2014/main" id="{A9F202FA-682C-AB4F-891A-AFF8E01D7356}"/>
              </a:ext>
            </a:extLst>
          </p:cNvPr>
          <p:cNvSpPr txBox="1"/>
          <p:nvPr userDrawn="1"/>
        </p:nvSpPr>
        <p:spPr>
          <a:xfrm>
            <a:off x="739021" y="6712511"/>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Rectangle 13">
            <a:extLst>
              <a:ext uri="{FF2B5EF4-FFF2-40B4-BE49-F238E27FC236}">
                <a16:creationId xmlns:a16="http://schemas.microsoft.com/office/drawing/2014/main" id="{31C78DAD-CE6D-9B43-8B6F-878BB23B809A}"/>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5073"/>
              </a:solidFill>
            </a:endParaRPr>
          </a:p>
        </p:txBody>
      </p:sp>
      <p:cxnSp>
        <p:nvCxnSpPr>
          <p:cNvPr id="15" name="Straight Connector 14">
            <a:extLst>
              <a:ext uri="{FF2B5EF4-FFF2-40B4-BE49-F238E27FC236}">
                <a16:creationId xmlns:a16="http://schemas.microsoft.com/office/drawing/2014/main" id="{DBABA5C7-FF4E-784F-ABAF-BC1208BC3AD1}"/>
              </a:ext>
            </a:extLst>
          </p:cNvPr>
          <p:cNvCxnSpPr>
            <a:cxnSpLocks/>
          </p:cNvCxnSpPr>
          <p:nvPr userDrawn="1"/>
        </p:nvCxnSpPr>
        <p:spPr>
          <a:xfrm>
            <a:off x="1185250"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AB9E39-1E07-254A-BED9-F275B18C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CE6AFC87-2F97-5748-90F7-3ED2409D647C}"/>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616426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5" name="TextBox 14">
            <a:extLst>
              <a:ext uri="{FF2B5EF4-FFF2-40B4-BE49-F238E27FC236}">
                <a16:creationId xmlns:a16="http://schemas.microsoft.com/office/drawing/2014/main" id="{6FE0BA7B-F4B8-3242-8D7E-431C1EB578B9}"/>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8" name="Content Placeholder 2">
            <a:extLst>
              <a:ext uri="{FF2B5EF4-FFF2-40B4-BE49-F238E27FC236}">
                <a16:creationId xmlns:a16="http://schemas.microsoft.com/office/drawing/2014/main" id="{FF17F449-6459-8946-A018-049D5CA17BC5}"/>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20" name="Picture Placeholder 2">
            <a:extLst>
              <a:ext uri="{FF2B5EF4-FFF2-40B4-BE49-F238E27FC236}">
                <a16:creationId xmlns:a16="http://schemas.microsoft.com/office/drawing/2014/main" id="{DC385E6C-8901-D945-A354-D6B72063181B}"/>
              </a:ext>
            </a:extLst>
          </p:cNvPr>
          <p:cNvSpPr>
            <a:spLocks noGrp="1"/>
          </p:cNvSpPr>
          <p:nvPr>
            <p:ph type="pic" sz="quarter" idx="15"/>
          </p:nvPr>
        </p:nvSpPr>
        <p:spPr>
          <a:xfrm>
            <a:off x="-1" y="1090613"/>
            <a:ext cx="4559644" cy="5767387"/>
          </a:xfrm>
        </p:spPr>
        <p:txBody>
          <a:bodyPr/>
          <a:lstStyle/>
          <a:p>
            <a:r>
              <a:rPr lang="en-US"/>
              <a:t>Click icon to add picture</a:t>
            </a:r>
          </a:p>
        </p:txBody>
      </p:sp>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1094905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8AA29E-AD1B-ED4F-805A-02D8DCE68D00}"/>
              </a:ext>
            </a:extLst>
          </p:cNvPr>
          <p:cNvSpPr/>
          <p:nvPr userDrawn="1"/>
        </p:nvSpPr>
        <p:spPr>
          <a:xfrm>
            <a:off x="-24384" y="-53156"/>
            <a:ext cx="12192000" cy="6911156"/>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41F872-D2A2-9C42-9308-55C051AE3C84}"/>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03B7F2A-D5C9-134C-9B44-0369919D147D}"/>
              </a:ext>
            </a:extLst>
          </p:cNvPr>
          <p:cNvSpPr txBox="1"/>
          <p:nvPr userDrawn="1"/>
        </p:nvSpPr>
        <p:spPr>
          <a:xfrm>
            <a:off x="224002" y="6713760"/>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8" name="Content Placeholder 2">
            <a:extLst>
              <a:ext uri="{FF2B5EF4-FFF2-40B4-BE49-F238E27FC236}">
                <a16:creationId xmlns:a16="http://schemas.microsoft.com/office/drawing/2014/main" id="{FCB8E538-55AF-9448-BBB0-0898A000082D}"/>
              </a:ext>
            </a:extLst>
          </p:cNvPr>
          <p:cNvSpPr>
            <a:spLocks noGrp="1"/>
          </p:cNvSpPr>
          <p:nvPr>
            <p:ph sz="quarter" idx="17"/>
          </p:nvPr>
        </p:nvSpPr>
        <p:spPr>
          <a:xfrm>
            <a:off x="456564" y="1468615"/>
            <a:ext cx="7439661" cy="5052873"/>
          </a:xfrm>
          <a:prstGeom prst="rect">
            <a:avLst/>
          </a:prstGeom>
        </p:spPr>
        <p:txBody>
          <a:bodyPr anchor="ctr">
            <a:noAutofit/>
          </a:bodyPr>
          <a:lstStyle>
            <a:lvl1pPr marL="0" indent="0">
              <a:buClr>
                <a:schemeClr val="accent1"/>
              </a:buClr>
              <a:buSzPct val="90000"/>
              <a:buFontTx/>
              <a:buNone/>
              <a:defRPr b="0">
                <a:solidFill>
                  <a:srgbClr val="333333"/>
                </a:solidFill>
              </a:defRPr>
            </a:lvl1pPr>
            <a:lvl2pPr marL="685800" indent="-228600">
              <a:buClr>
                <a:schemeClr val="accent1"/>
              </a:buClr>
              <a:buFont typeface="Arial" panose="020B0604020202020204" pitchFamily="34" charset="0"/>
              <a:buChar char="•"/>
              <a:defRPr>
                <a:solidFill>
                  <a:srgbClr val="333333"/>
                </a:solidFill>
              </a:defRPr>
            </a:lvl2pPr>
            <a:lvl3pPr>
              <a:buClr>
                <a:schemeClr val="accent1"/>
              </a:buClr>
              <a:buFont typeface="Arial" panose="020B0604020202020204" pitchFamily="34" charset="0"/>
              <a:buChar char="•"/>
              <a:defRPr>
                <a:solidFill>
                  <a:srgbClr val="333333"/>
                </a:solidFill>
              </a:defRPr>
            </a:lvl3pPr>
            <a:lvl4pPr>
              <a:buClr>
                <a:schemeClr val="accent1"/>
              </a:buClr>
              <a:buFont typeface="Arial" panose="020B0604020202020204" pitchFamily="34" charset="0"/>
              <a:buChar char="•"/>
              <a:defRPr>
                <a:solidFill>
                  <a:srgbClr val="333333"/>
                </a:solidFill>
              </a:defRPr>
            </a:lvl4pPr>
            <a:lvl5pPr>
              <a:buClr>
                <a:schemeClr val="accent1"/>
              </a:buClr>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6C5568E-6C49-894E-BDD2-20E5D559CC29}"/>
              </a:ext>
            </a:extLst>
          </p:cNvPr>
          <p:cNvSpPr/>
          <p:nvPr userDrawn="1"/>
        </p:nvSpPr>
        <p:spPr>
          <a:xfrm>
            <a:off x="8890000" y="-58137"/>
            <a:ext cx="3302000" cy="6916138"/>
          </a:xfrm>
          <a:prstGeom prst="rect">
            <a:avLst/>
          </a:prstGeom>
          <a:solidFill>
            <a:schemeClr val="accent2"/>
          </a:solidFill>
          <a:ln w="63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rgbClr val="21BEDE"/>
              </a:solidFill>
            </a:endParaRPr>
          </a:p>
        </p:txBody>
      </p:sp>
      <p:cxnSp>
        <p:nvCxnSpPr>
          <p:cNvPr id="10" name="Straight Connector 9">
            <a:extLst>
              <a:ext uri="{FF2B5EF4-FFF2-40B4-BE49-F238E27FC236}">
                <a16:creationId xmlns:a16="http://schemas.microsoft.com/office/drawing/2014/main" id="{11E28948-8EA5-0145-ABA1-6DD277B3527C}"/>
              </a:ext>
            </a:extLst>
          </p:cNvPr>
          <p:cNvCxnSpPr>
            <a:cxnSpLocks/>
          </p:cNvCxnSpPr>
          <p:nvPr userDrawn="1"/>
        </p:nvCxnSpPr>
        <p:spPr>
          <a:xfrm>
            <a:off x="9401175" y="885825"/>
            <a:ext cx="2334261" cy="0"/>
          </a:xfrm>
          <a:prstGeom prst="line">
            <a:avLst/>
          </a:prstGeom>
          <a:ln w="508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2F6D9BF3-08B5-F240-9768-24967DF9DEA7}"/>
              </a:ext>
            </a:extLst>
          </p:cNvPr>
          <p:cNvSpPr>
            <a:spLocks noGrp="1"/>
          </p:cNvSpPr>
          <p:nvPr>
            <p:ph type="body" sz="quarter" idx="16" hasCustomPrompt="1"/>
          </p:nvPr>
        </p:nvSpPr>
        <p:spPr>
          <a:xfrm>
            <a:off x="9401175" y="1098759"/>
            <a:ext cx="2506637" cy="4769776"/>
          </a:xfrm>
          <a:prstGeom prst="rect">
            <a:avLst/>
          </a:prstGeom>
        </p:spPr>
        <p:txBody>
          <a:bodyPr anchor="t">
            <a:noAutofit/>
          </a:bodyPr>
          <a:lstStyle>
            <a:lvl1pPr marL="173038" indent="-173038" algn="l">
              <a:buFont typeface="Arial" panose="020B0604020202020204" pitchFamily="34" charset="0"/>
              <a:buChar char="•"/>
              <a:tabLst/>
              <a:defRPr sz="1800" b="0" i="0">
                <a:solidFill>
                  <a:schemeClr val="bg1"/>
                </a:solidFill>
                <a:latin typeface="+mj-lt"/>
                <a:cs typeface="Arial" panose="020B0604020202020204" pitchFamily="34" charset="0"/>
              </a:defRPr>
            </a:lvl1pPr>
          </a:lstStyle>
          <a:p>
            <a:pPr lvl="0"/>
            <a:r>
              <a:rPr lang="en-US"/>
              <a:t>Double-click To Edit</a:t>
            </a:r>
          </a:p>
        </p:txBody>
      </p:sp>
      <p:sp>
        <p:nvSpPr>
          <p:cNvPr id="13" name="Text Placeholder 15">
            <a:extLst>
              <a:ext uri="{FF2B5EF4-FFF2-40B4-BE49-F238E27FC236}">
                <a16:creationId xmlns:a16="http://schemas.microsoft.com/office/drawing/2014/main" id="{D113B4ED-65D0-9944-968A-EBE1EFA3FA7F}"/>
              </a:ext>
            </a:extLst>
          </p:cNvPr>
          <p:cNvSpPr>
            <a:spLocks noGrp="1"/>
          </p:cNvSpPr>
          <p:nvPr>
            <p:ph type="body" sz="quarter" idx="10" hasCustomPrompt="1"/>
          </p:nvPr>
        </p:nvSpPr>
        <p:spPr>
          <a:xfrm>
            <a:off x="456565" y="725739"/>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pic>
        <p:nvPicPr>
          <p:cNvPr id="19" name="Picture 18" descr="A picture containing drawing&#10;&#10;Description automatically generated">
            <a:extLst>
              <a:ext uri="{FF2B5EF4-FFF2-40B4-BE49-F238E27FC236}">
                <a16:creationId xmlns:a16="http://schemas.microsoft.com/office/drawing/2014/main" id="{657AE895-70F0-4F4D-8491-5D0AA58EB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94848" y="6101324"/>
            <a:ext cx="1282385" cy="618843"/>
          </a:xfrm>
          <a:prstGeom prst="rect">
            <a:avLst/>
          </a:prstGeom>
        </p:spPr>
      </p:pic>
      <p:sp>
        <p:nvSpPr>
          <p:cNvPr id="11" name="Slide Number Placeholder 5">
            <a:extLst>
              <a:ext uri="{FF2B5EF4-FFF2-40B4-BE49-F238E27FC236}">
                <a16:creationId xmlns:a16="http://schemas.microsoft.com/office/drawing/2014/main" id="{09044D55-B8C3-FE48-A3BB-2BBD5193D840}"/>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25846446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8AA29E-AD1B-ED4F-805A-02D8DCE68D00}"/>
              </a:ext>
            </a:extLst>
          </p:cNvPr>
          <p:cNvSpPr/>
          <p:nvPr userDrawn="1"/>
        </p:nvSpPr>
        <p:spPr>
          <a:xfrm>
            <a:off x="-24384" y="-53156"/>
            <a:ext cx="12192000" cy="6911156"/>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41F872-D2A2-9C42-9308-55C051AE3C84}"/>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03B7F2A-D5C9-134C-9B44-0369919D147D}"/>
              </a:ext>
            </a:extLst>
          </p:cNvPr>
          <p:cNvSpPr txBox="1"/>
          <p:nvPr userDrawn="1"/>
        </p:nvSpPr>
        <p:spPr>
          <a:xfrm>
            <a:off x="224002" y="6713760"/>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8" name="Content Placeholder 2">
            <a:extLst>
              <a:ext uri="{FF2B5EF4-FFF2-40B4-BE49-F238E27FC236}">
                <a16:creationId xmlns:a16="http://schemas.microsoft.com/office/drawing/2014/main" id="{FCB8E538-55AF-9448-BBB0-0898A000082D}"/>
              </a:ext>
            </a:extLst>
          </p:cNvPr>
          <p:cNvSpPr>
            <a:spLocks noGrp="1"/>
          </p:cNvSpPr>
          <p:nvPr>
            <p:ph sz="quarter" idx="17"/>
          </p:nvPr>
        </p:nvSpPr>
        <p:spPr>
          <a:xfrm>
            <a:off x="456564" y="1468615"/>
            <a:ext cx="7439661" cy="5052873"/>
          </a:xfrm>
          <a:prstGeom prst="rect">
            <a:avLst/>
          </a:prstGeom>
        </p:spPr>
        <p:txBody>
          <a:bodyPr anchor="ctr">
            <a:noAutofit/>
          </a:bodyPr>
          <a:lstStyle>
            <a:lvl1pPr marL="0" indent="0">
              <a:buClr>
                <a:schemeClr val="accent1"/>
              </a:buClr>
              <a:buSzPct val="90000"/>
              <a:buFontTx/>
              <a:buNone/>
              <a:defRPr b="0">
                <a:solidFill>
                  <a:srgbClr val="333333"/>
                </a:solidFill>
              </a:defRPr>
            </a:lvl1pPr>
            <a:lvl2pPr marL="685800" indent="-228600">
              <a:buClr>
                <a:schemeClr val="accent1"/>
              </a:buClr>
              <a:buFont typeface="Arial" panose="020B0604020202020204" pitchFamily="34" charset="0"/>
              <a:buChar char="•"/>
              <a:defRPr>
                <a:solidFill>
                  <a:srgbClr val="333333"/>
                </a:solidFill>
              </a:defRPr>
            </a:lvl2pPr>
            <a:lvl3pPr>
              <a:buClr>
                <a:schemeClr val="accent1"/>
              </a:buClr>
              <a:buFont typeface="Arial" panose="020B0604020202020204" pitchFamily="34" charset="0"/>
              <a:buChar char="•"/>
              <a:defRPr>
                <a:solidFill>
                  <a:srgbClr val="333333"/>
                </a:solidFill>
              </a:defRPr>
            </a:lvl3pPr>
            <a:lvl4pPr>
              <a:buClr>
                <a:schemeClr val="accent1"/>
              </a:buClr>
              <a:buFont typeface="Arial" panose="020B0604020202020204" pitchFamily="34" charset="0"/>
              <a:buChar char="•"/>
              <a:defRPr>
                <a:solidFill>
                  <a:srgbClr val="333333"/>
                </a:solidFill>
              </a:defRPr>
            </a:lvl4pPr>
            <a:lvl5pPr>
              <a:buClr>
                <a:schemeClr val="accent1"/>
              </a:buClr>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6C5568E-6C49-894E-BDD2-20E5D559CC29}"/>
              </a:ext>
            </a:extLst>
          </p:cNvPr>
          <p:cNvSpPr/>
          <p:nvPr userDrawn="1"/>
        </p:nvSpPr>
        <p:spPr>
          <a:xfrm>
            <a:off x="8890000" y="-58137"/>
            <a:ext cx="3302000" cy="6916138"/>
          </a:xfrm>
          <a:prstGeom prst="rect">
            <a:avLst/>
          </a:prstGeom>
          <a:solidFill>
            <a:schemeClr val="accent2"/>
          </a:solidFill>
          <a:ln w="63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rgbClr val="21BEDE"/>
              </a:solidFill>
            </a:endParaRPr>
          </a:p>
        </p:txBody>
      </p:sp>
      <p:cxnSp>
        <p:nvCxnSpPr>
          <p:cNvPr id="10" name="Straight Connector 9">
            <a:extLst>
              <a:ext uri="{FF2B5EF4-FFF2-40B4-BE49-F238E27FC236}">
                <a16:creationId xmlns:a16="http://schemas.microsoft.com/office/drawing/2014/main" id="{11E28948-8EA5-0145-ABA1-6DD277B3527C}"/>
              </a:ext>
            </a:extLst>
          </p:cNvPr>
          <p:cNvCxnSpPr>
            <a:cxnSpLocks/>
          </p:cNvCxnSpPr>
          <p:nvPr userDrawn="1"/>
        </p:nvCxnSpPr>
        <p:spPr>
          <a:xfrm>
            <a:off x="9401175" y="885825"/>
            <a:ext cx="2334261" cy="0"/>
          </a:xfrm>
          <a:prstGeom prst="line">
            <a:avLst/>
          </a:prstGeom>
          <a:ln w="508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2F6D9BF3-08B5-F240-9768-24967DF9DEA7}"/>
              </a:ext>
            </a:extLst>
          </p:cNvPr>
          <p:cNvSpPr>
            <a:spLocks noGrp="1"/>
          </p:cNvSpPr>
          <p:nvPr>
            <p:ph type="body" sz="quarter" idx="16" hasCustomPrompt="1"/>
          </p:nvPr>
        </p:nvSpPr>
        <p:spPr>
          <a:xfrm>
            <a:off x="9401175" y="1098759"/>
            <a:ext cx="2506637" cy="4769776"/>
          </a:xfrm>
          <a:prstGeom prst="rect">
            <a:avLst/>
          </a:prstGeom>
        </p:spPr>
        <p:txBody>
          <a:bodyPr anchor="t">
            <a:noAutofit/>
          </a:bodyPr>
          <a:lstStyle>
            <a:lvl1pPr marL="173038" indent="-173038" algn="l">
              <a:buFont typeface="Arial" panose="020B0604020202020204" pitchFamily="34" charset="0"/>
              <a:buChar char="•"/>
              <a:tabLst/>
              <a:defRPr sz="1800" b="0" i="0">
                <a:solidFill>
                  <a:schemeClr val="bg1"/>
                </a:solidFill>
                <a:latin typeface="+mj-lt"/>
                <a:cs typeface="Arial" panose="020B0604020202020204" pitchFamily="34" charset="0"/>
              </a:defRPr>
            </a:lvl1pPr>
          </a:lstStyle>
          <a:p>
            <a:pPr lvl="0"/>
            <a:r>
              <a:rPr lang="en-US"/>
              <a:t>Double-click To Edit</a:t>
            </a:r>
          </a:p>
        </p:txBody>
      </p:sp>
      <p:sp>
        <p:nvSpPr>
          <p:cNvPr id="13" name="Text Placeholder 15">
            <a:extLst>
              <a:ext uri="{FF2B5EF4-FFF2-40B4-BE49-F238E27FC236}">
                <a16:creationId xmlns:a16="http://schemas.microsoft.com/office/drawing/2014/main" id="{D113B4ED-65D0-9944-968A-EBE1EFA3FA7F}"/>
              </a:ext>
            </a:extLst>
          </p:cNvPr>
          <p:cNvSpPr>
            <a:spLocks noGrp="1"/>
          </p:cNvSpPr>
          <p:nvPr>
            <p:ph type="body" sz="quarter" idx="10" hasCustomPrompt="1"/>
          </p:nvPr>
        </p:nvSpPr>
        <p:spPr>
          <a:xfrm>
            <a:off x="456565" y="725739"/>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pic>
        <p:nvPicPr>
          <p:cNvPr id="19" name="Picture 18" descr="A picture containing drawing&#10;&#10;Description automatically generated">
            <a:extLst>
              <a:ext uri="{FF2B5EF4-FFF2-40B4-BE49-F238E27FC236}">
                <a16:creationId xmlns:a16="http://schemas.microsoft.com/office/drawing/2014/main" id="{657AE895-70F0-4F4D-8491-5D0AA58EB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90998" y="149054"/>
            <a:ext cx="1282385" cy="618843"/>
          </a:xfrm>
          <a:prstGeom prst="rect">
            <a:avLst/>
          </a:prstGeom>
        </p:spPr>
      </p:pic>
      <p:sp>
        <p:nvSpPr>
          <p:cNvPr id="11" name="Slide Number Placeholder 5">
            <a:extLst>
              <a:ext uri="{FF2B5EF4-FFF2-40B4-BE49-F238E27FC236}">
                <a16:creationId xmlns:a16="http://schemas.microsoft.com/office/drawing/2014/main" id="{09044D55-B8C3-FE48-A3BB-2BBD5193D840}"/>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11275107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3637170"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40127" y="0"/>
            <a:ext cx="3525078"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rgbClr val="21BEDE"/>
              </a:solidFill>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554736" y="1405054"/>
            <a:ext cx="2514600" cy="2108757"/>
          </a:xfrm>
          <a:prstGeom prst="rect">
            <a:avLst/>
          </a:prstGeom>
        </p:spPr>
        <p:txBody>
          <a:bodyPr anchor="b">
            <a:noAutofit/>
          </a:bodyPr>
          <a:lstStyle>
            <a:lvl1pPr>
              <a:defRPr sz="3500">
                <a:solidFill>
                  <a:schemeClr val="bg1"/>
                </a:solidFill>
              </a:defRPr>
            </a:lvl1pPr>
          </a:lstStyle>
          <a:p>
            <a:r>
              <a:rPr lang="en-US"/>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554736" y="3659645"/>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885825"/>
            <a:ext cx="261886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B9243A-BC92-FF4F-93C0-85C47EA581E5}"/>
              </a:ext>
            </a:extLst>
          </p:cNvPr>
          <p:cNvSpPr>
            <a:spLocks noGrp="1"/>
          </p:cNvSpPr>
          <p:nvPr>
            <p:ph sz="quarter" idx="10"/>
          </p:nvPr>
        </p:nvSpPr>
        <p:spPr>
          <a:xfrm>
            <a:off x="3948113" y="885826"/>
            <a:ext cx="7470775" cy="5157166"/>
          </a:xfrm>
          <a:prstGeom prst="rect">
            <a:avLst/>
          </a:prstGeom>
        </p:spPr>
        <p:txBody>
          <a:bodyPr anchor="ctr">
            <a:noAutofit/>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59115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6" y="271006"/>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
        <p:nvSpPr>
          <p:cNvPr id="24" name="Content Placeholder 2">
            <a:extLst>
              <a:ext uri="{FF2B5EF4-FFF2-40B4-BE49-F238E27FC236}">
                <a16:creationId xmlns:a16="http://schemas.microsoft.com/office/drawing/2014/main" id="{661D7407-89CD-1749-8578-35F681C47279}"/>
              </a:ext>
            </a:extLst>
          </p:cNvPr>
          <p:cNvSpPr>
            <a:spLocks noGrp="1"/>
          </p:cNvSpPr>
          <p:nvPr>
            <p:ph sz="quarter" idx="12"/>
          </p:nvPr>
        </p:nvSpPr>
        <p:spPr>
          <a:xfrm>
            <a:off x="6433857"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0E036529-CC55-8E48-B743-BCB81A993F95}"/>
              </a:ext>
            </a:extLst>
          </p:cNvPr>
          <p:cNvSpPr>
            <a:spLocks noGrp="1"/>
          </p:cNvSpPr>
          <p:nvPr>
            <p:ph sz="quarter" idx="13"/>
          </p:nvPr>
        </p:nvSpPr>
        <p:spPr>
          <a:xfrm>
            <a:off x="1019175"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353269"/>
            <a:ext cx="1273953" cy="604081"/>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0276014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36196" y="-5705502"/>
            <a:ext cx="1134025" cy="124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5" name="TextBox 14">
            <a:extLst>
              <a:ext uri="{FF2B5EF4-FFF2-40B4-BE49-F238E27FC236}">
                <a16:creationId xmlns:a16="http://schemas.microsoft.com/office/drawing/2014/main" id="{6FE0BA7B-F4B8-3242-8D7E-431C1EB578B9}"/>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8" name="Content Placeholder 2">
            <a:extLst>
              <a:ext uri="{FF2B5EF4-FFF2-40B4-BE49-F238E27FC236}">
                <a16:creationId xmlns:a16="http://schemas.microsoft.com/office/drawing/2014/main" id="{FF17F449-6459-8946-A018-049D5CA17BC5}"/>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20" name="Picture Placeholder 2">
            <a:extLst>
              <a:ext uri="{FF2B5EF4-FFF2-40B4-BE49-F238E27FC236}">
                <a16:creationId xmlns:a16="http://schemas.microsoft.com/office/drawing/2014/main" id="{DC385E6C-8901-D945-A354-D6B72063181B}"/>
              </a:ext>
            </a:extLst>
          </p:cNvPr>
          <p:cNvSpPr>
            <a:spLocks noGrp="1"/>
          </p:cNvSpPr>
          <p:nvPr>
            <p:ph type="pic" sz="quarter" idx="15"/>
          </p:nvPr>
        </p:nvSpPr>
        <p:spPr>
          <a:xfrm>
            <a:off x="-1" y="1090613"/>
            <a:ext cx="4559644" cy="5767387"/>
          </a:xfrm>
        </p:spPr>
        <p:txBody>
          <a:bodyPr/>
          <a:lstStyle/>
          <a:p>
            <a:r>
              <a:rPr lang="en-US" dirty="0"/>
              <a:t>Click icon to add picture</a:t>
            </a:r>
          </a:p>
        </p:txBody>
      </p:sp>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7474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8627673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36196" y="-5705502"/>
            <a:ext cx="1134025" cy="124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5" name="TextBox 14">
            <a:extLst>
              <a:ext uri="{FF2B5EF4-FFF2-40B4-BE49-F238E27FC236}">
                <a16:creationId xmlns:a16="http://schemas.microsoft.com/office/drawing/2014/main" id="{6FE0BA7B-F4B8-3242-8D7E-431C1EB578B9}"/>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7474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7493385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3CF82-8E5C-2147-A26A-CBEE7571CBD2}"/>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F326104D-A8DE-764E-A707-3912FEB66AAE}"/>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2" name="Rectangle 11">
            <a:extLst>
              <a:ext uri="{FF2B5EF4-FFF2-40B4-BE49-F238E27FC236}">
                <a16:creationId xmlns:a16="http://schemas.microsoft.com/office/drawing/2014/main" id="{0D3B2FC3-44F2-7943-A013-5FD070C2EF8E}"/>
              </a:ext>
            </a:extLst>
          </p:cNvPr>
          <p:cNvSpPr/>
          <p:nvPr userDrawn="1"/>
        </p:nvSpPr>
        <p:spPr>
          <a:xfrm rot="5400000">
            <a:off x="5536196" y="-5705502"/>
            <a:ext cx="1134025" cy="124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5" name="Title 1">
            <a:extLst>
              <a:ext uri="{FF2B5EF4-FFF2-40B4-BE49-F238E27FC236}">
                <a16:creationId xmlns:a16="http://schemas.microsoft.com/office/drawing/2014/main" id="{FCA750DA-CA6F-E14C-AD40-B84764F23C9F}"/>
              </a:ext>
            </a:extLst>
          </p:cNvPr>
          <p:cNvSpPr>
            <a:spLocks noGrp="1"/>
          </p:cNvSpPr>
          <p:nvPr>
            <p:ph type="title" hasCustomPrompt="1"/>
          </p:nvPr>
        </p:nvSpPr>
        <p:spPr>
          <a:xfrm>
            <a:off x="518843" y="7474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Tree>
    <p:extLst>
      <p:ext uri="{BB962C8B-B14F-4D97-AF65-F5344CB8AC3E}">
        <p14:creationId xmlns:p14="http://schemas.microsoft.com/office/powerpoint/2010/main" val="7021234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8795ED-129B-E74C-BAC8-51F948880263}"/>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2" name="Content Placeholder 2">
            <a:extLst>
              <a:ext uri="{FF2B5EF4-FFF2-40B4-BE49-F238E27FC236}">
                <a16:creationId xmlns:a16="http://schemas.microsoft.com/office/drawing/2014/main" id="{2E9C6151-20EB-CB47-A2C8-16A051A2A22B}"/>
              </a:ext>
            </a:extLst>
          </p:cNvPr>
          <p:cNvSpPr>
            <a:spLocks noGrp="1"/>
          </p:cNvSpPr>
          <p:nvPr>
            <p:ph sz="quarter" idx="11"/>
          </p:nvPr>
        </p:nvSpPr>
        <p:spPr>
          <a:xfrm>
            <a:off x="518843"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F649DEAD-4921-574C-ACC5-4C9F6E281569}"/>
              </a:ext>
            </a:extLst>
          </p:cNvPr>
          <p:cNvSpPr>
            <a:spLocks noGrp="1"/>
          </p:cNvSpPr>
          <p:nvPr>
            <p:ph type="body" sz="quarter" idx="13" hasCustomPrompt="1"/>
          </p:nvPr>
        </p:nvSpPr>
        <p:spPr>
          <a:xfrm>
            <a:off x="518843"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a:t>Double-click To Edit</a:t>
            </a:r>
          </a:p>
        </p:txBody>
      </p:sp>
      <p:cxnSp>
        <p:nvCxnSpPr>
          <p:cNvPr id="17" name="Straight Connector 16">
            <a:extLst>
              <a:ext uri="{FF2B5EF4-FFF2-40B4-BE49-F238E27FC236}">
                <a16:creationId xmlns:a16="http://schemas.microsoft.com/office/drawing/2014/main" id="{C2D9CA7E-9FCC-6241-A25B-9D3EC5974D37}"/>
              </a:ext>
            </a:extLst>
          </p:cNvPr>
          <p:cNvCxnSpPr>
            <a:cxnSpLocks/>
          </p:cNvCxnSpPr>
          <p:nvPr userDrawn="1"/>
        </p:nvCxnSpPr>
        <p:spPr>
          <a:xfrm>
            <a:off x="659139"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95940F3-BEDD-0B48-9488-8B89E8B30409}"/>
              </a:ext>
            </a:extLst>
          </p:cNvPr>
          <p:cNvSpPr>
            <a:spLocks noGrp="1"/>
          </p:cNvSpPr>
          <p:nvPr>
            <p:ph sz="quarter" idx="14"/>
          </p:nvPr>
        </p:nvSpPr>
        <p:spPr>
          <a:xfrm>
            <a:off x="6298541"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a:extLst>
              <a:ext uri="{FF2B5EF4-FFF2-40B4-BE49-F238E27FC236}">
                <a16:creationId xmlns:a16="http://schemas.microsoft.com/office/drawing/2014/main" id="{062A063A-28A7-4147-8A26-F99AD6F2DB50}"/>
              </a:ext>
            </a:extLst>
          </p:cNvPr>
          <p:cNvSpPr>
            <a:spLocks noGrp="1"/>
          </p:cNvSpPr>
          <p:nvPr>
            <p:ph type="body" sz="quarter" idx="15" hasCustomPrompt="1"/>
          </p:nvPr>
        </p:nvSpPr>
        <p:spPr>
          <a:xfrm>
            <a:off x="6298541"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a:t>Double-click To Edit</a:t>
            </a:r>
          </a:p>
        </p:txBody>
      </p:sp>
      <p:cxnSp>
        <p:nvCxnSpPr>
          <p:cNvPr id="21" name="Straight Connector 20">
            <a:extLst>
              <a:ext uri="{FF2B5EF4-FFF2-40B4-BE49-F238E27FC236}">
                <a16:creationId xmlns:a16="http://schemas.microsoft.com/office/drawing/2014/main" id="{357CD537-E098-9043-8798-17C43C77360E}"/>
              </a:ext>
            </a:extLst>
          </p:cNvPr>
          <p:cNvCxnSpPr>
            <a:cxnSpLocks/>
          </p:cNvCxnSpPr>
          <p:nvPr userDrawn="1"/>
        </p:nvCxnSpPr>
        <p:spPr>
          <a:xfrm>
            <a:off x="6438837"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E2D83F4-1A88-0D40-90CB-540F60BF6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6" name="Slide Number Placeholder 5">
            <a:extLst>
              <a:ext uri="{FF2B5EF4-FFF2-40B4-BE49-F238E27FC236}">
                <a16:creationId xmlns:a16="http://schemas.microsoft.com/office/drawing/2014/main" id="{932277FD-6093-2F4A-B411-F7D91A9A0C05}"/>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4" name="Rectangle 13">
            <a:extLst>
              <a:ext uri="{FF2B5EF4-FFF2-40B4-BE49-F238E27FC236}">
                <a16:creationId xmlns:a16="http://schemas.microsoft.com/office/drawing/2014/main" id="{09393B00-562A-7743-88F9-D2F52751E800}"/>
              </a:ext>
            </a:extLst>
          </p:cNvPr>
          <p:cNvSpPr/>
          <p:nvPr userDrawn="1"/>
        </p:nvSpPr>
        <p:spPr>
          <a:xfrm rot="5400000">
            <a:off x="5536196" y="-5705502"/>
            <a:ext cx="1134025" cy="124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8" name="Title 1">
            <a:extLst>
              <a:ext uri="{FF2B5EF4-FFF2-40B4-BE49-F238E27FC236}">
                <a16:creationId xmlns:a16="http://schemas.microsoft.com/office/drawing/2014/main" id="{278EB55A-D640-7744-B27A-B28D1F3EB750}"/>
              </a:ext>
            </a:extLst>
          </p:cNvPr>
          <p:cNvSpPr>
            <a:spLocks noGrp="1"/>
          </p:cNvSpPr>
          <p:nvPr>
            <p:ph type="title" hasCustomPrompt="1"/>
          </p:nvPr>
        </p:nvSpPr>
        <p:spPr>
          <a:xfrm>
            <a:off x="518843" y="7474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Tree>
    <p:extLst>
      <p:ext uri="{BB962C8B-B14F-4D97-AF65-F5344CB8AC3E}">
        <p14:creationId xmlns:p14="http://schemas.microsoft.com/office/powerpoint/2010/main" val="25162826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61D2-4D97-2541-BE97-332674C4D30A}"/>
              </a:ext>
            </a:extLst>
          </p:cNvPr>
          <p:cNvSpPr>
            <a:spLocks noGrp="1"/>
          </p:cNvSpPr>
          <p:nvPr>
            <p:ph type="title" hasCustomPrompt="1"/>
          </p:nvPr>
        </p:nvSpPr>
        <p:spPr>
          <a:xfrm>
            <a:off x="838200" y="218643"/>
            <a:ext cx="10515600" cy="740145"/>
          </a:xfrm>
          <a:prstGeom prst="rect">
            <a:avLst/>
          </a:prstGeom>
        </p:spPr>
        <p:txBody>
          <a:bodyPr/>
          <a:lstStyle>
            <a:lvl1pPr algn="ctr">
              <a:defRPr b="1" i="0">
                <a:latin typeface="Arial Narrow" panose="020B0604020202020204" pitchFamily="34" charset="0"/>
                <a:cs typeface="Arial Narrow" panose="020B0604020202020204" pitchFamily="34" charset="0"/>
              </a:defRPr>
            </a:lvl1pPr>
          </a:lstStyle>
          <a:p>
            <a:r>
              <a:rPr lang="en-US"/>
              <a:t>Click to add title</a:t>
            </a:r>
          </a:p>
        </p:txBody>
      </p:sp>
      <p:sp>
        <p:nvSpPr>
          <p:cNvPr id="4" name="Text Placeholder 3">
            <a:extLst>
              <a:ext uri="{FF2B5EF4-FFF2-40B4-BE49-F238E27FC236}">
                <a16:creationId xmlns:a16="http://schemas.microsoft.com/office/drawing/2014/main" id="{5F0B6D55-D606-C14D-80C3-30AF1EFE6084}"/>
              </a:ext>
            </a:extLst>
          </p:cNvPr>
          <p:cNvSpPr>
            <a:spLocks noGrp="1"/>
          </p:cNvSpPr>
          <p:nvPr>
            <p:ph type="body" sz="quarter" idx="10" hasCustomPrompt="1"/>
          </p:nvPr>
        </p:nvSpPr>
        <p:spPr>
          <a:xfrm>
            <a:off x="2859088" y="1314450"/>
            <a:ext cx="8494712" cy="4167188"/>
          </a:xfrm>
          <a:prstGeom prst="rect">
            <a:avLst/>
          </a:prstGeom>
        </p:spPr>
        <p:txBody>
          <a:bodyPr/>
          <a:lstStyle>
            <a:lvl1pPr>
              <a:defRPr b="0" i="0">
                <a:solidFill>
                  <a:schemeClr val="bg1"/>
                </a:solidFill>
                <a:latin typeface="Arial Narrow" panose="020B0604020202020204" pitchFamily="34" charset="0"/>
                <a:cs typeface="Arial Narrow" panose="020B0604020202020204" pitchFamily="34" charset="0"/>
              </a:defRPr>
            </a:lvl1pPr>
            <a:lvl2pPr>
              <a:defRPr b="0" i="0">
                <a:solidFill>
                  <a:schemeClr val="bg1"/>
                </a:solidFill>
                <a:latin typeface="Arial Narrow" panose="020B0604020202020204" pitchFamily="34" charset="0"/>
                <a:cs typeface="Arial Narrow" panose="020B0604020202020204" pitchFamily="34" charset="0"/>
              </a:defRPr>
            </a:lvl2pPr>
            <a:lvl3pPr>
              <a:defRPr b="0" i="0">
                <a:solidFill>
                  <a:schemeClr val="bg1"/>
                </a:solidFill>
                <a:latin typeface="Arial Narrow" panose="020B0604020202020204" pitchFamily="34" charset="0"/>
                <a:cs typeface="Arial Narrow" panose="020B0604020202020204" pitchFamily="34" charset="0"/>
              </a:defRPr>
            </a:lvl3pPr>
            <a:lvl4pPr>
              <a:defRPr b="0" i="0">
                <a:solidFill>
                  <a:schemeClr val="bg1"/>
                </a:solidFill>
                <a:latin typeface="Arial Narrow" panose="020B0604020202020204" pitchFamily="34" charset="0"/>
                <a:cs typeface="Arial Narrow" panose="020B0604020202020204" pitchFamily="34" charset="0"/>
              </a:defRPr>
            </a:lvl4pPr>
            <a:lvl5pPr>
              <a:defRPr b="0" i="0">
                <a:solidFill>
                  <a:schemeClr val="bg1"/>
                </a:solidFill>
                <a:latin typeface="Arial Narrow" panose="020B0604020202020204" pitchFamily="34" charset="0"/>
                <a:cs typeface="Arial Narrow" panose="020B0604020202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3DFFA345-D91B-F64F-A72C-238A64A7F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3B0E1-D080-264E-80A3-C14F6F4F2DCC}" type="slidenum">
              <a:rPr lang="en-US" smtClean="0"/>
              <a:pPr/>
              <a:t>‹#›</a:t>
            </a:fld>
            <a:endParaRPr lang="en-US" dirty="0"/>
          </a:p>
        </p:txBody>
      </p:sp>
    </p:spTree>
    <p:extLst>
      <p:ext uri="{BB962C8B-B14F-4D97-AF65-F5344CB8AC3E}">
        <p14:creationId xmlns:p14="http://schemas.microsoft.com/office/powerpoint/2010/main" val="22236685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AF5AD1-7BBF-2545-AF2D-E74C0CC38B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BFAA733B-EB24-6E46-82DB-915895B90FB5}"/>
              </a:ext>
            </a:extLst>
          </p:cNvPr>
          <p:cNvSpPr txBox="1"/>
          <p:nvPr userDrawn="1"/>
        </p:nvSpPr>
        <p:spPr>
          <a:xfrm>
            <a:off x="739021"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1" name="Rectangle 10">
            <a:extLst>
              <a:ext uri="{FF2B5EF4-FFF2-40B4-BE49-F238E27FC236}">
                <a16:creationId xmlns:a16="http://schemas.microsoft.com/office/drawing/2014/main" id="{7576F140-E061-6842-9D8D-0ADFE9763197}"/>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5073"/>
              </a:solidFill>
            </a:endParaRPr>
          </a:p>
        </p:txBody>
      </p:sp>
    </p:spTree>
    <p:extLst>
      <p:ext uri="{BB962C8B-B14F-4D97-AF65-F5344CB8AC3E}">
        <p14:creationId xmlns:p14="http://schemas.microsoft.com/office/powerpoint/2010/main" val="389100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3CF82-8E5C-2147-A26A-CBEE7571CBD2}"/>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Title 1">
            <a:extLst>
              <a:ext uri="{FF2B5EF4-FFF2-40B4-BE49-F238E27FC236}">
                <a16:creationId xmlns:a16="http://schemas.microsoft.com/office/drawing/2014/main" id="{596026D5-383A-9340-9948-8CA885EF6C15}"/>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3" name="Slide Number Placeholder 5">
            <a:extLst>
              <a:ext uri="{FF2B5EF4-FFF2-40B4-BE49-F238E27FC236}">
                <a16:creationId xmlns:a16="http://schemas.microsoft.com/office/drawing/2014/main" id="{F326104D-A8DE-764E-A707-3912FEB66AAE}"/>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8495343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3C0B1-69F9-624A-9EE0-57A48DACF3C2}"/>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838200" y="218643"/>
            <a:ext cx="10515600" cy="740145"/>
          </a:xfrm>
          <a:prstGeom prst="rect">
            <a:avLst/>
          </a:prstGeom>
        </p:spPr>
        <p:txBody>
          <a:bodyPr>
            <a:noAutofit/>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Courier New" panose="02070309020205020404" pitchFamily="49" charset="0"/>
              <a:buChar char="o"/>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Courier New" panose="02070309020205020404" pitchFamily="49" charset="0"/>
              <a:buChar char="o"/>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2" name="Slide Number Placeholder 5">
            <a:extLst>
              <a:ext uri="{FF2B5EF4-FFF2-40B4-BE49-F238E27FC236}">
                <a16:creationId xmlns:a16="http://schemas.microsoft.com/office/drawing/2014/main" id="{4CAAEC1B-EF5B-F840-8730-AAAF7E1AD90A}"/>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81407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3C0B1-69F9-624A-9EE0-57A48DACF3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838200" y="218643"/>
            <a:ext cx="10515600" cy="740145"/>
          </a:xfrm>
          <a:prstGeom prst="rect">
            <a:avLst/>
          </a:prstGeo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Courier New" panose="02070309020205020404" pitchFamily="49" charset="0"/>
              <a:buChar char="o"/>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3" name="Picture Placeholder 2">
            <a:extLst>
              <a:ext uri="{FF2B5EF4-FFF2-40B4-BE49-F238E27FC236}">
                <a16:creationId xmlns:a16="http://schemas.microsoft.com/office/drawing/2014/main" id="{FDDAAFD5-867A-5047-A564-F252ED5350E7}"/>
              </a:ext>
            </a:extLst>
          </p:cNvPr>
          <p:cNvSpPr>
            <a:spLocks noGrp="1"/>
          </p:cNvSpPr>
          <p:nvPr>
            <p:ph type="pic" sz="quarter" idx="15"/>
          </p:nvPr>
        </p:nvSpPr>
        <p:spPr>
          <a:xfrm>
            <a:off x="-1" y="1090613"/>
            <a:ext cx="4559644" cy="5767387"/>
          </a:xfrm>
          <a:prstGeom prst="rect">
            <a:avLst/>
          </a:prstGeom>
        </p:spPr>
        <p:txBody>
          <a:bodyPr/>
          <a:lstStyle/>
          <a:p>
            <a:endParaRPr lang="en-US" dirty="0"/>
          </a:p>
        </p:txBody>
      </p:sp>
    </p:spTree>
    <p:extLst>
      <p:ext uri="{BB962C8B-B14F-4D97-AF65-F5344CB8AC3E}">
        <p14:creationId xmlns:p14="http://schemas.microsoft.com/office/powerpoint/2010/main" val="2650513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05A20FA-97F7-FC47-AC9E-EA79CA987D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04F7D3C-2658-3F4A-BCF0-257B3F27CA8B}"/>
              </a:ext>
            </a:extLst>
          </p:cNvPr>
          <p:cNvSpPr/>
          <p:nvPr userDrawn="1"/>
        </p:nvSpPr>
        <p:spPr>
          <a:xfrm>
            <a:off x="-1" y="167201"/>
            <a:ext cx="12011459" cy="6523598"/>
          </a:xfrm>
          <a:prstGeom prst="rect">
            <a:avLst/>
          </a:prstGeom>
          <a:gradFill flip="none" rotWithShape="1">
            <a:gsLst>
              <a:gs pos="99000">
                <a:schemeClr val="bg1"/>
              </a:gs>
              <a:gs pos="0">
                <a:schemeClr val="bg1">
                  <a:lumMod val="75000"/>
                  <a:alpha val="44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F79189FB-34D0-CC45-8DA1-5183F2C9781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16" name="Picture 15">
            <a:extLst>
              <a:ext uri="{FF2B5EF4-FFF2-40B4-BE49-F238E27FC236}">
                <a16:creationId xmlns:a16="http://schemas.microsoft.com/office/drawing/2014/main" id="{B1087F8F-32FD-4947-B06C-B6718AD98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1100" y="5996501"/>
            <a:ext cx="1174029" cy="556699"/>
          </a:xfrm>
          <a:prstGeom prst="rect">
            <a:avLst/>
          </a:prstGeom>
        </p:spPr>
      </p:pic>
      <p:sp>
        <p:nvSpPr>
          <p:cNvPr id="17" name="Rectangle 16">
            <a:extLst>
              <a:ext uri="{FF2B5EF4-FFF2-40B4-BE49-F238E27FC236}">
                <a16:creationId xmlns:a16="http://schemas.microsoft.com/office/drawing/2014/main" id="{909B28BA-8AF3-F94B-A2C0-BB62E9BD9067}"/>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519D7FF-D99D-0145-89CF-7D9795F4C150}"/>
              </a:ext>
            </a:extLst>
          </p:cNvPr>
          <p:cNvSpPr/>
          <p:nvPr userDrawn="1"/>
        </p:nvSpPr>
        <p:spPr>
          <a:xfrm>
            <a:off x="0" y="-1"/>
            <a:ext cx="4216400"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rgbClr val="21BEDE"/>
              </a:solidFill>
            </a:endParaRPr>
          </a:p>
        </p:txBody>
      </p:sp>
      <p:sp>
        <p:nvSpPr>
          <p:cNvPr id="4" name="TextBox 3">
            <a:extLst>
              <a:ext uri="{FF2B5EF4-FFF2-40B4-BE49-F238E27FC236}">
                <a16:creationId xmlns:a16="http://schemas.microsoft.com/office/drawing/2014/main" id="{898510FA-3BFD-5241-BF6B-362233E94065}"/>
              </a:ext>
            </a:extLst>
          </p:cNvPr>
          <p:cNvSpPr txBox="1"/>
          <p:nvPr userDrawn="1"/>
        </p:nvSpPr>
        <p:spPr>
          <a:xfrm>
            <a:off x="4315341"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3" name="Content Placeholder 2">
            <a:extLst>
              <a:ext uri="{FF2B5EF4-FFF2-40B4-BE49-F238E27FC236}">
                <a16:creationId xmlns:a16="http://schemas.microsoft.com/office/drawing/2014/main" id="{F07343D7-C718-C44E-A8E4-8228805052A2}"/>
              </a:ext>
            </a:extLst>
          </p:cNvPr>
          <p:cNvSpPr>
            <a:spLocks noGrp="1"/>
          </p:cNvSpPr>
          <p:nvPr>
            <p:ph sz="quarter" idx="12"/>
          </p:nvPr>
        </p:nvSpPr>
        <p:spPr>
          <a:xfrm>
            <a:off x="4812029" y="914400"/>
            <a:ext cx="6710045" cy="4914900"/>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9F6794D-5072-5E4F-A46B-979787105843}"/>
              </a:ext>
            </a:extLst>
          </p:cNvPr>
          <p:cNvSpPr>
            <a:spLocks noGrp="1"/>
          </p:cNvSpPr>
          <p:nvPr>
            <p:ph sz="quarter" idx="13"/>
          </p:nvPr>
        </p:nvSpPr>
        <p:spPr>
          <a:xfrm>
            <a:off x="548481" y="2209800"/>
            <a:ext cx="3119438" cy="2732088"/>
          </a:xfrm>
          <a:prstGeom prst="rect">
            <a:avLst/>
          </a:prstGeom>
        </p:spPr>
        <p:txBody>
          <a:bodyPr anchor="b"/>
          <a:lstStyle>
            <a:lvl1pPr algn="ctr">
              <a:defRPr b="1" i="0">
                <a:solidFill>
                  <a:schemeClr val="bg1"/>
                </a:solidFill>
                <a:latin typeface="Arial" panose="020B0604020202020204" pitchFamily="34" charset="0"/>
                <a:cs typeface="Arial" panose="020B0604020202020204" pitchFamily="34" charset="0"/>
              </a:defRPr>
            </a:lvl1pPr>
            <a:lvl2pPr algn="ctr">
              <a:defRPr b="1" i="0">
                <a:solidFill>
                  <a:schemeClr val="bg1"/>
                </a:solidFill>
                <a:latin typeface="Arial" panose="020B0604020202020204" pitchFamily="34" charset="0"/>
                <a:cs typeface="Arial" panose="020B0604020202020204" pitchFamily="34" charset="0"/>
              </a:defRPr>
            </a:lvl2pPr>
            <a:lvl3pPr algn="ctr">
              <a:defRPr b="1" i="0">
                <a:solidFill>
                  <a:schemeClr val="bg1"/>
                </a:solidFill>
                <a:latin typeface="Arial" panose="020B0604020202020204" pitchFamily="34" charset="0"/>
                <a:cs typeface="Arial" panose="020B0604020202020204" pitchFamily="34" charset="0"/>
              </a:defRPr>
            </a:lvl3pPr>
            <a:lvl4pPr algn="ctr">
              <a:defRPr b="1" i="0">
                <a:solidFill>
                  <a:schemeClr val="bg1"/>
                </a:solidFill>
                <a:latin typeface="Arial" panose="020B0604020202020204" pitchFamily="34" charset="0"/>
                <a:cs typeface="Arial" panose="020B0604020202020204" pitchFamily="34" charset="0"/>
              </a:defRPr>
            </a:lvl4pPr>
            <a:lvl5pPr algn="ct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8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8795ED-129B-E74C-BAC8-51F948880263}"/>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2" name="Content Placeholder 2">
            <a:extLst>
              <a:ext uri="{FF2B5EF4-FFF2-40B4-BE49-F238E27FC236}">
                <a16:creationId xmlns:a16="http://schemas.microsoft.com/office/drawing/2014/main" id="{2E9C6151-20EB-CB47-A2C8-16A051A2A22B}"/>
              </a:ext>
            </a:extLst>
          </p:cNvPr>
          <p:cNvSpPr>
            <a:spLocks noGrp="1"/>
          </p:cNvSpPr>
          <p:nvPr>
            <p:ph sz="quarter" idx="11"/>
          </p:nvPr>
        </p:nvSpPr>
        <p:spPr>
          <a:xfrm>
            <a:off x="518843"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5">
            <a:extLst>
              <a:ext uri="{FF2B5EF4-FFF2-40B4-BE49-F238E27FC236}">
                <a16:creationId xmlns:a16="http://schemas.microsoft.com/office/drawing/2014/main" id="{F649DEAD-4921-574C-ACC5-4C9F6E281569}"/>
              </a:ext>
            </a:extLst>
          </p:cNvPr>
          <p:cNvSpPr>
            <a:spLocks noGrp="1"/>
          </p:cNvSpPr>
          <p:nvPr>
            <p:ph type="body" sz="quarter" idx="13" hasCustomPrompt="1"/>
          </p:nvPr>
        </p:nvSpPr>
        <p:spPr>
          <a:xfrm>
            <a:off x="518843"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dirty="0"/>
              <a:t>Double-click To Edit</a:t>
            </a:r>
          </a:p>
        </p:txBody>
      </p:sp>
      <p:cxnSp>
        <p:nvCxnSpPr>
          <p:cNvPr id="17" name="Straight Connector 16">
            <a:extLst>
              <a:ext uri="{FF2B5EF4-FFF2-40B4-BE49-F238E27FC236}">
                <a16:creationId xmlns:a16="http://schemas.microsoft.com/office/drawing/2014/main" id="{C2D9CA7E-9FCC-6241-A25B-9D3EC5974D37}"/>
              </a:ext>
            </a:extLst>
          </p:cNvPr>
          <p:cNvCxnSpPr>
            <a:cxnSpLocks/>
          </p:cNvCxnSpPr>
          <p:nvPr userDrawn="1"/>
        </p:nvCxnSpPr>
        <p:spPr>
          <a:xfrm>
            <a:off x="659139"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95940F3-BEDD-0B48-9488-8B89E8B30409}"/>
              </a:ext>
            </a:extLst>
          </p:cNvPr>
          <p:cNvSpPr>
            <a:spLocks noGrp="1"/>
          </p:cNvSpPr>
          <p:nvPr>
            <p:ph sz="quarter" idx="14"/>
          </p:nvPr>
        </p:nvSpPr>
        <p:spPr>
          <a:xfrm>
            <a:off x="6298541"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5">
            <a:extLst>
              <a:ext uri="{FF2B5EF4-FFF2-40B4-BE49-F238E27FC236}">
                <a16:creationId xmlns:a16="http://schemas.microsoft.com/office/drawing/2014/main" id="{062A063A-28A7-4147-8A26-F99AD6F2DB50}"/>
              </a:ext>
            </a:extLst>
          </p:cNvPr>
          <p:cNvSpPr>
            <a:spLocks noGrp="1"/>
          </p:cNvSpPr>
          <p:nvPr>
            <p:ph type="body" sz="quarter" idx="15" hasCustomPrompt="1"/>
          </p:nvPr>
        </p:nvSpPr>
        <p:spPr>
          <a:xfrm>
            <a:off x="6298541"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dirty="0"/>
              <a:t>Double-click To Edit</a:t>
            </a:r>
          </a:p>
        </p:txBody>
      </p:sp>
      <p:cxnSp>
        <p:nvCxnSpPr>
          <p:cNvPr id="21" name="Straight Connector 20">
            <a:extLst>
              <a:ext uri="{FF2B5EF4-FFF2-40B4-BE49-F238E27FC236}">
                <a16:creationId xmlns:a16="http://schemas.microsoft.com/office/drawing/2014/main" id="{357CD537-E098-9043-8798-17C43C77360E}"/>
              </a:ext>
            </a:extLst>
          </p:cNvPr>
          <p:cNvCxnSpPr>
            <a:cxnSpLocks/>
          </p:cNvCxnSpPr>
          <p:nvPr userDrawn="1"/>
        </p:nvCxnSpPr>
        <p:spPr>
          <a:xfrm>
            <a:off x="6438837"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E2D83F4-1A88-0D40-90CB-540F60BF6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6" name="Slide Number Placeholder 5">
            <a:extLst>
              <a:ext uri="{FF2B5EF4-FFF2-40B4-BE49-F238E27FC236}">
                <a16:creationId xmlns:a16="http://schemas.microsoft.com/office/drawing/2014/main" id="{932277FD-6093-2F4A-B411-F7D91A9A0C05}"/>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4291927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userDrawn="1">
            <p:ph type="sldNum" sz="quarter" idx="10"/>
          </p:nvPr>
        </p:nvSpPr>
        <p:spPr/>
        <p:txBody>
          <a:bodyPr/>
          <a:lstStyle>
            <a:lvl1pPr algn="ctr">
              <a:defRPr/>
            </a:lvl1pPr>
          </a:lstStyle>
          <a:p>
            <a:pPr>
              <a:defRPr/>
            </a:pPr>
            <a:endParaRPr lang="en-US" dirty="0"/>
          </a:p>
          <a:p>
            <a:pPr>
              <a:defRPr/>
            </a:pPr>
            <a:r>
              <a:rPr lang="en-US" dirty="0"/>
              <a:t>Page </a:t>
            </a:r>
            <a:fld id="{52AE179A-3060-4386-8405-AA97072908EF}" type="slidenum">
              <a:rPr lang="en-US" smtClean="0"/>
              <a:pPr>
                <a:defRPr/>
              </a:pPr>
              <a:t>‹#›</a:t>
            </a:fld>
            <a:endParaRPr lang="en-US" dirty="0"/>
          </a:p>
        </p:txBody>
      </p:sp>
    </p:spTree>
    <p:extLst>
      <p:ext uri="{BB962C8B-B14F-4D97-AF65-F5344CB8AC3E}">
        <p14:creationId xmlns:p14="http://schemas.microsoft.com/office/powerpoint/2010/main" val="160528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4472448"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1" y="0"/>
            <a:ext cx="4296697"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21BEDE"/>
              </a:solidFill>
              <a:effectLst/>
              <a:uLnTx/>
              <a:uFillTx/>
              <a:latin typeface="Arial" panose="020B0604020202020204"/>
              <a:ea typeface="+mn-ea"/>
              <a:cs typeface="+mn-cs"/>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417014" y="480822"/>
            <a:ext cx="3608016" cy="1279500"/>
          </a:xfrm>
          <a:prstGeom prst="rect">
            <a:avLst/>
          </a:prstGeom>
        </p:spPr>
        <p:txBody>
          <a:bodyPr anchor="t">
            <a:noAutofit/>
          </a:bodyPr>
          <a:lstStyle>
            <a:lvl1pPr>
              <a:defRPr sz="3500">
                <a:solidFill>
                  <a:schemeClr val="bg1"/>
                </a:solidFill>
              </a:defRPr>
            </a:lvl1pPr>
          </a:lstStyle>
          <a:p>
            <a:r>
              <a:rPr lang="en-US"/>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417014" y="196643"/>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1662574"/>
            <a:ext cx="35650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9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panose="020B0604020202020204"/>
              <a:ea typeface="+mn-ea"/>
              <a:cs typeface="+mn-cs"/>
            </a:endParaRPr>
          </a:p>
        </p:txBody>
      </p:sp>
      <p:sp>
        <p:nvSpPr>
          <p:cNvPr id="18" name="Content Placeholder 4">
            <a:extLst>
              <a:ext uri="{FF2B5EF4-FFF2-40B4-BE49-F238E27FC236}">
                <a16:creationId xmlns:a16="http://schemas.microsoft.com/office/drawing/2014/main" id="{AE66173B-E84F-8843-B3AE-BA5AAA4364E2}"/>
              </a:ext>
            </a:extLst>
          </p:cNvPr>
          <p:cNvSpPr>
            <a:spLocks noGrp="1"/>
          </p:cNvSpPr>
          <p:nvPr>
            <p:ph sz="quarter" idx="11"/>
          </p:nvPr>
        </p:nvSpPr>
        <p:spPr>
          <a:xfrm>
            <a:off x="417014" y="1869586"/>
            <a:ext cx="3220156" cy="3600314"/>
          </a:xfrm>
          <a:prstGeom prst="rect">
            <a:avLst/>
          </a:prstGeom>
        </p:spPr>
        <p:txBody>
          <a:bodyPr anchor="t">
            <a:noAutofit/>
          </a:bodyPr>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678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1322199"/>
            <a:ext cx="4354353" cy="1824820"/>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345136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294585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4" name="Picture 13" descr="A picture containing plane, outdoor, transport, clouds&#10;&#10;Description automatically generated">
            <a:extLst>
              <a:ext uri="{FF2B5EF4-FFF2-40B4-BE49-F238E27FC236}">
                <a16:creationId xmlns:a16="http://schemas.microsoft.com/office/drawing/2014/main" id="{22BA7B7E-32A3-1742-8BD8-5A90085B06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6"/>
          <a:stretch/>
        </p:blipFill>
        <p:spPr>
          <a:xfrm rot="5400000">
            <a:off x="6145018" y="486507"/>
            <a:ext cx="6670431" cy="5697417"/>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3386138" y="-19655"/>
            <a:ext cx="8336755"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22" y="5701262"/>
            <a:ext cx="1404147" cy="665816"/>
          </a:xfrm>
          <a:prstGeom prst="rect">
            <a:avLst/>
          </a:prstGeom>
        </p:spPr>
      </p:pic>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sp>
        <p:nvSpPr>
          <p:cNvPr id="15" name="Slide Number Placeholder 5">
            <a:extLst>
              <a:ext uri="{FF2B5EF4-FFF2-40B4-BE49-F238E27FC236}">
                <a16:creationId xmlns:a16="http://schemas.microsoft.com/office/drawing/2014/main" id="{1886207D-14F6-6C4C-A1AF-E6FDCA82F39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1362305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FAC3B5E2-3B3A-7C44-A762-5DABDCB23C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0508DC8-0D04-0E4E-A0FD-8238CA3F71CD}"/>
              </a:ext>
            </a:extLst>
          </p:cNvPr>
          <p:cNvSpPr/>
          <p:nvPr userDrawn="1"/>
        </p:nvSpPr>
        <p:spPr>
          <a:xfrm>
            <a:off x="0" y="167201"/>
            <a:ext cx="11967998" cy="6523598"/>
          </a:xfrm>
          <a:prstGeom prst="rect">
            <a:avLst/>
          </a:prstGeom>
          <a:gradFill flip="none" rotWithShape="1">
            <a:gsLst>
              <a:gs pos="99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3CAC823-DCA1-B941-B1F4-19F07C1D840F}"/>
              </a:ext>
            </a:extLst>
          </p:cNvPr>
          <p:cNvSpPr txBox="1"/>
          <p:nvPr userDrawn="1"/>
        </p:nvSpPr>
        <p:spPr>
          <a:xfrm>
            <a:off x="236194" y="6727392"/>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2" name="Rectangle 1">
            <a:extLst>
              <a:ext uri="{FF2B5EF4-FFF2-40B4-BE49-F238E27FC236}">
                <a16:creationId xmlns:a16="http://schemas.microsoft.com/office/drawing/2014/main" id="{7D41237C-DC14-614A-BB19-B675741D1A28}"/>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5">
            <a:extLst>
              <a:ext uri="{FF2B5EF4-FFF2-40B4-BE49-F238E27FC236}">
                <a16:creationId xmlns:a16="http://schemas.microsoft.com/office/drawing/2014/main" id="{5021E193-987D-3246-B937-371C4397B056}"/>
              </a:ext>
            </a:extLst>
          </p:cNvPr>
          <p:cNvSpPr>
            <a:spLocks noGrp="1"/>
          </p:cNvSpPr>
          <p:nvPr>
            <p:ph type="body" sz="quarter" idx="10" hasCustomPrompt="1"/>
          </p:nvPr>
        </p:nvSpPr>
        <p:spPr>
          <a:xfrm>
            <a:off x="604839" y="413881"/>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3311777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FAC3B5E2-3B3A-7C44-A762-5DABDCB23C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0508DC8-0D04-0E4E-A0FD-8238CA3F71CD}"/>
              </a:ext>
            </a:extLst>
          </p:cNvPr>
          <p:cNvSpPr/>
          <p:nvPr userDrawn="1"/>
        </p:nvSpPr>
        <p:spPr>
          <a:xfrm>
            <a:off x="-1" y="167201"/>
            <a:ext cx="12011459" cy="6523598"/>
          </a:xfrm>
          <a:prstGeom prst="rect">
            <a:avLst/>
          </a:prstGeom>
          <a:gradFill flip="none" rotWithShape="1">
            <a:gsLst>
              <a:gs pos="99000">
                <a:schemeClr val="bg1"/>
              </a:gs>
              <a:gs pos="0">
                <a:schemeClr val="bg1">
                  <a:lumMod val="75000"/>
                  <a:alpha val="44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3CAC823-DCA1-B941-B1F4-19F07C1D840F}"/>
              </a:ext>
            </a:extLst>
          </p:cNvPr>
          <p:cNvSpPr txBox="1"/>
          <p:nvPr userDrawn="1"/>
        </p:nvSpPr>
        <p:spPr>
          <a:xfrm>
            <a:off x="236194" y="6727392"/>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552611"/>
            <a:ext cx="6031998" cy="1613031"/>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246210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224974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2" name="Rectangle 1">
            <a:extLst>
              <a:ext uri="{FF2B5EF4-FFF2-40B4-BE49-F238E27FC236}">
                <a16:creationId xmlns:a16="http://schemas.microsoft.com/office/drawing/2014/main" id="{7D41237C-DC14-614A-BB19-B675741D1A28}"/>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446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
        <p:nvSpPr>
          <p:cNvPr id="6" name="Text Placeholder 15">
            <a:extLst>
              <a:ext uri="{FF2B5EF4-FFF2-40B4-BE49-F238E27FC236}">
                <a16:creationId xmlns:a16="http://schemas.microsoft.com/office/drawing/2014/main" id="{34BD1172-3D14-FB42-BDE0-44CB7F2638E3}"/>
              </a:ext>
            </a:extLst>
          </p:cNvPr>
          <p:cNvSpPr>
            <a:spLocks noGrp="1"/>
          </p:cNvSpPr>
          <p:nvPr>
            <p:ph type="body" sz="quarter" idx="10" hasCustomPrompt="1"/>
          </p:nvPr>
        </p:nvSpPr>
        <p:spPr>
          <a:xfrm>
            <a:off x="604839" y="413881"/>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72382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452"/>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8143" y="0"/>
            <a:ext cx="11287982"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21" y="5508789"/>
            <a:ext cx="1810055" cy="858289"/>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413948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76080" y="-94363"/>
            <a:ext cx="4111160" cy="67844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639" y="5273627"/>
            <a:ext cx="1784838" cy="846331"/>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819639" y="384048"/>
            <a:ext cx="3479800" cy="3223811"/>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a:cxnSpLocks/>
          </p:cNvCxnSpPr>
          <p:nvPr userDrawn="1"/>
        </p:nvCxnSpPr>
        <p:spPr>
          <a:xfrm>
            <a:off x="946639" y="3954882"/>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ECF98C30-AA4D-954F-ABC8-2368250599FB}"/>
              </a:ext>
            </a:extLst>
          </p:cNvPr>
          <p:cNvSpPr>
            <a:spLocks noGrp="1"/>
          </p:cNvSpPr>
          <p:nvPr>
            <p:ph type="body" sz="quarter" idx="15"/>
          </p:nvPr>
        </p:nvSpPr>
        <p:spPr>
          <a:xfrm>
            <a:off x="870100" y="4182229"/>
            <a:ext cx="3429339" cy="62001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248375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pic>
        <p:nvPicPr>
          <p:cNvPr id="3" name="Picture 2" descr="A picture containing blue, water, holding, player&#10;&#10;Description automatically generated">
            <a:extLst>
              <a:ext uri="{FF2B5EF4-FFF2-40B4-BE49-F238E27FC236}">
                <a16:creationId xmlns:a16="http://schemas.microsoft.com/office/drawing/2014/main" id="{7479FE9B-6E3C-D84E-9255-FD4D136BA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382138" y="5800969"/>
            <a:ext cx="1346769" cy="649913"/>
          </a:xfrm>
          <a:prstGeom prst="rect">
            <a:avLst/>
          </a:prstGeom>
        </p:spPr>
      </p:pic>
      <p:sp>
        <p:nvSpPr>
          <p:cNvPr id="7" name="Text Placeholder 15">
            <a:extLst>
              <a:ext uri="{FF2B5EF4-FFF2-40B4-BE49-F238E27FC236}">
                <a16:creationId xmlns:a16="http://schemas.microsoft.com/office/drawing/2014/main" id="{A0C75FA3-E129-814D-8448-2BC34E9E6014}"/>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3834503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D2E754-3985-6549-A893-1A0E44C17FFC}"/>
              </a:ext>
            </a:extLst>
          </p:cNvPr>
          <p:cNvSpPr/>
          <p:nvPr userDrawn="1"/>
        </p:nvSpPr>
        <p:spPr>
          <a:xfrm>
            <a:off x="0" y="12151"/>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D9C92653-2961-4B4A-B43A-C436E370F7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
        <p:nvSpPr>
          <p:cNvPr id="6" name="Text Placeholder 15">
            <a:extLst>
              <a:ext uri="{FF2B5EF4-FFF2-40B4-BE49-F238E27FC236}">
                <a16:creationId xmlns:a16="http://schemas.microsoft.com/office/drawing/2014/main" id="{90ED40EE-4041-A54E-8189-A97BF654D7A2}"/>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444608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2"/>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1043" y="6119022"/>
            <a:ext cx="1346769" cy="649913"/>
          </a:xfrm>
          <a:prstGeom prst="rect">
            <a:avLst/>
          </a:prstGeom>
        </p:spPr>
      </p:pic>
      <p:sp>
        <p:nvSpPr>
          <p:cNvPr id="7" name="Text Placeholder 15">
            <a:extLst>
              <a:ext uri="{FF2B5EF4-FFF2-40B4-BE49-F238E27FC236}">
                <a16:creationId xmlns:a16="http://schemas.microsoft.com/office/drawing/2014/main" id="{48D9886A-ED23-3E4C-B254-C52603F2251D}"/>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2202596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8BD3BB8-9B11-3A4C-BF60-0903F7A374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80DE50F-B9B6-A64F-98F7-8125B790ECFB}"/>
              </a:ext>
            </a:extLst>
          </p:cNvPr>
          <p:cNvSpPr>
            <a:spLocks noGrp="1"/>
          </p:cNvSpPr>
          <p:nvPr>
            <p:ph type="body" sz="quarter" idx="10" hasCustomPrompt="1"/>
          </p:nvPr>
        </p:nvSpPr>
        <p:spPr>
          <a:xfrm>
            <a:off x="500063" y="2487560"/>
            <a:ext cx="10990262" cy="1027705"/>
          </a:xfrm>
        </p:spPr>
        <p:txBody>
          <a:bodyPr anchor="b">
            <a:noAutofit/>
          </a:bodyPr>
          <a:lstStyle>
            <a:lvl1pPr marL="0" indent="0" algn="ctr">
              <a:buFontTx/>
              <a:buNone/>
              <a:defRPr sz="4400" b="1">
                <a:solidFill>
                  <a:schemeClr val="accent2"/>
                </a:solidFill>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dirty="0"/>
              <a:t>Double-Click to Edit</a:t>
            </a:r>
          </a:p>
        </p:txBody>
      </p:sp>
      <p:sp>
        <p:nvSpPr>
          <p:cNvPr id="14" name="Text Placeholder 2">
            <a:extLst>
              <a:ext uri="{FF2B5EF4-FFF2-40B4-BE49-F238E27FC236}">
                <a16:creationId xmlns:a16="http://schemas.microsoft.com/office/drawing/2014/main" id="{E6B8A67F-0081-2148-9BF6-C53D360CCB2E}"/>
              </a:ext>
            </a:extLst>
          </p:cNvPr>
          <p:cNvSpPr>
            <a:spLocks noGrp="1"/>
          </p:cNvSpPr>
          <p:nvPr>
            <p:ph type="body" sz="quarter" idx="11" hasCustomPrompt="1"/>
          </p:nvPr>
        </p:nvSpPr>
        <p:spPr>
          <a:xfrm>
            <a:off x="500063" y="3515264"/>
            <a:ext cx="10990262" cy="914401"/>
          </a:xfrm>
        </p:spPr>
        <p:txBody>
          <a:bodyPr anchor="t">
            <a:noAutofit/>
          </a:bodyPr>
          <a:lstStyle>
            <a:lvl1pPr marL="0" indent="0" algn="ctr">
              <a:buFontTx/>
              <a:buNone/>
              <a:defRPr sz="2400" b="0" i="1">
                <a:solidFill>
                  <a:schemeClr val="accent1"/>
                </a:solidFill>
                <a:latin typeface="Georgia" panose="02040502050405020303" pitchFamily="18" charset="0"/>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dirty="0"/>
              <a:t>Double-Click to Edit</a:t>
            </a:r>
          </a:p>
        </p:txBody>
      </p:sp>
      <p:pic>
        <p:nvPicPr>
          <p:cNvPr id="15" name="Picture 14">
            <a:extLst>
              <a:ext uri="{FF2B5EF4-FFF2-40B4-BE49-F238E27FC236}">
                <a16:creationId xmlns:a16="http://schemas.microsoft.com/office/drawing/2014/main" id="{EE35C823-DED2-1548-A7DC-BF904045C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37265" y="5726531"/>
            <a:ext cx="1273953" cy="604081"/>
          </a:xfrm>
          <a:prstGeom prst="rect">
            <a:avLst/>
          </a:prstGeom>
        </p:spPr>
      </p:pic>
      <p:sp>
        <p:nvSpPr>
          <p:cNvPr id="6" name="Slide Number Placeholder 5">
            <a:extLst>
              <a:ext uri="{FF2B5EF4-FFF2-40B4-BE49-F238E27FC236}">
                <a16:creationId xmlns:a16="http://schemas.microsoft.com/office/drawing/2014/main" id="{37F467CD-9083-224A-AA9C-4E73677F2874}"/>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216299822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C1AA09-118D-6A47-B9E9-FC36001F7F57}"/>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6DF33418-7E03-E543-918E-1A81B95C3C88}"/>
              </a:ext>
            </a:extLst>
          </p:cNvPr>
          <p:cNvSpPr>
            <a:spLocks noGrp="1"/>
          </p:cNvSpPr>
          <p:nvPr>
            <p:ph type="body" sz="quarter" idx="12" hasCustomPrompt="1"/>
          </p:nvPr>
        </p:nvSpPr>
        <p:spPr>
          <a:xfrm>
            <a:off x="1045550" y="2250081"/>
            <a:ext cx="10608762" cy="896938"/>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
        <p:nvSpPr>
          <p:cNvPr id="10" name="Text Placeholder 14">
            <a:extLst>
              <a:ext uri="{FF2B5EF4-FFF2-40B4-BE49-F238E27FC236}">
                <a16:creationId xmlns:a16="http://schemas.microsoft.com/office/drawing/2014/main" id="{953DBBAC-B7FB-0F44-AE0B-BC5058A93923}"/>
              </a:ext>
            </a:extLst>
          </p:cNvPr>
          <p:cNvSpPr>
            <a:spLocks noGrp="1"/>
          </p:cNvSpPr>
          <p:nvPr>
            <p:ph type="body" sz="quarter" idx="15" hasCustomPrompt="1"/>
          </p:nvPr>
        </p:nvSpPr>
        <p:spPr>
          <a:xfrm>
            <a:off x="1045550" y="3451361"/>
            <a:ext cx="5919904" cy="89693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Double-click to edit</a:t>
            </a:r>
          </a:p>
          <a:p>
            <a:pPr lvl="0"/>
            <a:endParaRPr lang="en-US" dirty="0"/>
          </a:p>
        </p:txBody>
      </p:sp>
      <p:sp>
        <p:nvSpPr>
          <p:cNvPr id="11" name="TextBox 10">
            <a:extLst>
              <a:ext uri="{FF2B5EF4-FFF2-40B4-BE49-F238E27FC236}">
                <a16:creationId xmlns:a16="http://schemas.microsoft.com/office/drawing/2014/main" id="{A9F202FA-682C-AB4F-891A-AFF8E01D7356}"/>
              </a:ext>
            </a:extLst>
          </p:cNvPr>
          <p:cNvSpPr txBox="1"/>
          <p:nvPr userDrawn="1"/>
        </p:nvSpPr>
        <p:spPr>
          <a:xfrm>
            <a:off x="739021" y="6712511"/>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Rectangle 13">
            <a:extLst>
              <a:ext uri="{FF2B5EF4-FFF2-40B4-BE49-F238E27FC236}">
                <a16:creationId xmlns:a16="http://schemas.microsoft.com/office/drawing/2014/main" id="{31C78DAD-CE6D-9B43-8B6F-878BB23B809A}"/>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cxnSp>
        <p:nvCxnSpPr>
          <p:cNvPr id="15" name="Straight Connector 14">
            <a:extLst>
              <a:ext uri="{FF2B5EF4-FFF2-40B4-BE49-F238E27FC236}">
                <a16:creationId xmlns:a16="http://schemas.microsoft.com/office/drawing/2014/main" id="{DBABA5C7-FF4E-784F-ABAF-BC1208BC3AD1}"/>
              </a:ext>
            </a:extLst>
          </p:cNvPr>
          <p:cNvCxnSpPr>
            <a:cxnSpLocks/>
          </p:cNvCxnSpPr>
          <p:nvPr userDrawn="1"/>
        </p:nvCxnSpPr>
        <p:spPr>
          <a:xfrm>
            <a:off x="1185250"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AB9E39-1E07-254A-BED9-F275B18C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CE6AFC87-2F97-5748-90F7-3ED2409D647C}"/>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70534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844E07-9A9C-BD4D-8F97-73137A214665}"/>
              </a:ext>
            </a:extLst>
          </p:cNvPr>
          <p:cNvPicPr>
            <a:picLocks noChangeAspect="1"/>
          </p:cNvPicPr>
          <p:nvPr userDrawn="1"/>
        </p:nvPicPr>
        <p:blipFill>
          <a:blip r:embed="rId2"/>
          <a:srcRect/>
          <a:stretch/>
        </p:blipFill>
        <p:spPr>
          <a:xfrm>
            <a:off x="2493252" y="0"/>
            <a:ext cx="10261600" cy="6858000"/>
          </a:xfrm>
          <a:prstGeom prst="rect">
            <a:avLst/>
          </a:prstGeom>
        </p:spPr>
      </p:pic>
      <p:sp>
        <p:nvSpPr>
          <p:cNvPr id="15" name="Rectangle 14">
            <a:extLst>
              <a:ext uri="{FF2B5EF4-FFF2-40B4-BE49-F238E27FC236}">
                <a16:creationId xmlns:a16="http://schemas.microsoft.com/office/drawing/2014/main" id="{91A34591-8041-2746-A981-0B06A2E34A5D}"/>
              </a:ext>
            </a:extLst>
          </p:cNvPr>
          <p:cNvSpPr/>
          <p:nvPr userDrawn="1"/>
        </p:nvSpPr>
        <p:spPr>
          <a:xfrm>
            <a:off x="-48143" y="0"/>
            <a:ext cx="11287982"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510D9F-34F8-8C44-B8A1-916AC9CBD5C1}"/>
              </a:ext>
            </a:extLst>
          </p:cNvPr>
          <p:cNvSpPr/>
          <p:nvPr userDrawn="1"/>
        </p:nvSpPr>
        <p:spPr>
          <a:xfrm>
            <a:off x="-48142" y="656080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74335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Slide Number Placeholder 5">
            <a:extLst>
              <a:ext uri="{FF2B5EF4-FFF2-40B4-BE49-F238E27FC236}">
                <a16:creationId xmlns:a16="http://schemas.microsoft.com/office/drawing/2014/main" id="{256B6AF2-D1CC-6943-867C-DC49E417076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16" name="Picture 15" descr="A picture containing logo&#10;&#10;Description automatically generated">
            <a:extLst>
              <a:ext uri="{FF2B5EF4-FFF2-40B4-BE49-F238E27FC236}">
                <a16:creationId xmlns:a16="http://schemas.microsoft.com/office/drawing/2014/main" id="{4E0DB74D-7C4D-0E45-8446-F8126104BF89}"/>
              </a:ext>
            </a:extLst>
          </p:cNvPr>
          <p:cNvPicPr>
            <a:picLocks noChangeAspect="1"/>
          </p:cNvPicPr>
          <p:nvPr userDrawn="1"/>
        </p:nvPicPr>
        <p:blipFill>
          <a:blip r:embed="rId3"/>
          <a:stretch>
            <a:fillRect/>
          </a:stretch>
        </p:blipFill>
        <p:spPr>
          <a:xfrm>
            <a:off x="592592" y="5387041"/>
            <a:ext cx="3733800" cy="1104900"/>
          </a:xfrm>
          <a:prstGeom prst="rect">
            <a:avLst/>
          </a:prstGeom>
        </p:spPr>
      </p:pic>
    </p:spTree>
    <p:extLst>
      <p:ext uri="{BB962C8B-B14F-4D97-AF65-F5344CB8AC3E}">
        <p14:creationId xmlns:p14="http://schemas.microsoft.com/office/powerpoint/2010/main" val="3302463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8AA29E-AD1B-ED4F-805A-02D8DCE68D00}"/>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03B7F2A-D5C9-134C-9B44-0369919D147D}"/>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8" name="Content Placeholder 2">
            <a:extLst>
              <a:ext uri="{FF2B5EF4-FFF2-40B4-BE49-F238E27FC236}">
                <a16:creationId xmlns:a16="http://schemas.microsoft.com/office/drawing/2014/main" id="{FCB8E538-55AF-9448-BBB0-0898A000082D}"/>
              </a:ext>
            </a:extLst>
          </p:cNvPr>
          <p:cNvSpPr>
            <a:spLocks noGrp="1"/>
          </p:cNvSpPr>
          <p:nvPr>
            <p:ph sz="quarter" idx="17"/>
          </p:nvPr>
        </p:nvSpPr>
        <p:spPr>
          <a:xfrm>
            <a:off x="456564" y="1296536"/>
            <a:ext cx="7439661" cy="5052873"/>
          </a:xfrm>
          <a:prstGeom prst="rect">
            <a:avLst/>
          </a:prstGeom>
        </p:spPr>
        <p:txBody>
          <a:bodyPr anchor="ctr">
            <a:noAutofit/>
          </a:bodyPr>
          <a:lstStyle>
            <a:lvl1pPr marL="0" indent="0">
              <a:buClr>
                <a:schemeClr val="accent1"/>
              </a:buClr>
              <a:buSzPct val="90000"/>
              <a:buFontTx/>
              <a:buNone/>
              <a:defRPr b="0">
                <a:solidFill>
                  <a:srgbClr val="333333"/>
                </a:solidFill>
              </a:defRPr>
            </a:lvl1pPr>
            <a:lvl2pPr marL="685800" indent="-228600">
              <a:buClr>
                <a:schemeClr val="accent1"/>
              </a:buClr>
              <a:buFont typeface="Arial" panose="020B0604020202020204" pitchFamily="34" charset="0"/>
              <a:buChar char="•"/>
              <a:defRPr>
                <a:solidFill>
                  <a:srgbClr val="333333"/>
                </a:solidFill>
              </a:defRPr>
            </a:lvl2pPr>
            <a:lvl3pPr>
              <a:buClr>
                <a:schemeClr val="accent1"/>
              </a:buClr>
              <a:buFont typeface="Arial" panose="020B0604020202020204" pitchFamily="34" charset="0"/>
              <a:buChar char="•"/>
              <a:defRPr>
                <a:solidFill>
                  <a:srgbClr val="333333"/>
                </a:solidFill>
              </a:defRPr>
            </a:lvl3pPr>
            <a:lvl4pPr>
              <a:buClr>
                <a:schemeClr val="accent1"/>
              </a:buClr>
              <a:buFont typeface="Arial" panose="020B0604020202020204" pitchFamily="34" charset="0"/>
              <a:buChar char="•"/>
              <a:defRPr>
                <a:solidFill>
                  <a:srgbClr val="333333"/>
                </a:solidFill>
              </a:defRPr>
            </a:lvl4pPr>
            <a:lvl5pPr>
              <a:buClr>
                <a:schemeClr val="accent1"/>
              </a:buClr>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D6C5568E-6C49-894E-BDD2-20E5D559CC29}"/>
              </a:ext>
            </a:extLst>
          </p:cNvPr>
          <p:cNvSpPr/>
          <p:nvPr userDrawn="1"/>
        </p:nvSpPr>
        <p:spPr>
          <a:xfrm>
            <a:off x="8890000" y="-1"/>
            <a:ext cx="3302000"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21BEDE"/>
              </a:solidFill>
            </a:endParaRPr>
          </a:p>
        </p:txBody>
      </p:sp>
      <p:cxnSp>
        <p:nvCxnSpPr>
          <p:cNvPr id="10" name="Straight Connector 9">
            <a:extLst>
              <a:ext uri="{FF2B5EF4-FFF2-40B4-BE49-F238E27FC236}">
                <a16:creationId xmlns:a16="http://schemas.microsoft.com/office/drawing/2014/main" id="{11E28948-8EA5-0145-ABA1-6DD277B3527C}"/>
              </a:ext>
            </a:extLst>
          </p:cNvPr>
          <p:cNvCxnSpPr>
            <a:cxnSpLocks/>
          </p:cNvCxnSpPr>
          <p:nvPr userDrawn="1"/>
        </p:nvCxnSpPr>
        <p:spPr>
          <a:xfrm>
            <a:off x="9401175" y="885825"/>
            <a:ext cx="2334261" cy="0"/>
          </a:xfrm>
          <a:prstGeom prst="line">
            <a:avLst/>
          </a:prstGeom>
          <a:ln w="50800" cap="sq">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2F6D9BF3-08B5-F240-9768-24967DF9DEA7}"/>
              </a:ext>
            </a:extLst>
          </p:cNvPr>
          <p:cNvSpPr>
            <a:spLocks noGrp="1"/>
          </p:cNvSpPr>
          <p:nvPr>
            <p:ph type="body" sz="quarter" idx="16" hasCustomPrompt="1"/>
          </p:nvPr>
        </p:nvSpPr>
        <p:spPr>
          <a:xfrm>
            <a:off x="9401175" y="1296535"/>
            <a:ext cx="2334261" cy="5052865"/>
          </a:xfrm>
          <a:prstGeom prst="rect">
            <a:avLst/>
          </a:prstGeom>
        </p:spPr>
        <p:txBody>
          <a:bodyPr anchor="t">
            <a:noAutofit/>
          </a:bodyPr>
          <a:lstStyle>
            <a:lvl1pPr marL="0" indent="0" algn="ctr">
              <a:buNone/>
              <a:defRPr sz="2400" b="0" i="0">
                <a:solidFill>
                  <a:schemeClr val="bg1"/>
                </a:solidFill>
                <a:latin typeface="+mj-lt"/>
                <a:cs typeface="Arial" panose="020B0604020202020204" pitchFamily="34" charset="0"/>
              </a:defRPr>
            </a:lvl1pPr>
          </a:lstStyle>
          <a:p>
            <a:pPr lvl="0"/>
            <a:r>
              <a:rPr lang="en-US" dirty="0"/>
              <a:t>Double-click To Edit</a:t>
            </a:r>
          </a:p>
        </p:txBody>
      </p:sp>
      <p:sp>
        <p:nvSpPr>
          <p:cNvPr id="13" name="Text Placeholder 15">
            <a:extLst>
              <a:ext uri="{FF2B5EF4-FFF2-40B4-BE49-F238E27FC236}">
                <a16:creationId xmlns:a16="http://schemas.microsoft.com/office/drawing/2014/main" id="{D113B4ED-65D0-9944-968A-EBE1EFA3FA7F}"/>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11" name="Slide Number Placeholder 5">
            <a:extLst>
              <a:ext uri="{FF2B5EF4-FFF2-40B4-BE49-F238E27FC236}">
                <a16:creationId xmlns:a16="http://schemas.microsoft.com/office/drawing/2014/main" id="{09044D55-B8C3-FE48-A3BB-2BBD5193D840}"/>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pic>
        <p:nvPicPr>
          <p:cNvPr id="15" name="Picture 14" descr="A picture containing drawing&#10;&#10;Description automatically generated">
            <a:extLst>
              <a:ext uri="{FF2B5EF4-FFF2-40B4-BE49-F238E27FC236}">
                <a16:creationId xmlns:a16="http://schemas.microsoft.com/office/drawing/2014/main" id="{50F8F8F9-1B12-DD46-A721-51B7EFFED6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33373" y="146848"/>
            <a:ext cx="1301054" cy="627852"/>
          </a:xfrm>
          <a:prstGeom prst="rect">
            <a:avLst/>
          </a:prstGeom>
        </p:spPr>
      </p:pic>
    </p:spTree>
    <p:extLst>
      <p:ext uri="{BB962C8B-B14F-4D97-AF65-F5344CB8AC3E}">
        <p14:creationId xmlns:p14="http://schemas.microsoft.com/office/powerpoint/2010/main" val="884751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3637170"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0" y="0"/>
            <a:ext cx="3525078"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21BEDE"/>
              </a:solidFill>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554736" y="1405054"/>
            <a:ext cx="2514600" cy="2108757"/>
          </a:xfrm>
          <a:prstGeom prst="rect">
            <a:avLst/>
          </a:prstGeom>
        </p:spPr>
        <p:txBody>
          <a:bodyPr anchor="b">
            <a:noAutofit/>
          </a:bodyPr>
          <a:lstStyle>
            <a:lvl1pPr>
              <a:defRPr sz="3500">
                <a:solidFill>
                  <a:schemeClr val="bg1"/>
                </a:solidFill>
              </a:defRPr>
            </a:lvl1pPr>
          </a:lstStyle>
          <a:p>
            <a:r>
              <a:rPr lang="en-US" dirty="0"/>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554736" y="3659645"/>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885825"/>
            <a:ext cx="261886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B9243A-BC92-FF4F-93C0-85C47EA581E5}"/>
              </a:ext>
            </a:extLst>
          </p:cNvPr>
          <p:cNvSpPr>
            <a:spLocks noGrp="1"/>
          </p:cNvSpPr>
          <p:nvPr>
            <p:ph sz="quarter" idx="10"/>
          </p:nvPr>
        </p:nvSpPr>
        <p:spPr>
          <a:xfrm>
            <a:off x="3948113" y="885826"/>
            <a:ext cx="7470775" cy="5157166"/>
          </a:xfrm>
          <a:prstGeom prst="rect">
            <a:avLst/>
          </a:prstGeom>
        </p:spPr>
        <p:txBody>
          <a:bodyPr anchor="ctr">
            <a:noAutofit/>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43327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FBFD7196-0EB6-3445-AACA-48B5887F5C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8FE7545-C05B-EE41-A23D-DB83747C5651}"/>
              </a:ext>
            </a:extLst>
          </p:cNvPr>
          <p:cNvSpPr/>
          <p:nvPr userDrawn="1"/>
        </p:nvSpPr>
        <p:spPr>
          <a:xfrm>
            <a:off x="1907458" y="167201"/>
            <a:ext cx="10284542" cy="6523598"/>
          </a:xfrm>
          <a:prstGeom prst="rect">
            <a:avLst/>
          </a:prstGeom>
          <a:gradFill flip="none" rotWithShape="1">
            <a:gsLst>
              <a:gs pos="99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519D7FF-D99D-0145-89CF-7D9795F4C150}"/>
              </a:ext>
            </a:extLst>
          </p:cNvPr>
          <p:cNvSpPr/>
          <p:nvPr userDrawn="1"/>
        </p:nvSpPr>
        <p:spPr>
          <a:xfrm>
            <a:off x="0" y="-1"/>
            <a:ext cx="4216400"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rgbClr val="21BEDE"/>
              </a:solidFill>
            </a:endParaRPr>
          </a:p>
        </p:txBody>
      </p:sp>
      <p:sp>
        <p:nvSpPr>
          <p:cNvPr id="4" name="TextBox 3">
            <a:extLst>
              <a:ext uri="{FF2B5EF4-FFF2-40B4-BE49-F238E27FC236}">
                <a16:creationId xmlns:a16="http://schemas.microsoft.com/office/drawing/2014/main" id="{898510FA-3BFD-5241-BF6B-362233E94065}"/>
              </a:ext>
            </a:extLst>
          </p:cNvPr>
          <p:cNvSpPr txBox="1"/>
          <p:nvPr userDrawn="1"/>
        </p:nvSpPr>
        <p:spPr>
          <a:xfrm>
            <a:off x="4315341"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3" name="Content Placeholder 2">
            <a:extLst>
              <a:ext uri="{FF2B5EF4-FFF2-40B4-BE49-F238E27FC236}">
                <a16:creationId xmlns:a16="http://schemas.microsoft.com/office/drawing/2014/main" id="{F07343D7-C718-C44E-A8E4-8228805052A2}"/>
              </a:ext>
            </a:extLst>
          </p:cNvPr>
          <p:cNvSpPr>
            <a:spLocks noGrp="1"/>
          </p:cNvSpPr>
          <p:nvPr>
            <p:ph sz="quarter" idx="12"/>
          </p:nvPr>
        </p:nvSpPr>
        <p:spPr>
          <a:xfrm>
            <a:off x="4812029" y="914400"/>
            <a:ext cx="6710045" cy="4914900"/>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E509B512-B2DF-6D42-BBD3-8F435F04D911}"/>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11" name="Picture 10">
            <a:extLst>
              <a:ext uri="{FF2B5EF4-FFF2-40B4-BE49-F238E27FC236}">
                <a16:creationId xmlns:a16="http://schemas.microsoft.com/office/drawing/2014/main" id="{6F5D355B-334C-0D4E-9AFF-6D491A6E9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12" name="Rectangle 11">
            <a:extLst>
              <a:ext uri="{FF2B5EF4-FFF2-40B4-BE49-F238E27FC236}">
                <a16:creationId xmlns:a16="http://schemas.microsoft.com/office/drawing/2014/main" id="{5FB57CA6-244C-9A40-AED6-FF2650F2B737}"/>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19F6794D-5072-5E4F-A46B-979787105843}"/>
              </a:ext>
            </a:extLst>
          </p:cNvPr>
          <p:cNvSpPr>
            <a:spLocks noGrp="1"/>
          </p:cNvSpPr>
          <p:nvPr>
            <p:ph sz="quarter" idx="13"/>
          </p:nvPr>
        </p:nvSpPr>
        <p:spPr>
          <a:xfrm>
            <a:off x="548481" y="914400"/>
            <a:ext cx="3119438" cy="2732088"/>
          </a:xfrm>
          <a:prstGeom prst="rect">
            <a:avLst/>
          </a:prstGeom>
        </p:spPr>
        <p:txBody>
          <a:bodyPr anchor="t"/>
          <a:lstStyle>
            <a:lvl1pPr algn="ctr">
              <a:defRPr b="1" i="0">
                <a:solidFill>
                  <a:schemeClr val="bg1"/>
                </a:solidFill>
                <a:latin typeface="Arial" panose="020B0604020202020204" pitchFamily="34" charset="0"/>
                <a:cs typeface="Arial" panose="020B0604020202020204" pitchFamily="34" charset="0"/>
              </a:defRPr>
            </a:lvl1pPr>
            <a:lvl2pPr algn="ctr">
              <a:defRPr b="1" i="0">
                <a:solidFill>
                  <a:schemeClr val="bg1"/>
                </a:solidFill>
                <a:latin typeface="Arial" panose="020B0604020202020204" pitchFamily="34" charset="0"/>
                <a:cs typeface="Arial" panose="020B0604020202020204" pitchFamily="34" charset="0"/>
              </a:defRPr>
            </a:lvl2pPr>
            <a:lvl3pPr algn="ctr">
              <a:defRPr b="1" i="0">
                <a:solidFill>
                  <a:schemeClr val="bg1"/>
                </a:solidFill>
                <a:latin typeface="Arial" panose="020B0604020202020204" pitchFamily="34" charset="0"/>
                <a:cs typeface="Arial" panose="020B0604020202020204" pitchFamily="34" charset="0"/>
              </a:defRPr>
            </a:lvl3pPr>
            <a:lvl4pPr algn="ctr">
              <a:defRPr b="1" i="0">
                <a:solidFill>
                  <a:schemeClr val="bg1"/>
                </a:solidFill>
                <a:latin typeface="Arial" panose="020B0604020202020204" pitchFamily="34" charset="0"/>
                <a:cs typeface="Arial" panose="020B0604020202020204" pitchFamily="34" charset="0"/>
              </a:defRPr>
            </a:lvl4pPr>
            <a:lvl5pPr algn="ctr">
              <a:defRPr b="1"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078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261361"/>
            <a:ext cx="8508873" cy="545854"/>
          </a:xfrm>
          <a:prstGeom prst="rect">
            <a:avLst/>
          </a:prstGeom>
        </p:spPr>
        <p:txBody>
          <a:bodyPr>
            <a:noAutofit/>
          </a:bodyPr>
          <a:lstStyle>
            <a:lvl1pPr marL="0" indent="0" algn="l">
              <a:buNone/>
              <a:defRPr sz="24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0484" y="261362"/>
            <a:ext cx="1151157" cy="545854"/>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4068182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552905"/>
            <a:ext cx="10334625"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24" name="Content Placeholder 2">
            <a:extLst>
              <a:ext uri="{FF2B5EF4-FFF2-40B4-BE49-F238E27FC236}">
                <a16:creationId xmlns:a16="http://schemas.microsoft.com/office/drawing/2014/main" id="{661D7407-89CD-1749-8578-35F681C47279}"/>
              </a:ext>
            </a:extLst>
          </p:cNvPr>
          <p:cNvSpPr>
            <a:spLocks noGrp="1"/>
          </p:cNvSpPr>
          <p:nvPr>
            <p:ph sz="quarter" idx="12"/>
          </p:nvPr>
        </p:nvSpPr>
        <p:spPr>
          <a:xfrm>
            <a:off x="6433857"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a:extLst>
              <a:ext uri="{FF2B5EF4-FFF2-40B4-BE49-F238E27FC236}">
                <a16:creationId xmlns:a16="http://schemas.microsoft.com/office/drawing/2014/main" id="{0E036529-CC55-8E48-B743-BCB81A993F95}"/>
              </a:ext>
            </a:extLst>
          </p:cNvPr>
          <p:cNvSpPr>
            <a:spLocks noGrp="1"/>
          </p:cNvSpPr>
          <p:nvPr>
            <p:ph sz="quarter" idx="13"/>
          </p:nvPr>
        </p:nvSpPr>
        <p:spPr>
          <a:xfrm>
            <a:off x="1019175"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1094624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23965" y="71571"/>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1" name="TextBox 10">
            <a:extLst>
              <a:ext uri="{FF2B5EF4-FFF2-40B4-BE49-F238E27FC236}">
                <a16:creationId xmlns:a16="http://schemas.microsoft.com/office/drawing/2014/main" id="{F0E189E4-1AA0-D945-83DF-586B0C2233D1}"/>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Tree>
    <p:extLst>
      <p:ext uri="{BB962C8B-B14F-4D97-AF65-F5344CB8AC3E}">
        <p14:creationId xmlns:p14="http://schemas.microsoft.com/office/powerpoint/2010/main" val="1558114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FE0BA7B-F4B8-3242-8D7E-431C1EB578B9}"/>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8" name="Content Placeholder 2">
            <a:extLst>
              <a:ext uri="{FF2B5EF4-FFF2-40B4-BE49-F238E27FC236}">
                <a16:creationId xmlns:a16="http://schemas.microsoft.com/office/drawing/2014/main" id="{FF17F449-6459-8946-A018-049D5CA17BC5}"/>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20" name="Picture Placeholder 2">
            <a:extLst>
              <a:ext uri="{FF2B5EF4-FFF2-40B4-BE49-F238E27FC236}">
                <a16:creationId xmlns:a16="http://schemas.microsoft.com/office/drawing/2014/main" id="{DC385E6C-8901-D945-A354-D6B72063181B}"/>
              </a:ext>
            </a:extLst>
          </p:cNvPr>
          <p:cNvSpPr>
            <a:spLocks noGrp="1"/>
          </p:cNvSpPr>
          <p:nvPr>
            <p:ph type="pic" sz="quarter" idx="15"/>
          </p:nvPr>
        </p:nvSpPr>
        <p:spPr>
          <a:xfrm>
            <a:off x="-1" y="1090613"/>
            <a:ext cx="4559644" cy="5767387"/>
          </a:xfrm>
        </p:spPr>
        <p:txBody>
          <a:bodyPr/>
          <a:lstStyle/>
          <a:p>
            <a:r>
              <a:rPr lang="en-US"/>
              <a:t>Click icon to add picture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0" name="Rectangle 9">
            <a:extLst>
              <a:ext uri="{FF2B5EF4-FFF2-40B4-BE49-F238E27FC236}">
                <a16:creationId xmlns:a16="http://schemas.microsoft.com/office/drawing/2014/main" id="{D6192CA5-F8F8-2741-889C-A4AE7F88962A}"/>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1" name="Title 1">
            <a:extLst>
              <a:ext uri="{FF2B5EF4-FFF2-40B4-BE49-F238E27FC236}">
                <a16:creationId xmlns:a16="http://schemas.microsoft.com/office/drawing/2014/main" id="{6C38A50C-14E0-CF49-BAE8-04FAAE7ED4F9}"/>
              </a:ext>
            </a:extLst>
          </p:cNvPr>
          <p:cNvSpPr>
            <a:spLocks noGrp="1"/>
          </p:cNvSpPr>
          <p:nvPr>
            <p:ph type="title" hasCustomPrompt="1"/>
          </p:nvPr>
        </p:nvSpPr>
        <p:spPr>
          <a:xfrm>
            <a:off x="523965" y="71571"/>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Tree>
    <p:extLst>
      <p:ext uri="{BB962C8B-B14F-4D97-AF65-F5344CB8AC3E}">
        <p14:creationId xmlns:p14="http://schemas.microsoft.com/office/powerpoint/2010/main" val="2395817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3CF82-8E5C-2147-A26A-CBEE7571CBD2}"/>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F326104D-A8DE-764E-A707-3912FEB66AAE}"/>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2" name="Rectangle 11">
            <a:extLst>
              <a:ext uri="{FF2B5EF4-FFF2-40B4-BE49-F238E27FC236}">
                <a16:creationId xmlns:a16="http://schemas.microsoft.com/office/drawing/2014/main" id="{2A8C1DA9-82B2-B84A-B1AF-CB86231AD145}"/>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5" name="Title 1">
            <a:extLst>
              <a:ext uri="{FF2B5EF4-FFF2-40B4-BE49-F238E27FC236}">
                <a16:creationId xmlns:a16="http://schemas.microsoft.com/office/drawing/2014/main" id="{55B2367A-C4F3-D841-9F92-7BD8E0B5F449}"/>
              </a:ext>
            </a:extLst>
          </p:cNvPr>
          <p:cNvSpPr>
            <a:spLocks noGrp="1"/>
          </p:cNvSpPr>
          <p:nvPr>
            <p:ph type="title" hasCustomPrompt="1"/>
          </p:nvPr>
        </p:nvSpPr>
        <p:spPr>
          <a:xfrm>
            <a:off x="523965" y="71571"/>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Tree>
    <p:extLst>
      <p:ext uri="{BB962C8B-B14F-4D97-AF65-F5344CB8AC3E}">
        <p14:creationId xmlns:p14="http://schemas.microsoft.com/office/powerpoint/2010/main" val="1562337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8795ED-129B-E74C-BAC8-51F948880263}"/>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2" name="Content Placeholder 2">
            <a:extLst>
              <a:ext uri="{FF2B5EF4-FFF2-40B4-BE49-F238E27FC236}">
                <a16:creationId xmlns:a16="http://schemas.microsoft.com/office/drawing/2014/main" id="{2E9C6151-20EB-CB47-A2C8-16A051A2A22B}"/>
              </a:ext>
            </a:extLst>
          </p:cNvPr>
          <p:cNvSpPr>
            <a:spLocks noGrp="1"/>
          </p:cNvSpPr>
          <p:nvPr>
            <p:ph sz="quarter" idx="11"/>
          </p:nvPr>
        </p:nvSpPr>
        <p:spPr>
          <a:xfrm>
            <a:off x="518843"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5">
            <a:extLst>
              <a:ext uri="{FF2B5EF4-FFF2-40B4-BE49-F238E27FC236}">
                <a16:creationId xmlns:a16="http://schemas.microsoft.com/office/drawing/2014/main" id="{F649DEAD-4921-574C-ACC5-4C9F6E281569}"/>
              </a:ext>
            </a:extLst>
          </p:cNvPr>
          <p:cNvSpPr>
            <a:spLocks noGrp="1"/>
          </p:cNvSpPr>
          <p:nvPr>
            <p:ph type="body" sz="quarter" idx="13" hasCustomPrompt="1"/>
          </p:nvPr>
        </p:nvSpPr>
        <p:spPr>
          <a:xfrm>
            <a:off x="518843"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dirty="0"/>
              <a:t>Double-click To Edit</a:t>
            </a:r>
          </a:p>
        </p:txBody>
      </p:sp>
      <p:cxnSp>
        <p:nvCxnSpPr>
          <p:cNvPr id="17" name="Straight Connector 16">
            <a:extLst>
              <a:ext uri="{FF2B5EF4-FFF2-40B4-BE49-F238E27FC236}">
                <a16:creationId xmlns:a16="http://schemas.microsoft.com/office/drawing/2014/main" id="{C2D9CA7E-9FCC-6241-A25B-9D3EC5974D37}"/>
              </a:ext>
            </a:extLst>
          </p:cNvPr>
          <p:cNvCxnSpPr>
            <a:cxnSpLocks/>
          </p:cNvCxnSpPr>
          <p:nvPr userDrawn="1"/>
        </p:nvCxnSpPr>
        <p:spPr>
          <a:xfrm>
            <a:off x="659139"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95940F3-BEDD-0B48-9488-8B89E8B30409}"/>
              </a:ext>
            </a:extLst>
          </p:cNvPr>
          <p:cNvSpPr>
            <a:spLocks noGrp="1"/>
          </p:cNvSpPr>
          <p:nvPr>
            <p:ph sz="quarter" idx="14"/>
          </p:nvPr>
        </p:nvSpPr>
        <p:spPr>
          <a:xfrm>
            <a:off x="6298541"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5">
            <a:extLst>
              <a:ext uri="{FF2B5EF4-FFF2-40B4-BE49-F238E27FC236}">
                <a16:creationId xmlns:a16="http://schemas.microsoft.com/office/drawing/2014/main" id="{062A063A-28A7-4147-8A26-F99AD6F2DB50}"/>
              </a:ext>
            </a:extLst>
          </p:cNvPr>
          <p:cNvSpPr>
            <a:spLocks noGrp="1"/>
          </p:cNvSpPr>
          <p:nvPr>
            <p:ph type="body" sz="quarter" idx="15" hasCustomPrompt="1"/>
          </p:nvPr>
        </p:nvSpPr>
        <p:spPr>
          <a:xfrm>
            <a:off x="6298541"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dirty="0"/>
              <a:t>Double-click To Edit</a:t>
            </a:r>
          </a:p>
        </p:txBody>
      </p:sp>
      <p:cxnSp>
        <p:nvCxnSpPr>
          <p:cNvPr id="21" name="Straight Connector 20">
            <a:extLst>
              <a:ext uri="{FF2B5EF4-FFF2-40B4-BE49-F238E27FC236}">
                <a16:creationId xmlns:a16="http://schemas.microsoft.com/office/drawing/2014/main" id="{357CD537-E098-9043-8798-17C43C77360E}"/>
              </a:ext>
            </a:extLst>
          </p:cNvPr>
          <p:cNvCxnSpPr>
            <a:cxnSpLocks/>
          </p:cNvCxnSpPr>
          <p:nvPr userDrawn="1"/>
        </p:nvCxnSpPr>
        <p:spPr>
          <a:xfrm>
            <a:off x="6438837"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E2D83F4-1A88-0D40-90CB-540F60BF6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6" name="Slide Number Placeholder 5">
            <a:extLst>
              <a:ext uri="{FF2B5EF4-FFF2-40B4-BE49-F238E27FC236}">
                <a16:creationId xmlns:a16="http://schemas.microsoft.com/office/drawing/2014/main" id="{932277FD-6093-2F4A-B411-F7D91A9A0C05}"/>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4" name="Rectangle 13">
            <a:extLst>
              <a:ext uri="{FF2B5EF4-FFF2-40B4-BE49-F238E27FC236}">
                <a16:creationId xmlns:a16="http://schemas.microsoft.com/office/drawing/2014/main" id="{C6DE5401-BB78-D244-89E3-0C7E4BD810C9}"/>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8" name="Title 1">
            <a:extLst>
              <a:ext uri="{FF2B5EF4-FFF2-40B4-BE49-F238E27FC236}">
                <a16:creationId xmlns:a16="http://schemas.microsoft.com/office/drawing/2014/main" id="{B8618EB3-4F7A-D548-B940-AF3302FD9A6A}"/>
              </a:ext>
            </a:extLst>
          </p:cNvPr>
          <p:cNvSpPr>
            <a:spLocks noGrp="1"/>
          </p:cNvSpPr>
          <p:nvPr>
            <p:ph type="title" hasCustomPrompt="1"/>
          </p:nvPr>
        </p:nvSpPr>
        <p:spPr>
          <a:xfrm>
            <a:off x="523965" y="71571"/>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Tree>
    <p:extLst>
      <p:ext uri="{BB962C8B-B14F-4D97-AF65-F5344CB8AC3E}">
        <p14:creationId xmlns:p14="http://schemas.microsoft.com/office/powerpoint/2010/main" val="4175100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3C0B1-69F9-624A-9EE0-57A48DACF3C2}"/>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7D20653-39BB-AB47-8C82-AE3A391F15EC}"/>
              </a:ext>
            </a:extLst>
          </p:cNvPr>
          <p:cNvSpPr/>
          <p:nvPr userDrawn="1"/>
        </p:nvSpPr>
        <p:spPr>
          <a:xfrm rot="5400000">
            <a:off x="5448810" y="-5452526"/>
            <a:ext cx="1313028" cy="12240381"/>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838200" y="218645"/>
            <a:ext cx="10515600" cy="740145"/>
          </a:xfrm>
          <a:prstGeom prst="rect">
            <a:avLst/>
          </a:prstGeom>
        </p:spPr>
        <p:txBody>
          <a:bodyPr>
            <a:noAutofit/>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6925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685800" rtl="0" eaLnBrk="1" fontAlgn="auto" latinLnBrk="0" hangingPunct="1">
              <a:lnSpc>
                <a:spcPct val="100000"/>
              </a:lnSpc>
              <a:spcBef>
                <a:spcPts val="225"/>
              </a:spcBef>
              <a:spcAft>
                <a:spcPts val="225"/>
              </a:spcAft>
              <a:buClrTx/>
              <a:buSzTx/>
              <a:buFont typeface="Segoe UI" panose="020B0502040204020203" pitchFamily="34" charset="0"/>
              <a:buChar char="​"/>
              <a:tabLst/>
              <a:defRPr/>
            </a:pPr>
            <a:r>
              <a:rPr kumimoji="0" lang="en-US" sz="4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45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4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3" y="1774210"/>
            <a:ext cx="5364615" cy="4126440"/>
          </a:xfrm>
          <a:prstGeom prst="rect">
            <a:avLst/>
          </a:prstGeom>
        </p:spPr>
        <p:txBody>
          <a:bodyPr>
            <a:noAutofit/>
          </a:bodyPr>
          <a:lstStyle>
            <a:lvl1pPr marL="171450" indent="-171450">
              <a:buClr>
                <a:schemeClr val="accent1"/>
              </a:buClr>
              <a:buSzPct val="90000"/>
              <a:buFont typeface="Courier New" panose="02070309020205020404" pitchFamily="49" charset="0"/>
              <a:buChar char="o"/>
              <a:defRPr sz="1875">
                <a:solidFill>
                  <a:srgbClr val="333333"/>
                </a:solidFill>
              </a:defRPr>
            </a:lvl1pPr>
            <a:lvl2pPr marL="514350" indent="-171450">
              <a:buClr>
                <a:schemeClr val="accent1"/>
              </a:buClr>
              <a:buSzPct val="90000"/>
              <a:buFont typeface="Arial" panose="020B0604020202020204" pitchFamily="34" charset="0"/>
              <a:buChar char="•"/>
              <a:defRPr>
                <a:solidFill>
                  <a:srgbClr val="333333"/>
                </a:solidFill>
              </a:defRPr>
            </a:lvl2pPr>
            <a:lvl3pPr marL="857250" indent="-171450">
              <a:buClr>
                <a:schemeClr val="accent1"/>
              </a:buClr>
              <a:buSzPct val="90000"/>
              <a:buFont typeface="Arial" panose="020B0604020202020204" pitchFamily="34" charset="0"/>
              <a:buChar char="•"/>
              <a:defRPr>
                <a:solidFill>
                  <a:srgbClr val="333333"/>
                </a:solidFill>
              </a:defRPr>
            </a:lvl3pPr>
            <a:lvl4pPr marL="1200150" indent="-171450">
              <a:buClr>
                <a:schemeClr val="accent1"/>
              </a:buClr>
              <a:buSzPct val="90000"/>
              <a:buFont typeface="Arial" panose="020B0604020202020204" pitchFamily="34" charset="0"/>
              <a:buChar char="•"/>
              <a:defRPr>
                <a:solidFill>
                  <a:srgbClr val="333333"/>
                </a:solidFill>
              </a:defRPr>
            </a:lvl4pPr>
            <a:lvl5pPr marL="1543050" indent="-17145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9" y="1774210"/>
            <a:ext cx="5364615" cy="4126440"/>
          </a:xfrm>
          <a:prstGeom prst="rect">
            <a:avLst/>
          </a:prstGeom>
        </p:spPr>
        <p:txBody>
          <a:bodyPr>
            <a:noAutofit/>
          </a:bodyPr>
          <a:lstStyle>
            <a:lvl1pPr marL="171450" indent="-171450">
              <a:buClr>
                <a:schemeClr val="accent1"/>
              </a:buClr>
              <a:buSzPct val="90000"/>
              <a:buFont typeface="Courier New" panose="02070309020205020404" pitchFamily="49" charset="0"/>
              <a:buChar char="o"/>
              <a:defRPr sz="1875">
                <a:solidFill>
                  <a:srgbClr val="333333"/>
                </a:solidFill>
              </a:defRPr>
            </a:lvl1pPr>
            <a:lvl2pPr marL="514350" indent="-171450">
              <a:buClr>
                <a:schemeClr val="accent1"/>
              </a:buClr>
              <a:buSzPct val="90000"/>
              <a:buFont typeface="Arial" panose="020B0604020202020204" pitchFamily="34" charset="0"/>
              <a:buChar char="•"/>
              <a:defRPr>
                <a:solidFill>
                  <a:srgbClr val="333333"/>
                </a:solidFill>
              </a:defRPr>
            </a:lvl2pPr>
            <a:lvl3pPr marL="857250" indent="-171450">
              <a:buClr>
                <a:schemeClr val="accent1"/>
              </a:buClr>
              <a:buSzPct val="90000"/>
              <a:buFont typeface="Arial" panose="020B0604020202020204" pitchFamily="34" charset="0"/>
              <a:buChar char="•"/>
              <a:defRPr>
                <a:solidFill>
                  <a:srgbClr val="333333"/>
                </a:solidFill>
              </a:defRPr>
            </a:lvl3pPr>
            <a:lvl4pPr marL="1200150" indent="-171450">
              <a:buClr>
                <a:schemeClr val="accent1"/>
              </a:buClr>
              <a:buSzPct val="90000"/>
              <a:buFont typeface="Arial" panose="020B0604020202020204" pitchFamily="34" charset="0"/>
              <a:buChar char="•"/>
              <a:defRPr>
                <a:solidFill>
                  <a:srgbClr val="333333"/>
                </a:solidFill>
              </a:defRPr>
            </a:lvl4pPr>
            <a:lvl5pPr marL="1543050" indent="-17145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1" y="6116059"/>
            <a:ext cx="1273953" cy="604081"/>
          </a:xfrm>
          <a:prstGeom prst="rect">
            <a:avLst/>
          </a:prstGeom>
        </p:spPr>
      </p:pic>
      <p:sp>
        <p:nvSpPr>
          <p:cNvPr id="12" name="Slide Number Placeholder 5">
            <a:extLst>
              <a:ext uri="{FF2B5EF4-FFF2-40B4-BE49-F238E27FC236}">
                <a16:creationId xmlns:a16="http://schemas.microsoft.com/office/drawing/2014/main" id="{4CAAEC1B-EF5B-F840-8730-AAAF7E1AD90A}"/>
              </a:ext>
            </a:extLst>
          </p:cNvPr>
          <p:cNvSpPr>
            <a:spLocks noGrp="1"/>
          </p:cNvSpPr>
          <p:nvPr>
            <p:ph type="sldNum" sz="quarter" idx="4"/>
          </p:nvPr>
        </p:nvSpPr>
        <p:spPr>
          <a:xfrm>
            <a:off x="9408675" y="6587412"/>
            <a:ext cx="2743200" cy="27058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3403055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pic>
        <p:nvPicPr>
          <p:cNvPr id="3" name="Picture 2" descr="A picture containing blue, water, holding, player&#10;&#10;Description automatically generated">
            <a:extLst>
              <a:ext uri="{FF2B5EF4-FFF2-40B4-BE49-F238E27FC236}">
                <a16:creationId xmlns:a16="http://schemas.microsoft.com/office/drawing/2014/main" id="{7479FE9B-6E3C-D84E-9255-FD4D136BA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352923A-356A-5340-82F7-AAEE0D768931}"/>
              </a:ext>
            </a:extLst>
          </p:cNvPr>
          <p:cNvSpPr txBox="1"/>
          <p:nvPr userDrawn="1"/>
        </p:nvSpPr>
        <p:spPr>
          <a:xfrm>
            <a:off x="262195" y="6676539"/>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382138" y="5800969"/>
            <a:ext cx="1346769" cy="649913"/>
          </a:xfrm>
          <a:prstGeom prst="rect">
            <a:avLst/>
          </a:prstGeom>
        </p:spPr>
      </p:pic>
      <p:sp>
        <p:nvSpPr>
          <p:cNvPr id="7" name="Text Placeholder 15">
            <a:extLst>
              <a:ext uri="{FF2B5EF4-FFF2-40B4-BE49-F238E27FC236}">
                <a16:creationId xmlns:a16="http://schemas.microsoft.com/office/drawing/2014/main" id="{A0C75FA3-E129-814D-8448-2BC34E9E6014}"/>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dirty="0"/>
              <a:t>Double-click to edit</a:t>
            </a:r>
          </a:p>
        </p:txBody>
      </p:sp>
      <p:sp>
        <p:nvSpPr>
          <p:cNvPr id="10" name="Slide Number Placeholder 5">
            <a:extLst>
              <a:ext uri="{FF2B5EF4-FFF2-40B4-BE49-F238E27FC236}">
                <a16:creationId xmlns:a16="http://schemas.microsoft.com/office/drawing/2014/main" id="{D67F5E39-C3B9-134A-A92E-42C7C372B69C}"/>
              </a:ext>
            </a:extLst>
          </p:cNvPr>
          <p:cNvSpPr>
            <a:spLocks noGrp="1"/>
          </p:cNvSpPr>
          <p:nvPr>
            <p:ph type="sldNum" sz="quarter" idx="4"/>
          </p:nvPr>
        </p:nvSpPr>
        <p:spPr>
          <a:xfrm>
            <a:off x="11420724"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1728839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1322199"/>
            <a:ext cx="4354353" cy="1824820"/>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345136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2262352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452"/>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8143" y="0"/>
            <a:ext cx="11287982"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21" y="5508789"/>
            <a:ext cx="1810055" cy="858289"/>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1173712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844E07-9A9C-BD4D-8F97-73137A214665}"/>
              </a:ext>
            </a:extLst>
          </p:cNvPr>
          <p:cNvPicPr>
            <a:picLocks noChangeAspect="1"/>
          </p:cNvPicPr>
          <p:nvPr userDrawn="1"/>
        </p:nvPicPr>
        <p:blipFill>
          <a:blip r:embed="rId2"/>
          <a:srcRect/>
          <a:stretch/>
        </p:blipFill>
        <p:spPr>
          <a:xfrm>
            <a:off x="2493252" y="0"/>
            <a:ext cx="10261600" cy="6858000"/>
          </a:xfrm>
          <a:prstGeom prst="rect">
            <a:avLst/>
          </a:prstGeom>
        </p:spPr>
      </p:pic>
      <p:sp>
        <p:nvSpPr>
          <p:cNvPr id="15" name="Rectangle 14">
            <a:extLst>
              <a:ext uri="{FF2B5EF4-FFF2-40B4-BE49-F238E27FC236}">
                <a16:creationId xmlns:a16="http://schemas.microsoft.com/office/drawing/2014/main" id="{91A34591-8041-2746-A981-0B06A2E34A5D}"/>
              </a:ext>
            </a:extLst>
          </p:cNvPr>
          <p:cNvSpPr/>
          <p:nvPr userDrawn="1"/>
        </p:nvSpPr>
        <p:spPr>
          <a:xfrm>
            <a:off x="-48143" y="0"/>
            <a:ext cx="11287982"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21" y="5508789"/>
            <a:ext cx="1810055" cy="858289"/>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1105232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9A47D6-57D6-7146-AFBA-21EC184DAB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18808" y="0"/>
            <a:ext cx="8273192" cy="6591277"/>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8142" y="0"/>
            <a:ext cx="9233240"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2" name="Picture 11" descr="A picture containing logo&#10;&#10;Description automatically generated">
            <a:extLst>
              <a:ext uri="{FF2B5EF4-FFF2-40B4-BE49-F238E27FC236}">
                <a16:creationId xmlns:a16="http://schemas.microsoft.com/office/drawing/2014/main" id="{2C61AF69-0CA3-B544-B725-37C1306B89EC}"/>
              </a:ext>
            </a:extLst>
          </p:cNvPr>
          <p:cNvPicPr>
            <a:picLocks noChangeAspect="1"/>
          </p:cNvPicPr>
          <p:nvPr userDrawn="1"/>
        </p:nvPicPr>
        <p:blipFill>
          <a:blip r:embed="rId3"/>
          <a:stretch>
            <a:fillRect/>
          </a:stretch>
        </p:blipFill>
        <p:spPr>
          <a:xfrm>
            <a:off x="592592" y="5387041"/>
            <a:ext cx="3733800" cy="1104900"/>
          </a:xfrm>
          <a:prstGeom prst="rect">
            <a:avLst/>
          </a:prstGeom>
        </p:spPr>
      </p:pic>
    </p:spTree>
    <p:extLst>
      <p:ext uri="{BB962C8B-B14F-4D97-AF65-F5344CB8AC3E}">
        <p14:creationId xmlns:p14="http://schemas.microsoft.com/office/powerpoint/2010/main" val="2976287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76080" y="-94363"/>
            <a:ext cx="4111160" cy="67844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639" y="5273627"/>
            <a:ext cx="1784838" cy="846331"/>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819639" y="384048"/>
            <a:ext cx="3479800" cy="3223811"/>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a:cxnSpLocks/>
          </p:cNvCxnSpPr>
          <p:nvPr userDrawn="1"/>
        </p:nvCxnSpPr>
        <p:spPr>
          <a:xfrm>
            <a:off x="946639" y="3954882"/>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ECF98C30-AA4D-954F-ABC8-2368250599FB}"/>
              </a:ext>
            </a:extLst>
          </p:cNvPr>
          <p:cNvSpPr>
            <a:spLocks noGrp="1"/>
          </p:cNvSpPr>
          <p:nvPr>
            <p:ph type="body" sz="quarter" idx="15"/>
          </p:nvPr>
        </p:nvSpPr>
        <p:spPr>
          <a:xfrm>
            <a:off x="870100" y="4182229"/>
            <a:ext cx="3429339" cy="62001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219710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pic>
        <p:nvPicPr>
          <p:cNvPr id="3" name="Picture 2" descr="A picture containing blue, water, holding, player&#10;&#10;Description automatically generated">
            <a:extLst>
              <a:ext uri="{FF2B5EF4-FFF2-40B4-BE49-F238E27FC236}">
                <a16:creationId xmlns:a16="http://schemas.microsoft.com/office/drawing/2014/main" id="{7479FE9B-6E3C-D84E-9255-FD4D136BA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352923A-356A-5340-82F7-AAEE0D768931}"/>
              </a:ext>
            </a:extLst>
          </p:cNvPr>
          <p:cNvSpPr txBox="1"/>
          <p:nvPr userDrawn="1"/>
        </p:nvSpPr>
        <p:spPr>
          <a:xfrm>
            <a:off x="262195" y="6676539"/>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382138" y="5800969"/>
            <a:ext cx="1346769" cy="649913"/>
          </a:xfrm>
          <a:prstGeom prst="rect">
            <a:avLst/>
          </a:prstGeom>
        </p:spPr>
      </p:pic>
      <p:sp>
        <p:nvSpPr>
          <p:cNvPr id="7" name="Text Placeholder 15">
            <a:extLst>
              <a:ext uri="{FF2B5EF4-FFF2-40B4-BE49-F238E27FC236}">
                <a16:creationId xmlns:a16="http://schemas.microsoft.com/office/drawing/2014/main" id="{A0C75FA3-E129-814D-8448-2BC34E9E6014}"/>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1554399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D2E754-3985-6549-A893-1A0E44C17FFC}"/>
              </a:ext>
            </a:extLst>
          </p:cNvPr>
          <p:cNvSpPr/>
          <p:nvPr userDrawn="1"/>
        </p:nvSpPr>
        <p:spPr>
          <a:xfrm>
            <a:off x="0" y="12151"/>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D9C92653-2961-4B4A-B43A-C436E370F7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
        <p:nvSpPr>
          <p:cNvPr id="6" name="Text Placeholder 15">
            <a:extLst>
              <a:ext uri="{FF2B5EF4-FFF2-40B4-BE49-F238E27FC236}">
                <a16:creationId xmlns:a16="http://schemas.microsoft.com/office/drawing/2014/main" id="{90ED40EE-4041-A54E-8189-A97BF654D7A2}"/>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1600648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2"/>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352923A-356A-5340-82F7-AAEE0D768931}"/>
              </a:ext>
            </a:extLst>
          </p:cNvPr>
          <p:cNvSpPr txBox="1"/>
          <p:nvPr userDrawn="1"/>
        </p:nvSpPr>
        <p:spPr>
          <a:xfrm>
            <a:off x="284188"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1043" y="6119022"/>
            <a:ext cx="1346769" cy="649913"/>
          </a:xfrm>
          <a:prstGeom prst="rect">
            <a:avLst/>
          </a:prstGeom>
        </p:spPr>
      </p:pic>
      <p:sp>
        <p:nvSpPr>
          <p:cNvPr id="7" name="Text Placeholder 15">
            <a:extLst>
              <a:ext uri="{FF2B5EF4-FFF2-40B4-BE49-F238E27FC236}">
                <a16:creationId xmlns:a16="http://schemas.microsoft.com/office/drawing/2014/main" id="{48D9886A-ED23-3E4C-B254-C52603F2251D}"/>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2424722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8BD3BB8-9B11-3A4C-BF60-0903F7A374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80DE50F-B9B6-A64F-98F7-8125B790ECFB}"/>
              </a:ext>
            </a:extLst>
          </p:cNvPr>
          <p:cNvSpPr>
            <a:spLocks noGrp="1"/>
          </p:cNvSpPr>
          <p:nvPr>
            <p:ph type="body" sz="quarter" idx="10" hasCustomPrompt="1"/>
          </p:nvPr>
        </p:nvSpPr>
        <p:spPr>
          <a:xfrm>
            <a:off x="500063" y="2380892"/>
            <a:ext cx="10990262" cy="1134374"/>
          </a:xfrm>
        </p:spPr>
        <p:txBody>
          <a:bodyPr anchor="b">
            <a:noAutofit/>
          </a:bodyPr>
          <a:lstStyle>
            <a:lvl1pPr marL="0" indent="0" algn="ctr">
              <a:buFontTx/>
              <a:buNone/>
              <a:defRPr sz="4400" b="1">
                <a:solidFill>
                  <a:schemeClr val="accent2"/>
                </a:solidFill>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dirty="0"/>
              <a:t>Double-Click to Edit</a:t>
            </a:r>
          </a:p>
        </p:txBody>
      </p:sp>
      <p:sp>
        <p:nvSpPr>
          <p:cNvPr id="14" name="Text Placeholder 2">
            <a:extLst>
              <a:ext uri="{FF2B5EF4-FFF2-40B4-BE49-F238E27FC236}">
                <a16:creationId xmlns:a16="http://schemas.microsoft.com/office/drawing/2014/main" id="{E6B8A67F-0081-2148-9BF6-C53D360CCB2E}"/>
              </a:ext>
            </a:extLst>
          </p:cNvPr>
          <p:cNvSpPr>
            <a:spLocks noGrp="1"/>
          </p:cNvSpPr>
          <p:nvPr>
            <p:ph type="body" sz="quarter" idx="11" hasCustomPrompt="1"/>
          </p:nvPr>
        </p:nvSpPr>
        <p:spPr>
          <a:xfrm>
            <a:off x="500063" y="3515264"/>
            <a:ext cx="10990262" cy="914401"/>
          </a:xfrm>
        </p:spPr>
        <p:txBody>
          <a:bodyPr anchor="t">
            <a:noAutofit/>
          </a:bodyPr>
          <a:lstStyle>
            <a:lvl1pPr marL="0" indent="0" algn="ctr">
              <a:buFontTx/>
              <a:buNone/>
              <a:defRPr sz="2400" b="0" i="1">
                <a:solidFill>
                  <a:schemeClr val="accent1"/>
                </a:solidFill>
                <a:latin typeface="Georgia" panose="02040502050405020303" pitchFamily="18" charset="0"/>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dirty="0"/>
              <a:t>Double-Click to Edit</a:t>
            </a:r>
          </a:p>
        </p:txBody>
      </p:sp>
      <p:pic>
        <p:nvPicPr>
          <p:cNvPr id="15" name="Picture 14">
            <a:extLst>
              <a:ext uri="{FF2B5EF4-FFF2-40B4-BE49-F238E27FC236}">
                <a16:creationId xmlns:a16="http://schemas.microsoft.com/office/drawing/2014/main" id="{EE35C823-DED2-1548-A7DC-BF904045C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37265" y="5726531"/>
            <a:ext cx="1273953" cy="604081"/>
          </a:xfrm>
          <a:prstGeom prst="rect">
            <a:avLst/>
          </a:prstGeom>
        </p:spPr>
      </p:pic>
      <p:sp>
        <p:nvSpPr>
          <p:cNvPr id="6" name="Slide Number Placeholder 5">
            <a:extLst>
              <a:ext uri="{FF2B5EF4-FFF2-40B4-BE49-F238E27FC236}">
                <a16:creationId xmlns:a16="http://schemas.microsoft.com/office/drawing/2014/main" id="{37F467CD-9083-224A-AA9C-4E73677F2874}"/>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368890100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C1AA09-118D-6A47-B9E9-FC36001F7F57}"/>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6DF33418-7E03-E543-918E-1A81B95C3C88}"/>
              </a:ext>
            </a:extLst>
          </p:cNvPr>
          <p:cNvSpPr>
            <a:spLocks noGrp="1"/>
          </p:cNvSpPr>
          <p:nvPr>
            <p:ph type="body" sz="quarter" idx="12" hasCustomPrompt="1"/>
          </p:nvPr>
        </p:nvSpPr>
        <p:spPr>
          <a:xfrm>
            <a:off x="1045550" y="2250081"/>
            <a:ext cx="10608762" cy="896938"/>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
        <p:nvSpPr>
          <p:cNvPr id="10" name="Text Placeholder 14">
            <a:extLst>
              <a:ext uri="{FF2B5EF4-FFF2-40B4-BE49-F238E27FC236}">
                <a16:creationId xmlns:a16="http://schemas.microsoft.com/office/drawing/2014/main" id="{953DBBAC-B7FB-0F44-AE0B-BC5058A93923}"/>
              </a:ext>
            </a:extLst>
          </p:cNvPr>
          <p:cNvSpPr>
            <a:spLocks noGrp="1"/>
          </p:cNvSpPr>
          <p:nvPr>
            <p:ph type="body" sz="quarter" idx="15" hasCustomPrompt="1"/>
          </p:nvPr>
        </p:nvSpPr>
        <p:spPr>
          <a:xfrm>
            <a:off x="1045550" y="3451361"/>
            <a:ext cx="5919904" cy="89693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Double-click to edit</a:t>
            </a:r>
          </a:p>
          <a:p>
            <a:pPr lvl="0"/>
            <a:endParaRPr lang="en-US" dirty="0"/>
          </a:p>
        </p:txBody>
      </p:sp>
      <p:sp>
        <p:nvSpPr>
          <p:cNvPr id="11" name="TextBox 10">
            <a:extLst>
              <a:ext uri="{FF2B5EF4-FFF2-40B4-BE49-F238E27FC236}">
                <a16:creationId xmlns:a16="http://schemas.microsoft.com/office/drawing/2014/main" id="{A9F202FA-682C-AB4F-891A-AFF8E01D7356}"/>
              </a:ext>
            </a:extLst>
          </p:cNvPr>
          <p:cNvSpPr txBox="1"/>
          <p:nvPr userDrawn="1"/>
        </p:nvSpPr>
        <p:spPr>
          <a:xfrm>
            <a:off x="739021" y="6712511"/>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Rectangle 13">
            <a:extLst>
              <a:ext uri="{FF2B5EF4-FFF2-40B4-BE49-F238E27FC236}">
                <a16:creationId xmlns:a16="http://schemas.microsoft.com/office/drawing/2014/main" id="{31C78DAD-CE6D-9B43-8B6F-878BB23B809A}"/>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cxnSp>
        <p:nvCxnSpPr>
          <p:cNvPr id="15" name="Straight Connector 14">
            <a:extLst>
              <a:ext uri="{FF2B5EF4-FFF2-40B4-BE49-F238E27FC236}">
                <a16:creationId xmlns:a16="http://schemas.microsoft.com/office/drawing/2014/main" id="{DBABA5C7-FF4E-784F-ABAF-BC1208BC3AD1}"/>
              </a:ext>
            </a:extLst>
          </p:cNvPr>
          <p:cNvCxnSpPr>
            <a:cxnSpLocks/>
          </p:cNvCxnSpPr>
          <p:nvPr userDrawn="1"/>
        </p:nvCxnSpPr>
        <p:spPr>
          <a:xfrm>
            <a:off x="1185250"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AB9E39-1E07-254A-BED9-F275B18C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CE6AFC87-2F97-5748-90F7-3ED2409D647C}"/>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1325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D2E754-3985-6549-A893-1A0E44C17FFC}"/>
              </a:ext>
            </a:extLst>
          </p:cNvPr>
          <p:cNvSpPr/>
          <p:nvPr userDrawn="1"/>
        </p:nvSpPr>
        <p:spPr>
          <a:xfrm>
            <a:off x="0" y="12151"/>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D9C92653-2961-4B4A-B43A-C436E370F7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6" name="Text Placeholder 15">
            <a:extLst>
              <a:ext uri="{FF2B5EF4-FFF2-40B4-BE49-F238E27FC236}">
                <a16:creationId xmlns:a16="http://schemas.microsoft.com/office/drawing/2014/main" id="{90ED40EE-4041-A54E-8189-A97BF654D7A2}"/>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7" name="Slide Number Placeholder 5">
            <a:extLst>
              <a:ext uri="{FF2B5EF4-FFF2-40B4-BE49-F238E27FC236}">
                <a16:creationId xmlns:a16="http://schemas.microsoft.com/office/drawing/2014/main" id="{49EA0AFB-843E-EA4C-B682-2BF2352E2D1B}"/>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134313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8AA29E-AD1B-ED4F-805A-02D8DCE68D00}"/>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03B7F2A-D5C9-134C-9B44-0369919D147D}"/>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8" name="Content Placeholder 2">
            <a:extLst>
              <a:ext uri="{FF2B5EF4-FFF2-40B4-BE49-F238E27FC236}">
                <a16:creationId xmlns:a16="http://schemas.microsoft.com/office/drawing/2014/main" id="{FCB8E538-55AF-9448-BBB0-0898A000082D}"/>
              </a:ext>
            </a:extLst>
          </p:cNvPr>
          <p:cNvSpPr>
            <a:spLocks noGrp="1"/>
          </p:cNvSpPr>
          <p:nvPr>
            <p:ph sz="quarter" idx="17"/>
          </p:nvPr>
        </p:nvSpPr>
        <p:spPr>
          <a:xfrm>
            <a:off x="456564" y="1296536"/>
            <a:ext cx="7439661" cy="5052873"/>
          </a:xfrm>
          <a:prstGeom prst="rect">
            <a:avLst/>
          </a:prstGeom>
        </p:spPr>
        <p:txBody>
          <a:bodyPr anchor="ctr">
            <a:noAutofit/>
          </a:bodyPr>
          <a:lstStyle>
            <a:lvl1pPr marL="0" indent="0">
              <a:buClr>
                <a:schemeClr val="accent1"/>
              </a:buClr>
              <a:buSzPct val="90000"/>
              <a:buFontTx/>
              <a:buNone/>
              <a:defRPr b="0">
                <a:solidFill>
                  <a:srgbClr val="333333"/>
                </a:solidFill>
              </a:defRPr>
            </a:lvl1pPr>
            <a:lvl2pPr marL="685800" indent="-228600">
              <a:buClr>
                <a:schemeClr val="accent1"/>
              </a:buClr>
              <a:buFont typeface="Arial" panose="020B0604020202020204" pitchFamily="34" charset="0"/>
              <a:buChar char="•"/>
              <a:defRPr>
                <a:solidFill>
                  <a:srgbClr val="333333"/>
                </a:solidFill>
              </a:defRPr>
            </a:lvl2pPr>
            <a:lvl3pPr>
              <a:buClr>
                <a:schemeClr val="accent1"/>
              </a:buClr>
              <a:buFont typeface="Arial" panose="020B0604020202020204" pitchFamily="34" charset="0"/>
              <a:buChar char="•"/>
              <a:defRPr>
                <a:solidFill>
                  <a:srgbClr val="333333"/>
                </a:solidFill>
              </a:defRPr>
            </a:lvl3pPr>
            <a:lvl4pPr>
              <a:buClr>
                <a:schemeClr val="accent1"/>
              </a:buClr>
              <a:buFont typeface="Arial" panose="020B0604020202020204" pitchFamily="34" charset="0"/>
              <a:buChar char="•"/>
              <a:defRPr>
                <a:solidFill>
                  <a:srgbClr val="333333"/>
                </a:solidFill>
              </a:defRPr>
            </a:lvl4pPr>
            <a:lvl5pPr>
              <a:buClr>
                <a:schemeClr val="accent1"/>
              </a:buClr>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D6C5568E-6C49-894E-BDD2-20E5D559CC29}"/>
              </a:ext>
            </a:extLst>
          </p:cNvPr>
          <p:cNvSpPr/>
          <p:nvPr userDrawn="1"/>
        </p:nvSpPr>
        <p:spPr>
          <a:xfrm>
            <a:off x="8890000" y="-1"/>
            <a:ext cx="3302000"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21BEDE"/>
              </a:solidFill>
            </a:endParaRPr>
          </a:p>
        </p:txBody>
      </p:sp>
      <p:cxnSp>
        <p:nvCxnSpPr>
          <p:cNvPr id="10" name="Straight Connector 9">
            <a:extLst>
              <a:ext uri="{FF2B5EF4-FFF2-40B4-BE49-F238E27FC236}">
                <a16:creationId xmlns:a16="http://schemas.microsoft.com/office/drawing/2014/main" id="{11E28948-8EA5-0145-ABA1-6DD277B3527C}"/>
              </a:ext>
            </a:extLst>
          </p:cNvPr>
          <p:cNvCxnSpPr>
            <a:cxnSpLocks/>
          </p:cNvCxnSpPr>
          <p:nvPr userDrawn="1"/>
        </p:nvCxnSpPr>
        <p:spPr>
          <a:xfrm>
            <a:off x="9401175" y="885825"/>
            <a:ext cx="2334261" cy="0"/>
          </a:xfrm>
          <a:prstGeom prst="line">
            <a:avLst/>
          </a:prstGeom>
          <a:ln w="50800" cap="sq">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2F6D9BF3-08B5-F240-9768-24967DF9DEA7}"/>
              </a:ext>
            </a:extLst>
          </p:cNvPr>
          <p:cNvSpPr>
            <a:spLocks noGrp="1"/>
          </p:cNvSpPr>
          <p:nvPr>
            <p:ph type="body" sz="quarter" idx="16" hasCustomPrompt="1"/>
          </p:nvPr>
        </p:nvSpPr>
        <p:spPr>
          <a:xfrm>
            <a:off x="9401175" y="1296535"/>
            <a:ext cx="2334261" cy="5052865"/>
          </a:xfrm>
          <a:prstGeom prst="rect">
            <a:avLst/>
          </a:prstGeom>
        </p:spPr>
        <p:txBody>
          <a:bodyPr anchor="t">
            <a:noAutofit/>
          </a:bodyPr>
          <a:lstStyle>
            <a:lvl1pPr marL="0" indent="0" algn="ctr">
              <a:buNone/>
              <a:defRPr sz="2400" b="0" i="0">
                <a:solidFill>
                  <a:schemeClr val="bg1"/>
                </a:solidFill>
                <a:latin typeface="+mj-lt"/>
                <a:cs typeface="Arial" panose="020B0604020202020204" pitchFamily="34" charset="0"/>
              </a:defRPr>
            </a:lvl1pPr>
          </a:lstStyle>
          <a:p>
            <a:pPr lvl="0"/>
            <a:r>
              <a:rPr lang="en-US" dirty="0"/>
              <a:t>Double-click To Edit</a:t>
            </a:r>
          </a:p>
        </p:txBody>
      </p:sp>
      <p:sp>
        <p:nvSpPr>
          <p:cNvPr id="13" name="Text Placeholder 15">
            <a:extLst>
              <a:ext uri="{FF2B5EF4-FFF2-40B4-BE49-F238E27FC236}">
                <a16:creationId xmlns:a16="http://schemas.microsoft.com/office/drawing/2014/main" id="{D113B4ED-65D0-9944-968A-EBE1EFA3FA7F}"/>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11" name="Slide Number Placeholder 5">
            <a:extLst>
              <a:ext uri="{FF2B5EF4-FFF2-40B4-BE49-F238E27FC236}">
                <a16:creationId xmlns:a16="http://schemas.microsoft.com/office/drawing/2014/main" id="{09044D55-B8C3-FE48-A3BB-2BBD5193D840}"/>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pic>
        <p:nvPicPr>
          <p:cNvPr id="15" name="Picture 14" descr="A picture containing drawing&#10;&#10;Description automatically generated">
            <a:extLst>
              <a:ext uri="{FF2B5EF4-FFF2-40B4-BE49-F238E27FC236}">
                <a16:creationId xmlns:a16="http://schemas.microsoft.com/office/drawing/2014/main" id="{50F8F8F9-1B12-DD46-A721-51B7EFFED6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33373" y="146848"/>
            <a:ext cx="1301054" cy="627852"/>
          </a:xfrm>
          <a:prstGeom prst="rect">
            <a:avLst/>
          </a:prstGeom>
        </p:spPr>
      </p:pic>
    </p:spTree>
    <p:extLst>
      <p:ext uri="{BB962C8B-B14F-4D97-AF65-F5344CB8AC3E}">
        <p14:creationId xmlns:p14="http://schemas.microsoft.com/office/powerpoint/2010/main" val="2643649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3637170"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0" y="0"/>
            <a:ext cx="3525078"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21BEDE"/>
              </a:solidFill>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554736" y="1405054"/>
            <a:ext cx="2514600" cy="2108757"/>
          </a:xfrm>
          <a:prstGeom prst="rect">
            <a:avLst/>
          </a:prstGeom>
        </p:spPr>
        <p:txBody>
          <a:bodyPr anchor="b">
            <a:noAutofit/>
          </a:bodyPr>
          <a:lstStyle>
            <a:lvl1pPr>
              <a:defRPr sz="3500">
                <a:solidFill>
                  <a:schemeClr val="bg1"/>
                </a:solidFill>
              </a:defRPr>
            </a:lvl1pPr>
          </a:lstStyle>
          <a:p>
            <a:r>
              <a:rPr lang="en-US" dirty="0"/>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554736" y="3659645"/>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885825"/>
            <a:ext cx="261886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B9243A-BC92-FF4F-93C0-85C47EA581E5}"/>
              </a:ext>
            </a:extLst>
          </p:cNvPr>
          <p:cNvSpPr>
            <a:spLocks noGrp="1"/>
          </p:cNvSpPr>
          <p:nvPr>
            <p:ph sz="quarter" idx="10"/>
          </p:nvPr>
        </p:nvSpPr>
        <p:spPr>
          <a:xfrm>
            <a:off x="3948113" y="885826"/>
            <a:ext cx="7470775" cy="5157166"/>
          </a:xfrm>
          <a:prstGeom prst="rect">
            <a:avLst/>
          </a:prstGeom>
        </p:spPr>
        <p:txBody>
          <a:bodyPr anchor="ctr">
            <a:noAutofit/>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58049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261361"/>
            <a:ext cx="8508873" cy="545854"/>
          </a:xfrm>
          <a:prstGeom prst="rect">
            <a:avLst/>
          </a:prstGeom>
        </p:spPr>
        <p:txBody>
          <a:bodyPr>
            <a:noAutofit/>
          </a:bodyPr>
          <a:lstStyle>
            <a:lvl1pPr marL="0" indent="0" algn="l">
              <a:buNone/>
              <a:defRPr sz="24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0484" y="261362"/>
            <a:ext cx="1151157" cy="545854"/>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1607435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person&#10;&#10;Description automatically generated">
            <a:extLst>
              <a:ext uri="{FF2B5EF4-FFF2-40B4-BE49-F238E27FC236}">
                <a16:creationId xmlns:a16="http://schemas.microsoft.com/office/drawing/2014/main" id="{1A3E4516-CF33-AE42-83D4-56CC373DA8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186"/>
          <a:stretch/>
        </p:blipFill>
        <p:spPr>
          <a:xfrm>
            <a:off x="614965" y="807215"/>
            <a:ext cx="11593967" cy="5857158"/>
          </a:xfrm>
          <a:prstGeom prst="rect">
            <a:avLst/>
          </a:prstGeom>
        </p:spPr>
      </p:pic>
      <p:sp>
        <p:nvSpPr>
          <p:cNvPr id="10" name="Rectangle 9">
            <a:extLst>
              <a:ext uri="{FF2B5EF4-FFF2-40B4-BE49-F238E27FC236}">
                <a16:creationId xmlns:a16="http://schemas.microsoft.com/office/drawing/2014/main" id="{65F2853C-344E-2249-A075-F21037A3A1BA}"/>
              </a:ext>
            </a:extLst>
          </p:cNvPr>
          <p:cNvSpPr/>
          <p:nvPr userDrawn="1"/>
        </p:nvSpPr>
        <p:spPr>
          <a:xfrm rot="5400000">
            <a:off x="7737471" y="-1753859"/>
            <a:ext cx="1905746" cy="7003312"/>
          </a:xfrm>
          <a:prstGeom prst="rect">
            <a:avLst/>
          </a:prstGeom>
          <a:gradFill flip="none" rotWithShape="1">
            <a:gsLst>
              <a:gs pos="83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1CA063-0B62-224C-901F-2541CCC16221}"/>
              </a:ext>
            </a:extLst>
          </p:cNvPr>
          <p:cNvSpPr/>
          <p:nvPr userDrawn="1"/>
        </p:nvSpPr>
        <p:spPr>
          <a:xfrm>
            <a:off x="5437564" y="512695"/>
            <a:ext cx="4239130" cy="6176372"/>
          </a:xfrm>
          <a:prstGeom prst="rect">
            <a:avLst/>
          </a:prstGeom>
          <a:gradFill flip="none" rotWithShape="1">
            <a:gsLst>
              <a:gs pos="83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261361"/>
            <a:ext cx="8508873" cy="545854"/>
          </a:xfrm>
          <a:prstGeom prst="rect">
            <a:avLst/>
          </a:prstGeom>
        </p:spPr>
        <p:txBody>
          <a:bodyPr>
            <a:noAutofit/>
          </a:bodyPr>
          <a:lstStyle>
            <a:lvl1pPr marL="0" indent="0" algn="l">
              <a:buNone/>
              <a:defRPr sz="24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0484" y="261362"/>
            <a:ext cx="1151157" cy="545854"/>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4232210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552905"/>
            <a:ext cx="10334625"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24" name="Content Placeholder 2">
            <a:extLst>
              <a:ext uri="{FF2B5EF4-FFF2-40B4-BE49-F238E27FC236}">
                <a16:creationId xmlns:a16="http://schemas.microsoft.com/office/drawing/2014/main" id="{661D7407-89CD-1749-8578-35F681C47279}"/>
              </a:ext>
            </a:extLst>
          </p:cNvPr>
          <p:cNvSpPr>
            <a:spLocks noGrp="1"/>
          </p:cNvSpPr>
          <p:nvPr>
            <p:ph sz="quarter" idx="12"/>
          </p:nvPr>
        </p:nvSpPr>
        <p:spPr>
          <a:xfrm>
            <a:off x="6433857"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a:extLst>
              <a:ext uri="{FF2B5EF4-FFF2-40B4-BE49-F238E27FC236}">
                <a16:creationId xmlns:a16="http://schemas.microsoft.com/office/drawing/2014/main" id="{0E036529-CC55-8E48-B743-BCB81A993F95}"/>
              </a:ext>
            </a:extLst>
          </p:cNvPr>
          <p:cNvSpPr>
            <a:spLocks noGrp="1"/>
          </p:cNvSpPr>
          <p:nvPr>
            <p:ph sz="quarter" idx="13"/>
          </p:nvPr>
        </p:nvSpPr>
        <p:spPr>
          <a:xfrm>
            <a:off x="1019175"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83261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7474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1" name="TextBox 10">
            <a:extLst>
              <a:ext uri="{FF2B5EF4-FFF2-40B4-BE49-F238E27FC236}">
                <a16:creationId xmlns:a16="http://schemas.microsoft.com/office/drawing/2014/main" id="{F0E189E4-1AA0-D945-83DF-586B0C2233D1}"/>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Tree>
    <p:extLst>
      <p:ext uri="{BB962C8B-B14F-4D97-AF65-F5344CB8AC3E}">
        <p14:creationId xmlns:p14="http://schemas.microsoft.com/office/powerpoint/2010/main" val="3638520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5" name="TextBox 14">
            <a:extLst>
              <a:ext uri="{FF2B5EF4-FFF2-40B4-BE49-F238E27FC236}">
                <a16:creationId xmlns:a16="http://schemas.microsoft.com/office/drawing/2014/main" id="{6FE0BA7B-F4B8-3242-8D7E-431C1EB578B9}"/>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8" name="Content Placeholder 2">
            <a:extLst>
              <a:ext uri="{FF2B5EF4-FFF2-40B4-BE49-F238E27FC236}">
                <a16:creationId xmlns:a16="http://schemas.microsoft.com/office/drawing/2014/main" id="{FF17F449-6459-8946-A018-049D5CA17BC5}"/>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20" name="Picture Placeholder 2">
            <a:extLst>
              <a:ext uri="{FF2B5EF4-FFF2-40B4-BE49-F238E27FC236}">
                <a16:creationId xmlns:a16="http://schemas.microsoft.com/office/drawing/2014/main" id="{DC385E6C-8901-D945-A354-D6B72063181B}"/>
              </a:ext>
            </a:extLst>
          </p:cNvPr>
          <p:cNvSpPr>
            <a:spLocks noGrp="1"/>
          </p:cNvSpPr>
          <p:nvPr>
            <p:ph type="pic" sz="quarter" idx="15"/>
          </p:nvPr>
        </p:nvSpPr>
        <p:spPr>
          <a:xfrm>
            <a:off x="-1" y="1090613"/>
            <a:ext cx="4559644" cy="5767387"/>
          </a:xfrm>
        </p:spPr>
        <p:txBody>
          <a:bodyPr/>
          <a:lstStyle/>
          <a:p>
            <a:r>
              <a:rPr lang="en-US"/>
              <a:t>Click icon to add picture</a:t>
            </a:r>
          </a:p>
        </p:txBody>
      </p:sp>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721370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3CF82-8E5C-2147-A26A-CBEE7571CBD2}"/>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Title 1">
            <a:extLst>
              <a:ext uri="{FF2B5EF4-FFF2-40B4-BE49-F238E27FC236}">
                <a16:creationId xmlns:a16="http://schemas.microsoft.com/office/drawing/2014/main" id="{596026D5-383A-9340-9948-8CA885EF6C15}"/>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3" name="Slide Number Placeholder 5">
            <a:extLst>
              <a:ext uri="{FF2B5EF4-FFF2-40B4-BE49-F238E27FC236}">
                <a16:creationId xmlns:a16="http://schemas.microsoft.com/office/drawing/2014/main" id="{F326104D-A8DE-764E-A707-3912FEB66AAE}"/>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68831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8795ED-129B-E74C-BAC8-51F948880263}"/>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2" name="Content Placeholder 2">
            <a:extLst>
              <a:ext uri="{FF2B5EF4-FFF2-40B4-BE49-F238E27FC236}">
                <a16:creationId xmlns:a16="http://schemas.microsoft.com/office/drawing/2014/main" id="{2E9C6151-20EB-CB47-A2C8-16A051A2A22B}"/>
              </a:ext>
            </a:extLst>
          </p:cNvPr>
          <p:cNvSpPr>
            <a:spLocks noGrp="1"/>
          </p:cNvSpPr>
          <p:nvPr>
            <p:ph sz="quarter" idx="11"/>
          </p:nvPr>
        </p:nvSpPr>
        <p:spPr>
          <a:xfrm>
            <a:off x="518843"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5">
            <a:extLst>
              <a:ext uri="{FF2B5EF4-FFF2-40B4-BE49-F238E27FC236}">
                <a16:creationId xmlns:a16="http://schemas.microsoft.com/office/drawing/2014/main" id="{F649DEAD-4921-574C-ACC5-4C9F6E281569}"/>
              </a:ext>
            </a:extLst>
          </p:cNvPr>
          <p:cNvSpPr>
            <a:spLocks noGrp="1"/>
          </p:cNvSpPr>
          <p:nvPr>
            <p:ph type="body" sz="quarter" idx="13" hasCustomPrompt="1"/>
          </p:nvPr>
        </p:nvSpPr>
        <p:spPr>
          <a:xfrm>
            <a:off x="518843"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dirty="0"/>
              <a:t>Double-click To Edit</a:t>
            </a:r>
          </a:p>
        </p:txBody>
      </p:sp>
      <p:cxnSp>
        <p:nvCxnSpPr>
          <p:cNvPr id="17" name="Straight Connector 16">
            <a:extLst>
              <a:ext uri="{FF2B5EF4-FFF2-40B4-BE49-F238E27FC236}">
                <a16:creationId xmlns:a16="http://schemas.microsoft.com/office/drawing/2014/main" id="{C2D9CA7E-9FCC-6241-A25B-9D3EC5974D37}"/>
              </a:ext>
            </a:extLst>
          </p:cNvPr>
          <p:cNvCxnSpPr>
            <a:cxnSpLocks/>
          </p:cNvCxnSpPr>
          <p:nvPr userDrawn="1"/>
        </p:nvCxnSpPr>
        <p:spPr>
          <a:xfrm>
            <a:off x="659139"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95940F3-BEDD-0B48-9488-8B89E8B30409}"/>
              </a:ext>
            </a:extLst>
          </p:cNvPr>
          <p:cNvSpPr>
            <a:spLocks noGrp="1"/>
          </p:cNvSpPr>
          <p:nvPr>
            <p:ph sz="quarter" idx="14"/>
          </p:nvPr>
        </p:nvSpPr>
        <p:spPr>
          <a:xfrm>
            <a:off x="6298541"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5">
            <a:extLst>
              <a:ext uri="{FF2B5EF4-FFF2-40B4-BE49-F238E27FC236}">
                <a16:creationId xmlns:a16="http://schemas.microsoft.com/office/drawing/2014/main" id="{062A063A-28A7-4147-8A26-F99AD6F2DB50}"/>
              </a:ext>
            </a:extLst>
          </p:cNvPr>
          <p:cNvSpPr>
            <a:spLocks noGrp="1"/>
          </p:cNvSpPr>
          <p:nvPr>
            <p:ph type="body" sz="quarter" idx="15" hasCustomPrompt="1"/>
          </p:nvPr>
        </p:nvSpPr>
        <p:spPr>
          <a:xfrm>
            <a:off x="6298541"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dirty="0"/>
              <a:t>Double-click To Edit</a:t>
            </a:r>
          </a:p>
        </p:txBody>
      </p:sp>
      <p:cxnSp>
        <p:nvCxnSpPr>
          <p:cNvPr id="21" name="Straight Connector 20">
            <a:extLst>
              <a:ext uri="{FF2B5EF4-FFF2-40B4-BE49-F238E27FC236}">
                <a16:creationId xmlns:a16="http://schemas.microsoft.com/office/drawing/2014/main" id="{357CD537-E098-9043-8798-17C43C77360E}"/>
              </a:ext>
            </a:extLst>
          </p:cNvPr>
          <p:cNvCxnSpPr>
            <a:cxnSpLocks/>
          </p:cNvCxnSpPr>
          <p:nvPr userDrawn="1"/>
        </p:nvCxnSpPr>
        <p:spPr>
          <a:xfrm>
            <a:off x="6438837"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E2D83F4-1A88-0D40-90CB-540F60BF6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6" name="Slide Number Placeholder 5">
            <a:extLst>
              <a:ext uri="{FF2B5EF4-FFF2-40B4-BE49-F238E27FC236}">
                <a16:creationId xmlns:a16="http://schemas.microsoft.com/office/drawing/2014/main" id="{932277FD-6093-2F4A-B411-F7D91A9A0C05}"/>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12749056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4472448"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1" y="0"/>
            <a:ext cx="4296697"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21BEDE"/>
              </a:solidFill>
              <a:effectLst/>
              <a:uLnTx/>
              <a:uFillTx/>
              <a:latin typeface="Arial" panose="020B0604020202020204"/>
              <a:ea typeface="+mn-ea"/>
              <a:cs typeface="+mn-cs"/>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417014" y="480822"/>
            <a:ext cx="3608016" cy="1279500"/>
          </a:xfrm>
          <a:prstGeom prst="rect">
            <a:avLst/>
          </a:prstGeom>
        </p:spPr>
        <p:txBody>
          <a:bodyPr anchor="t">
            <a:noAutofit/>
          </a:bodyPr>
          <a:lstStyle>
            <a:lvl1pPr>
              <a:defRPr sz="3500">
                <a:solidFill>
                  <a:schemeClr val="bg1"/>
                </a:solidFill>
              </a:defRPr>
            </a:lvl1pPr>
          </a:lstStyle>
          <a:p>
            <a:r>
              <a:rPr lang="en-US"/>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417014" y="196643"/>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1662574"/>
            <a:ext cx="35650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9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45659"/>
              </a:solidFill>
              <a:effectLst/>
              <a:uLnTx/>
              <a:uFillTx/>
              <a:latin typeface="Arial" panose="020B0604020202020204"/>
              <a:ea typeface="+mn-ea"/>
              <a:cs typeface="+mn-cs"/>
            </a:endParaRPr>
          </a:p>
        </p:txBody>
      </p:sp>
      <p:sp>
        <p:nvSpPr>
          <p:cNvPr id="18" name="Content Placeholder 4">
            <a:extLst>
              <a:ext uri="{FF2B5EF4-FFF2-40B4-BE49-F238E27FC236}">
                <a16:creationId xmlns:a16="http://schemas.microsoft.com/office/drawing/2014/main" id="{AE66173B-E84F-8843-B3AE-BA5AAA4364E2}"/>
              </a:ext>
            </a:extLst>
          </p:cNvPr>
          <p:cNvSpPr>
            <a:spLocks noGrp="1"/>
          </p:cNvSpPr>
          <p:nvPr>
            <p:ph sz="quarter" idx="11"/>
          </p:nvPr>
        </p:nvSpPr>
        <p:spPr>
          <a:xfrm>
            <a:off x="417014" y="1869586"/>
            <a:ext cx="3220156" cy="3600314"/>
          </a:xfrm>
          <a:prstGeom prst="rect">
            <a:avLst/>
          </a:prstGeom>
        </p:spPr>
        <p:txBody>
          <a:bodyPr anchor="t">
            <a:noAutofit/>
          </a:bodyPr>
          <a:lstStyle>
            <a:lvl1pPr>
              <a:buFont typeface="Arial" panose="020B0604020202020204" pitchFamily="34" charset="0"/>
              <a:buChar char="•"/>
              <a:defRPr>
                <a:solidFill>
                  <a:schemeClr val="bg1"/>
                </a:solidFill>
              </a:defRPr>
            </a:lvl1pPr>
            <a:lvl2pPr>
              <a:buFont typeface="Arial" panose="020B0604020202020204" pitchFamily="34" charset="0"/>
              <a:buChar char="•"/>
              <a:defRPr>
                <a:solidFill>
                  <a:schemeClr val="bg1"/>
                </a:solidFill>
              </a:defRPr>
            </a:lvl2pPr>
            <a:lvl3pPr>
              <a:buFont typeface="Arial" panose="020B0604020202020204" pitchFamily="34" charset="0"/>
              <a:buChar char="•"/>
              <a:defRPr>
                <a:solidFill>
                  <a:schemeClr val="bg1"/>
                </a:solidFill>
              </a:defRPr>
            </a:lvl3pPr>
            <a:lvl4pPr>
              <a:buFont typeface="Arial" panose="020B0604020202020204" pitchFamily="34" charset="0"/>
              <a:buChar char="•"/>
              <a:defRPr>
                <a:solidFill>
                  <a:schemeClr val="bg1"/>
                </a:solidFill>
              </a:defRPr>
            </a:lvl4pPr>
            <a:lvl5pP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8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2"/>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352923A-356A-5340-82F7-AAEE0D768931}"/>
              </a:ext>
            </a:extLst>
          </p:cNvPr>
          <p:cNvSpPr txBox="1"/>
          <p:nvPr userDrawn="1"/>
        </p:nvSpPr>
        <p:spPr>
          <a:xfrm>
            <a:off x="284188"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1043" y="6119022"/>
            <a:ext cx="1346769" cy="649913"/>
          </a:xfrm>
          <a:prstGeom prst="rect">
            <a:avLst/>
          </a:prstGeom>
        </p:spPr>
      </p:pic>
      <p:sp>
        <p:nvSpPr>
          <p:cNvPr id="7" name="Text Placeholder 15">
            <a:extLst>
              <a:ext uri="{FF2B5EF4-FFF2-40B4-BE49-F238E27FC236}">
                <a16:creationId xmlns:a16="http://schemas.microsoft.com/office/drawing/2014/main" id="{48D9886A-ED23-3E4C-B254-C52603F2251D}"/>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dirty="0"/>
              <a:t>Double-click to edit</a:t>
            </a:r>
          </a:p>
        </p:txBody>
      </p:sp>
      <p:sp>
        <p:nvSpPr>
          <p:cNvPr id="8" name="Slide Number Placeholder 5">
            <a:extLst>
              <a:ext uri="{FF2B5EF4-FFF2-40B4-BE49-F238E27FC236}">
                <a16:creationId xmlns:a16="http://schemas.microsoft.com/office/drawing/2014/main" id="{B306E63E-E79B-874C-B176-DB881F7879E5}"/>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1100351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552611"/>
            <a:ext cx="6031998" cy="1613031"/>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246210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224974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3505706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FAC3B5E2-3B3A-7C44-A762-5DABDCB23C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0508DC8-0D04-0E4E-A0FD-8238CA3F71CD}"/>
              </a:ext>
            </a:extLst>
          </p:cNvPr>
          <p:cNvSpPr/>
          <p:nvPr userDrawn="1"/>
        </p:nvSpPr>
        <p:spPr>
          <a:xfrm>
            <a:off x="0" y="167201"/>
            <a:ext cx="11967998" cy="6523598"/>
          </a:xfrm>
          <a:prstGeom prst="rect">
            <a:avLst/>
          </a:prstGeom>
          <a:gradFill flip="none" rotWithShape="1">
            <a:gsLst>
              <a:gs pos="99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3CAC823-DCA1-B941-B1F4-19F07C1D840F}"/>
              </a:ext>
            </a:extLst>
          </p:cNvPr>
          <p:cNvSpPr txBox="1"/>
          <p:nvPr userDrawn="1"/>
        </p:nvSpPr>
        <p:spPr>
          <a:xfrm>
            <a:off x="236194" y="6727392"/>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2" name="Rectangle 1">
            <a:extLst>
              <a:ext uri="{FF2B5EF4-FFF2-40B4-BE49-F238E27FC236}">
                <a16:creationId xmlns:a16="http://schemas.microsoft.com/office/drawing/2014/main" id="{7D41237C-DC14-614A-BB19-B675741D1A28}"/>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5">
            <a:extLst>
              <a:ext uri="{FF2B5EF4-FFF2-40B4-BE49-F238E27FC236}">
                <a16:creationId xmlns:a16="http://schemas.microsoft.com/office/drawing/2014/main" id="{5021E193-987D-3246-B937-371C4397B056}"/>
              </a:ext>
            </a:extLst>
          </p:cNvPr>
          <p:cNvSpPr>
            <a:spLocks noGrp="1"/>
          </p:cNvSpPr>
          <p:nvPr>
            <p:ph type="body" sz="quarter" idx="10" hasCustomPrompt="1"/>
          </p:nvPr>
        </p:nvSpPr>
        <p:spPr>
          <a:xfrm>
            <a:off x="604839" y="413881"/>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3933797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FAC3B5E2-3B3A-7C44-A762-5DABDCB23C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A0508DC8-0D04-0E4E-A0FD-8238CA3F71CD}"/>
              </a:ext>
            </a:extLst>
          </p:cNvPr>
          <p:cNvSpPr/>
          <p:nvPr userDrawn="1"/>
        </p:nvSpPr>
        <p:spPr>
          <a:xfrm>
            <a:off x="-1" y="167201"/>
            <a:ext cx="12011459" cy="6523598"/>
          </a:xfrm>
          <a:prstGeom prst="rect">
            <a:avLst/>
          </a:prstGeom>
          <a:gradFill flip="none" rotWithShape="1">
            <a:gsLst>
              <a:gs pos="99000">
                <a:schemeClr val="bg1"/>
              </a:gs>
              <a:gs pos="0">
                <a:schemeClr val="bg1">
                  <a:lumMod val="75000"/>
                  <a:alpha val="44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3CAC823-DCA1-B941-B1F4-19F07C1D840F}"/>
              </a:ext>
            </a:extLst>
          </p:cNvPr>
          <p:cNvSpPr txBox="1"/>
          <p:nvPr userDrawn="1"/>
        </p:nvSpPr>
        <p:spPr>
          <a:xfrm>
            <a:off x="236194" y="6727392"/>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552611"/>
            <a:ext cx="6031998" cy="1613031"/>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246210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224974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7444" y="5837761"/>
            <a:ext cx="1273953" cy="604081"/>
          </a:xfrm>
          <a:prstGeom prst="rect">
            <a:avLst/>
          </a:prstGeom>
        </p:spPr>
      </p:pic>
      <p:sp>
        <p:nvSpPr>
          <p:cNvPr id="2" name="Rectangle 1">
            <a:extLst>
              <a:ext uri="{FF2B5EF4-FFF2-40B4-BE49-F238E27FC236}">
                <a16:creationId xmlns:a16="http://schemas.microsoft.com/office/drawing/2014/main" id="{7D41237C-DC14-614A-BB19-B675741D1A28}"/>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1133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1322199"/>
            <a:ext cx="4354353" cy="1824820"/>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345136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2800841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
        <p:nvSpPr>
          <p:cNvPr id="6" name="Text Placeholder 15">
            <a:extLst>
              <a:ext uri="{FF2B5EF4-FFF2-40B4-BE49-F238E27FC236}">
                <a16:creationId xmlns:a16="http://schemas.microsoft.com/office/drawing/2014/main" id="{34BD1172-3D14-FB42-BDE0-44CB7F2638E3}"/>
              </a:ext>
            </a:extLst>
          </p:cNvPr>
          <p:cNvSpPr>
            <a:spLocks noGrp="1"/>
          </p:cNvSpPr>
          <p:nvPr>
            <p:ph type="body" sz="quarter" idx="10" hasCustomPrompt="1"/>
          </p:nvPr>
        </p:nvSpPr>
        <p:spPr>
          <a:xfrm>
            <a:off x="604839" y="413881"/>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Tree>
    <p:extLst>
      <p:ext uri="{BB962C8B-B14F-4D97-AF65-F5344CB8AC3E}">
        <p14:creationId xmlns:p14="http://schemas.microsoft.com/office/powerpoint/2010/main" val="17459710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D2E754-3985-6549-A893-1A0E44C17FFC}"/>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D9C92653-2961-4B4A-B43A-C436E370F7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1915629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452"/>
          <a:stretch/>
        </p:blipFill>
        <p:spPr>
          <a:xfrm>
            <a:off x="-240532" y="-27858"/>
            <a:ext cx="12469108" cy="7013873"/>
          </a:xfrm>
          <a:prstGeom prst="rect">
            <a:avLst/>
          </a:prstGeom>
        </p:spPr>
      </p:pic>
      <p:sp>
        <p:nvSpPr>
          <p:cNvPr id="7" name="Rectangle 6">
            <a:extLst>
              <a:ext uri="{FF2B5EF4-FFF2-40B4-BE49-F238E27FC236}">
                <a16:creationId xmlns:a16="http://schemas.microsoft.com/office/drawing/2014/main" id="{A31149C3-886A-1D48-BE4A-9702E421D14A}"/>
              </a:ext>
            </a:extLst>
          </p:cNvPr>
          <p:cNvSpPr/>
          <p:nvPr userDrawn="1"/>
        </p:nvSpPr>
        <p:spPr>
          <a:xfrm>
            <a:off x="-48144" y="-81997"/>
            <a:ext cx="12032880" cy="7068013"/>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538923" y="6804316"/>
            <a:ext cx="7543800" cy="8463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5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7053" y="5553338"/>
            <a:ext cx="1660580" cy="787411"/>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90770" y="4353928"/>
            <a:ext cx="1433146" cy="0"/>
          </a:xfrm>
          <a:prstGeom prst="line">
            <a:avLst/>
          </a:prstGeom>
          <a:ln w="635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7BE28ACE-EE6A-9944-9103-F3370E6CA3E6}"/>
              </a:ext>
            </a:extLst>
          </p:cNvPr>
          <p:cNvSpPr>
            <a:spLocks noGrp="1"/>
          </p:cNvSpPr>
          <p:nvPr>
            <p:ph type="body" sz="quarter" idx="15"/>
          </p:nvPr>
        </p:nvSpPr>
        <p:spPr>
          <a:xfrm>
            <a:off x="538923" y="4568541"/>
            <a:ext cx="4354353" cy="69740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4273880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76080" y="-15241"/>
            <a:ext cx="4111160" cy="670532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01370" y="4991022"/>
            <a:ext cx="1660580" cy="787411"/>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901700" y="266721"/>
            <a:ext cx="3479800" cy="2753710"/>
          </a:xfrm>
        </p:spPr>
        <p:txBody>
          <a:bodyPr anchor="b"/>
          <a:lstStyle/>
          <a:p>
            <a:r>
              <a:rPr lang="en-US"/>
              <a:t>Click to edit Master title style</a:t>
            </a:r>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1028700" y="3367454"/>
            <a:ext cx="1433146" cy="0"/>
          </a:xfrm>
          <a:prstGeom prst="line">
            <a:avLst/>
          </a:prstGeom>
          <a:ln w="63500">
            <a:solidFill>
              <a:schemeClr val="accent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8636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pic>
        <p:nvPicPr>
          <p:cNvPr id="3" name="Picture 2" descr="A picture containing blue, water, holding, player&#10;&#10;Description automatically generated">
            <a:extLst>
              <a:ext uri="{FF2B5EF4-FFF2-40B4-BE49-F238E27FC236}">
                <a16:creationId xmlns:a16="http://schemas.microsoft.com/office/drawing/2014/main" id="{7479FE9B-6E3C-D84E-9255-FD4D136BA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382138" y="5800969"/>
            <a:ext cx="1346769" cy="649913"/>
          </a:xfrm>
          <a:prstGeom prst="rect">
            <a:avLst/>
          </a:prstGeom>
        </p:spPr>
      </p:pic>
    </p:spTree>
    <p:extLst>
      <p:ext uri="{BB962C8B-B14F-4D97-AF65-F5344CB8AC3E}">
        <p14:creationId xmlns:p14="http://schemas.microsoft.com/office/powerpoint/2010/main" val="24167095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2"/>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1043" y="6119022"/>
            <a:ext cx="1346769" cy="649913"/>
          </a:xfrm>
          <a:prstGeom prst="rect">
            <a:avLst/>
          </a:prstGeom>
        </p:spPr>
      </p:pic>
    </p:spTree>
    <p:extLst>
      <p:ext uri="{BB962C8B-B14F-4D97-AF65-F5344CB8AC3E}">
        <p14:creationId xmlns:p14="http://schemas.microsoft.com/office/powerpoint/2010/main" val="24653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8BD3BB8-9B11-3A4C-BF60-0903F7A374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80DE50F-B9B6-A64F-98F7-8125B790ECFB}"/>
              </a:ext>
            </a:extLst>
          </p:cNvPr>
          <p:cNvSpPr>
            <a:spLocks noGrp="1"/>
          </p:cNvSpPr>
          <p:nvPr>
            <p:ph type="body" sz="quarter" idx="10" hasCustomPrompt="1"/>
          </p:nvPr>
        </p:nvSpPr>
        <p:spPr>
          <a:xfrm>
            <a:off x="500063" y="2380892"/>
            <a:ext cx="10990262" cy="1134374"/>
          </a:xfrm>
        </p:spPr>
        <p:txBody>
          <a:bodyPr anchor="b">
            <a:noAutofit/>
          </a:bodyPr>
          <a:lstStyle>
            <a:lvl1pPr marL="0" indent="0" algn="ctr">
              <a:buFontTx/>
              <a:buNone/>
              <a:defRPr sz="4400" b="1">
                <a:solidFill>
                  <a:schemeClr val="accent2"/>
                </a:solidFill>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dirty="0"/>
              <a:t>Double-Click to Edit</a:t>
            </a:r>
          </a:p>
        </p:txBody>
      </p:sp>
      <p:sp>
        <p:nvSpPr>
          <p:cNvPr id="14" name="Text Placeholder 2">
            <a:extLst>
              <a:ext uri="{FF2B5EF4-FFF2-40B4-BE49-F238E27FC236}">
                <a16:creationId xmlns:a16="http://schemas.microsoft.com/office/drawing/2014/main" id="{E6B8A67F-0081-2148-9BF6-C53D360CCB2E}"/>
              </a:ext>
            </a:extLst>
          </p:cNvPr>
          <p:cNvSpPr>
            <a:spLocks noGrp="1"/>
          </p:cNvSpPr>
          <p:nvPr>
            <p:ph type="body" sz="quarter" idx="11" hasCustomPrompt="1"/>
          </p:nvPr>
        </p:nvSpPr>
        <p:spPr>
          <a:xfrm>
            <a:off x="500063" y="3515264"/>
            <a:ext cx="10990262" cy="914401"/>
          </a:xfrm>
        </p:spPr>
        <p:txBody>
          <a:bodyPr anchor="t">
            <a:noAutofit/>
          </a:bodyPr>
          <a:lstStyle>
            <a:lvl1pPr marL="0" indent="0" algn="ctr">
              <a:buFontTx/>
              <a:buNone/>
              <a:defRPr sz="2400" b="0" i="1">
                <a:solidFill>
                  <a:schemeClr val="accent1"/>
                </a:solidFill>
                <a:latin typeface="Georgia" panose="02040502050405020303" pitchFamily="18" charset="0"/>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dirty="0"/>
              <a:t>Double-Click to Edit</a:t>
            </a:r>
          </a:p>
        </p:txBody>
      </p:sp>
      <p:sp>
        <p:nvSpPr>
          <p:cNvPr id="7" name="Slide Number Placeholder 5">
            <a:extLst>
              <a:ext uri="{FF2B5EF4-FFF2-40B4-BE49-F238E27FC236}">
                <a16:creationId xmlns:a16="http://schemas.microsoft.com/office/drawing/2014/main" id="{54F80034-AA6D-1849-B67B-BE767F1E33BA}"/>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pic>
        <p:nvPicPr>
          <p:cNvPr id="8" name="Picture 7" descr="A picture containing logo&#10;&#10;Description automatically generated">
            <a:extLst>
              <a:ext uri="{FF2B5EF4-FFF2-40B4-BE49-F238E27FC236}">
                <a16:creationId xmlns:a16="http://schemas.microsoft.com/office/drawing/2014/main" id="{A67FC3FD-81E2-E740-89AB-8E87902C4993}"/>
              </a:ext>
            </a:extLst>
          </p:cNvPr>
          <p:cNvPicPr>
            <a:picLocks noChangeAspect="1"/>
          </p:cNvPicPr>
          <p:nvPr userDrawn="1"/>
        </p:nvPicPr>
        <p:blipFill>
          <a:blip r:embed="rId3"/>
          <a:stretch>
            <a:fillRect/>
          </a:stretch>
        </p:blipFill>
        <p:spPr>
          <a:xfrm>
            <a:off x="592592" y="5387041"/>
            <a:ext cx="3733800" cy="1104900"/>
          </a:xfrm>
          <a:prstGeom prst="rect">
            <a:avLst/>
          </a:prstGeom>
        </p:spPr>
      </p:pic>
    </p:spTree>
    <p:extLst>
      <p:ext uri="{BB962C8B-B14F-4D97-AF65-F5344CB8AC3E}">
        <p14:creationId xmlns:p14="http://schemas.microsoft.com/office/powerpoint/2010/main" val="171536771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8BD3BB8-9B11-3A4C-BF60-0903F7A374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80DE50F-B9B6-A64F-98F7-8125B790ECFB}"/>
              </a:ext>
            </a:extLst>
          </p:cNvPr>
          <p:cNvSpPr>
            <a:spLocks noGrp="1"/>
          </p:cNvSpPr>
          <p:nvPr>
            <p:ph type="body" sz="quarter" idx="10" hasCustomPrompt="1"/>
          </p:nvPr>
        </p:nvSpPr>
        <p:spPr>
          <a:xfrm>
            <a:off x="500063" y="2380892"/>
            <a:ext cx="10990262" cy="1134374"/>
          </a:xfrm>
        </p:spPr>
        <p:txBody>
          <a:bodyPr anchor="b">
            <a:noAutofit/>
          </a:bodyPr>
          <a:lstStyle>
            <a:lvl1pPr marL="0" indent="0" algn="ctr">
              <a:buFontTx/>
              <a:buNone/>
              <a:defRPr sz="4400" b="1">
                <a:solidFill>
                  <a:schemeClr val="accent2"/>
                </a:solidFill>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a:t>Double-Click to Edit</a:t>
            </a:r>
          </a:p>
        </p:txBody>
      </p:sp>
      <p:sp>
        <p:nvSpPr>
          <p:cNvPr id="14" name="Text Placeholder 2">
            <a:extLst>
              <a:ext uri="{FF2B5EF4-FFF2-40B4-BE49-F238E27FC236}">
                <a16:creationId xmlns:a16="http://schemas.microsoft.com/office/drawing/2014/main" id="{E6B8A67F-0081-2148-9BF6-C53D360CCB2E}"/>
              </a:ext>
            </a:extLst>
          </p:cNvPr>
          <p:cNvSpPr>
            <a:spLocks noGrp="1"/>
          </p:cNvSpPr>
          <p:nvPr>
            <p:ph type="body" sz="quarter" idx="11" hasCustomPrompt="1"/>
          </p:nvPr>
        </p:nvSpPr>
        <p:spPr>
          <a:xfrm>
            <a:off x="500063" y="3515264"/>
            <a:ext cx="10990262" cy="914401"/>
          </a:xfrm>
        </p:spPr>
        <p:txBody>
          <a:bodyPr anchor="t">
            <a:noAutofit/>
          </a:bodyPr>
          <a:lstStyle>
            <a:lvl1pPr marL="0" indent="0" algn="ctr">
              <a:buFontTx/>
              <a:buNone/>
              <a:defRPr sz="2400" b="0" i="1">
                <a:solidFill>
                  <a:schemeClr val="accent1"/>
                </a:solidFill>
                <a:latin typeface="Georgia" panose="02040502050405020303" pitchFamily="18" charset="0"/>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a:t>Double-Click to Edit</a:t>
            </a:r>
          </a:p>
        </p:txBody>
      </p:sp>
      <p:pic>
        <p:nvPicPr>
          <p:cNvPr id="15" name="Picture 14">
            <a:extLst>
              <a:ext uri="{FF2B5EF4-FFF2-40B4-BE49-F238E27FC236}">
                <a16:creationId xmlns:a16="http://schemas.microsoft.com/office/drawing/2014/main" id="{EE35C823-DED2-1548-A7DC-BF904045C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37265" y="5726531"/>
            <a:ext cx="1273953" cy="604081"/>
          </a:xfrm>
          <a:prstGeom prst="rect">
            <a:avLst/>
          </a:prstGeom>
        </p:spPr>
      </p:pic>
      <p:sp>
        <p:nvSpPr>
          <p:cNvPr id="6" name="Slide Number Placeholder 5">
            <a:extLst>
              <a:ext uri="{FF2B5EF4-FFF2-40B4-BE49-F238E27FC236}">
                <a16:creationId xmlns:a16="http://schemas.microsoft.com/office/drawing/2014/main" id="{37F467CD-9083-224A-AA9C-4E73677F2874}"/>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403748460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C1AA09-118D-6A47-B9E9-FC36001F7F57}"/>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6DF33418-7E03-E543-918E-1A81B95C3C88}"/>
              </a:ext>
            </a:extLst>
          </p:cNvPr>
          <p:cNvSpPr>
            <a:spLocks noGrp="1"/>
          </p:cNvSpPr>
          <p:nvPr>
            <p:ph type="body" sz="quarter" idx="12" hasCustomPrompt="1"/>
          </p:nvPr>
        </p:nvSpPr>
        <p:spPr>
          <a:xfrm>
            <a:off x="1045550" y="2250081"/>
            <a:ext cx="10608762" cy="896938"/>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
        <p:nvSpPr>
          <p:cNvPr id="10" name="Text Placeholder 14">
            <a:extLst>
              <a:ext uri="{FF2B5EF4-FFF2-40B4-BE49-F238E27FC236}">
                <a16:creationId xmlns:a16="http://schemas.microsoft.com/office/drawing/2014/main" id="{953DBBAC-B7FB-0F44-AE0B-BC5058A93923}"/>
              </a:ext>
            </a:extLst>
          </p:cNvPr>
          <p:cNvSpPr>
            <a:spLocks noGrp="1"/>
          </p:cNvSpPr>
          <p:nvPr>
            <p:ph type="body" sz="quarter" idx="15" hasCustomPrompt="1"/>
          </p:nvPr>
        </p:nvSpPr>
        <p:spPr>
          <a:xfrm>
            <a:off x="1045550" y="3451361"/>
            <a:ext cx="5919904" cy="89693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Double-click to edit</a:t>
            </a:r>
          </a:p>
          <a:p>
            <a:pPr lvl="0"/>
            <a:endParaRPr lang="en-US"/>
          </a:p>
        </p:txBody>
      </p:sp>
      <p:sp>
        <p:nvSpPr>
          <p:cNvPr id="11" name="TextBox 10">
            <a:extLst>
              <a:ext uri="{FF2B5EF4-FFF2-40B4-BE49-F238E27FC236}">
                <a16:creationId xmlns:a16="http://schemas.microsoft.com/office/drawing/2014/main" id="{A9F202FA-682C-AB4F-891A-AFF8E01D7356}"/>
              </a:ext>
            </a:extLst>
          </p:cNvPr>
          <p:cNvSpPr txBox="1"/>
          <p:nvPr userDrawn="1"/>
        </p:nvSpPr>
        <p:spPr>
          <a:xfrm>
            <a:off x="739021" y="6712511"/>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Rectangle 13">
            <a:extLst>
              <a:ext uri="{FF2B5EF4-FFF2-40B4-BE49-F238E27FC236}">
                <a16:creationId xmlns:a16="http://schemas.microsoft.com/office/drawing/2014/main" id="{31C78DAD-CE6D-9B43-8B6F-878BB23B809A}"/>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5073"/>
              </a:solidFill>
            </a:endParaRPr>
          </a:p>
        </p:txBody>
      </p:sp>
      <p:cxnSp>
        <p:nvCxnSpPr>
          <p:cNvPr id="15" name="Straight Connector 14">
            <a:extLst>
              <a:ext uri="{FF2B5EF4-FFF2-40B4-BE49-F238E27FC236}">
                <a16:creationId xmlns:a16="http://schemas.microsoft.com/office/drawing/2014/main" id="{DBABA5C7-FF4E-784F-ABAF-BC1208BC3AD1}"/>
              </a:ext>
            </a:extLst>
          </p:cNvPr>
          <p:cNvCxnSpPr>
            <a:cxnSpLocks/>
          </p:cNvCxnSpPr>
          <p:nvPr userDrawn="1"/>
        </p:nvCxnSpPr>
        <p:spPr>
          <a:xfrm>
            <a:off x="1185250"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AB9E39-1E07-254A-BED9-F275B18C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CE6AFC87-2F97-5748-90F7-3ED2409D647C}"/>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1050849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8AA29E-AD1B-ED4F-805A-02D8DCE68D00}"/>
              </a:ext>
            </a:extLst>
          </p:cNvPr>
          <p:cNvSpPr/>
          <p:nvPr userDrawn="1"/>
        </p:nvSpPr>
        <p:spPr>
          <a:xfrm>
            <a:off x="-24384" y="-53156"/>
            <a:ext cx="12192000" cy="6911156"/>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41F872-D2A2-9C42-9308-55C051AE3C84}"/>
              </a:ext>
            </a:extLst>
          </p:cNvPr>
          <p:cNvSpPr/>
          <p:nvPr userDrawn="1"/>
        </p:nvSpPr>
        <p:spPr>
          <a:xfrm>
            <a:off x="224002" y="182699"/>
            <a:ext cx="11767243" cy="649224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03B7F2A-D5C9-134C-9B44-0369919D147D}"/>
              </a:ext>
            </a:extLst>
          </p:cNvPr>
          <p:cNvSpPr txBox="1"/>
          <p:nvPr userDrawn="1"/>
        </p:nvSpPr>
        <p:spPr>
          <a:xfrm>
            <a:off x="224002" y="6713760"/>
            <a:ext cx="7543800" cy="769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5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5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8" name="Content Placeholder 2">
            <a:extLst>
              <a:ext uri="{FF2B5EF4-FFF2-40B4-BE49-F238E27FC236}">
                <a16:creationId xmlns:a16="http://schemas.microsoft.com/office/drawing/2014/main" id="{FCB8E538-55AF-9448-BBB0-0898A000082D}"/>
              </a:ext>
            </a:extLst>
          </p:cNvPr>
          <p:cNvSpPr>
            <a:spLocks noGrp="1"/>
          </p:cNvSpPr>
          <p:nvPr>
            <p:ph sz="quarter" idx="17"/>
          </p:nvPr>
        </p:nvSpPr>
        <p:spPr>
          <a:xfrm>
            <a:off x="456564" y="1468615"/>
            <a:ext cx="7439661" cy="5052873"/>
          </a:xfrm>
          <a:prstGeom prst="rect">
            <a:avLst/>
          </a:prstGeom>
        </p:spPr>
        <p:txBody>
          <a:bodyPr anchor="ctr">
            <a:noAutofit/>
          </a:bodyPr>
          <a:lstStyle>
            <a:lvl1pPr marL="0" indent="0">
              <a:buClr>
                <a:schemeClr val="accent1"/>
              </a:buClr>
              <a:buSzPct val="90000"/>
              <a:buFontTx/>
              <a:buNone/>
              <a:defRPr b="0">
                <a:solidFill>
                  <a:srgbClr val="333333"/>
                </a:solidFill>
              </a:defRPr>
            </a:lvl1pPr>
            <a:lvl2pPr marL="685800" indent="-228600">
              <a:buClr>
                <a:schemeClr val="accent1"/>
              </a:buClr>
              <a:buFont typeface="Arial" panose="020B0604020202020204" pitchFamily="34" charset="0"/>
              <a:buChar char="•"/>
              <a:defRPr>
                <a:solidFill>
                  <a:srgbClr val="333333"/>
                </a:solidFill>
              </a:defRPr>
            </a:lvl2pPr>
            <a:lvl3pPr>
              <a:buClr>
                <a:schemeClr val="accent1"/>
              </a:buClr>
              <a:buFont typeface="Arial" panose="020B0604020202020204" pitchFamily="34" charset="0"/>
              <a:buChar char="•"/>
              <a:defRPr>
                <a:solidFill>
                  <a:srgbClr val="333333"/>
                </a:solidFill>
              </a:defRPr>
            </a:lvl3pPr>
            <a:lvl4pPr>
              <a:buClr>
                <a:schemeClr val="accent1"/>
              </a:buClr>
              <a:buFont typeface="Arial" panose="020B0604020202020204" pitchFamily="34" charset="0"/>
              <a:buChar char="•"/>
              <a:defRPr>
                <a:solidFill>
                  <a:srgbClr val="333333"/>
                </a:solidFill>
              </a:defRPr>
            </a:lvl4pPr>
            <a:lvl5pPr>
              <a:buClr>
                <a:schemeClr val="accent1"/>
              </a:buClr>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6C5568E-6C49-894E-BDD2-20E5D559CC29}"/>
              </a:ext>
            </a:extLst>
          </p:cNvPr>
          <p:cNvSpPr/>
          <p:nvPr userDrawn="1"/>
        </p:nvSpPr>
        <p:spPr>
          <a:xfrm>
            <a:off x="8890000" y="-58137"/>
            <a:ext cx="3302000" cy="6916138"/>
          </a:xfrm>
          <a:prstGeom prst="rect">
            <a:avLst/>
          </a:prstGeom>
          <a:solidFill>
            <a:schemeClr val="accent2"/>
          </a:solidFill>
          <a:ln w="63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rgbClr val="21BEDE"/>
              </a:solidFill>
            </a:endParaRPr>
          </a:p>
        </p:txBody>
      </p:sp>
      <p:cxnSp>
        <p:nvCxnSpPr>
          <p:cNvPr id="10" name="Straight Connector 9">
            <a:extLst>
              <a:ext uri="{FF2B5EF4-FFF2-40B4-BE49-F238E27FC236}">
                <a16:creationId xmlns:a16="http://schemas.microsoft.com/office/drawing/2014/main" id="{11E28948-8EA5-0145-ABA1-6DD277B3527C}"/>
              </a:ext>
            </a:extLst>
          </p:cNvPr>
          <p:cNvCxnSpPr>
            <a:cxnSpLocks/>
          </p:cNvCxnSpPr>
          <p:nvPr userDrawn="1"/>
        </p:nvCxnSpPr>
        <p:spPr>
          <a:xfrm>
            <a:off x="9401175" y="885825"/>
            <a:ext cx="2334261" cy="0"/>
          </a:xfrm>
          <a:prstGeom prst="line">
            <a:avLst/>
          </a:prstGeom>
          <a:ln w="508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2F6D9BF3-08B5-F240-9768-24967DF9DEA7}"/>
              </a:ext>
            </a:extLst>
          </p:cNvPr>
          <p:cNvSpPr>
            <a:spLocks noGrp="1"/>
          </p:cNvSpPr>
          <p:nvPr>
            <p:ph type="body" sz="quarter" idx="16" hasCustomPrompt="1"/>
          </p:nvPr>
        </p:nvSpPr>
        <p:spPr>
          <a:xfrm>
            <a:off x="9401175" y="1098759"/>
            <a:ext cx="2506637" cy="4769776"/>
          </a:xfrm>
          <a:prstGeom prst="rect">
            <a:avLst/>
          </a:prstGeom>
        </p:spPr>
        <p:txBody>
          <a:bodyPr anchor="t">
            <a:noAutofit/>
          </a:bodyPr>
          <a:lstStyle>
            <a:lvl1pPr marL="173038" indent="-173038" algn="l">
              <a:buFont typeface="Arial" panose="020B0604020202020204" pitchFamily="34" charset="0"/>
              <a:buChar char="•"/>
              <a:tabLst/>
              <a:defRPr sz="1800" b="0" i="0">
                <a:solidFill>
                  <a:schemeClr val="bg1"/>
                </a:solidFill>
                <a:latin typeface="+mj-lt"/>
                <a:cs typeface="Arial" panose="020B0604020202020204" pitchFamily="34" charset="0"/>
              </a:defRPr>
            </a:lvl1pPr>
          </a:lstStyle>
          <a:p>
            <a:pPr lvl="0"/>
            <a:r>
              <a:rPr lang="en-US"/>
              <a:t>Double-click To Edit</a:t>
            </a:r>
          </a:p>
        </p:txBody>
      </p:sp>
      <p:sp>
        <p:nvSpPr>
          <p:cNvPr id="13" name="Text Placeholder 15">
            <a:extLst>
              <a:ext uri="{FF2B5EF4-FFF2-40B4-BE49-F238E27FC236}">
                <a16:creationId xmlns:a16="http://schemas.microsoft.com/office/drawing/2014/main" id="{D113B4ED-65D0-9944-968A-EBE1EFA3FA7F}"/>
              </a:ext>
            </a:extLst>
          </p:cNvPr>
          <p:cNvSpPr>
            <a:spLocks noGrp="1"/>
          </p:cNvSpPr>
          <p:nvPr>
            <p:ph type="body" sz="quarter" idx="10" hasCustomPrompt="1"/>
          </p:nvPr>
        </p:nvSpPr>
        <p:spPr>
          <a:xfrm>
            <a:off x="456565" y="725739"/>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pic>
        <p:nvPicPr>
          <p:cNvPr id="19" name="Picture 18" descr="A picture containing drawing&#10;&#10;Description automatically generated">
            <a:extLst>
              <a:ext uri="{FF2B5EF4-FFF2-40B4-BE49-F238E27FC236}">
                <a16:creationId xmlns:a16="http://schemas.microsoft.com/office/drawing/2014/main" id="{657AE895-70F0-4F4D-8491-5D0AA58EB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94848" y="6101324"/>
            <a:ext cx="1282385" cy="618843"/>
          </a:xfrm>
          <a:prstGeom prst="rect">
            <a:avLst/>
          </a:prstGeom>
        </p:spPr>
      </p:pic>
      <p:sp>
        <p:nvSpPr>
          <p:cNvPr id="11" name="Slide Number Placeholder 5">
            <a:extLst>
              <a:ext uri="{FF2B5EF4-FFF2-40B4-BE49-F238E27FC236}">
                <a16:creationId xmlns:a16="http://schemas.microsoft.com/office/drawing/2014/main" id="{09044D55-B8C3-FE48-A3BB-2BBD5193D840}"/>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5821739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3637170"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0" y="0"/>
            <a:ext cx="3565205"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rgbClr val="21BEDE"/>
              </a:solidFill>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554736" y="1405054"/>
            <a:ext cx="2514600" cy="2108757"/>
          </a:xfrm>
          <a:prstGeom prst="rect">
            <a:avLst/>
          </a:prstGeom>
        </p:spPr>
        <p:txBody>
          <a:bodyPr anchor="b">
            <a:noAutofit/>
          </a:bodyPr>
          <a:lstStyle>
            <a:lvl1pPr>
              <a:defRPr sz="3500">
                <a:solidFill>
                  <a:schemeClr val="bg1"/>
                </a:solidFill>
              </a:defRPr>
            </a:lvl1pPr>
          </a:lstStyle>
          <a:p>
            <a:r>
              <a:rPr lang="en-US"/>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554736" y="3659645"/>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885825"/>
            <a:ext cx="261886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B9243A-BC92-FF4F-93C0-85C47EA581E5}"/>
              </a:ext>
            </a:extLst>
          </p:cNvPr>
          <p:cNvSpPr>
            <a:spLocks noGrp="1"/>
          </p:cNvSpPr>
          <p:nvPr>
            <p:ph sz="quarter" idx="10"/>
          </p:nvPr>
        </p:nvSpPr>
        <p:spPr>
          <a:xfrm>
            <a:off x="3948113" y="885826"/>
            <a:ext cx="7470775" cy="5157166"/>
          </a:xfrm>
          <a:prstGeom prst="rect">
            <a:avLst/>
          </a:prstGeom>
        </p:spPr>
        <p:txBody>
          <a:bodyPr anchor="ctr">
            <a:noAutofit/>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137528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6" y="271006"/>
            <a:ext cx="9308166" cy="979570"/>
          </a:xfrm>
          <a:prstGeom prst="rect">
            <a:avLst/>
          </a:prstGeom>
        </p:spPr>
        <p:txBody>
          <a:bodyPr>
            <a:noAutofit/>
          </a:bodyPr>
          <a:lstStyle>
            <a:lvl1pPr marL="0" indent="0" algn="l">
              <a:buNone/>
              <a:defRPr sz="3200" b="1" i="0">
                <a:solidFill>
                  <a:schemeClr val="accent2"/>
                </a:solidFill>
                <a:latin typeface="Arial" panose="020B0604020202020204" pitchFamily="34" charset="0"/>
                <a:cs typeface="Arial" panose="020B0604020202020204" pitchFamily="34" charset="0"/>
              </a:defRPr>
            </a:lvl1pPr>
          </a:lstStyle>
          <a:p>
            <a:pPr lvl="0"/>
            <a:r>
              <a:rPr lang="en-US"/>
              <a:t>Double-click to edit</a:t>
            </a:r>
          </a:p>
        </p:txBody>
      </p:sp>
      <p:sp>
        <p:nvSpPr>
          <p:cNvPr id="24" name="Content Placeholder 2">
            <a:extLst>
              <a:ext uri="{FF2B5EF4-FFF2-40B4-BE49-F238E27FC236}">
                <a16:creationId xmlns:a16="http://schemas.microsoft.com/office/drawing/2014/main" id="{661D7407-89CD-1749-8578-35F681C47279}"/>
              </a:ext>
            </a:extLst>
          </p:cNvPr>
          <p:cNvSpPr>
            <a:spLocks noGrp="1"/>
          </p:cNvSpPr>
          <p:nvPr>
            <p:ph sz="quarter" idx="12"/>
          </p:nvPr>
        </p:nvSpPr>
        <p:spPr>
          <a:xfrm>
            <a:off x="6433857"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0E036529-CC55-8E48-B743-BCB81A993F95}"/>
              </a:ext>
            </a:extLst>
          </p:cNvPr>
          <p:cNvSpPr>
            <a:spLocks noGrp="1"/>
          </p:cNvSpPr>
          <p:nvPr>
            <p:ph sz="quarter" idx="13"/>
          </p:nvPr>
        </p:nvSpPr>
        <p:spPr>
          <a:xfrm>
            <a:off x="1019175"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353269"/>
            <a:ext cx="1273953" cy="604081"/>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3433929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36196" y="-5705502"/>
            <a:ext cx="1134025" cy="124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5" name="TextBox 14">
            <a:extLst>
              <a:ext uri="{FF2B5EF4-FFF2-40B4-BE49-F238E27FC236}">
                <a16:creationId xmlns:a16="http://schemas.microsoft.com/office/drawing/2014/main" id="{6FE0BA7B-F4B8-3242-8D7E-431C1EB578B9}"/>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8" name="Content Placeholder 2">
            <a:extLst>
              <a:ext uri="{FF2B5EF4-FFF2-40B4-BE49-F238E27FC236}">
                <a16:creationId xmlns:a16="http://schemas.microsoft.com/office/drawing/2014/main" id="{FF17F449-6459-8946-A018-049D5CA17BC5}"/>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20" name="Picture Placeholder 2">
            <a:extLst>
              <a:ext uri="{FF2B5EF4-FFF2-40B4-BE49-F238E27FC236}">
                <a16:creationId xmlns:a16="http://schemas.microsoft.com/office/drawing/2014/main" id="{DC385E6C-8901-D945-A354-D6B72063181B}"/>
              </a:ext>
            </a:extLst>
          </p:cNvPr>
          <p:cNvSpPr>
            <a:spLocks noGrp="1"/>
          </p:cNvSpPr>
          <p:nvPr>
            <p:ph type="pic" sz="quarter" idx="15"/>
          </p:nvPr>
        </p:nvSpPr>
        <p:spPr>
          <a:xfrm>
            <a:off x="-1" y="1090613"/>
            <a:ext cx="4559644" cy="5767387"/>
          </a:xfrm>
        </p:spPr>
        <p:txBody>
          <a:bodyPr/>
          <a:lstStyle/>
          <a:p>
            <a:r>
              <a:rPr lang="en-US" dirty="0"/>
              <a:t>Click icon to add picture</a:t>
            </a:r>
          </a:p>
        </p:txBody>
      </p:sp>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51906"/>
            <a:ext cx="11144070" cy="952751"/>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1564025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3CF82-8E5C-2147-A26A-CBEE7571CBD2}"/>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Title 1">
            <a:extLst>
              <a:ext uri="{FF2B5EF4-FFF2-40B4-BE49-F238E27FC236}">
                <a16:creationId xmlns:a16="http://schemas.microsoft.com/office/drawing/2014/main" id="{596026D5-383A-9340-9948-8CA885EF6C15}"/>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3" name="Slide Number Placeholder 5">
            <a:extLst>
              <a:ext uri="{FF2B5EF4-FFF2-40B4-BE49-F238E27FC236}">
                <a16:creationId xmlns:a16="http://schemas.microsoft.com/office/drawing/2014/main" id="{F326104D-A8DE-764E-A707-3912FEB66AAE}"/>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069418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8795ED-129B-E74C-BAC8-51F948880263}"/>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518843" y="-44022"/>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2" name="Content Placeholder 2">
            <a:extLst>
              <a:ext uri="{FF2B5EF4-FFF2-40B4-BE49-F238E27FC236}">
                <a16:creationId xmlns:a16="http://schemas.microsoft.com/office/drawing/2014/main" id="{2E9C6151-20EB-CB47-A2C8-16A051A2A22B}"/>
              </a:ext>
            </a:extLst>
          </p:cNvPr>
          <p:cNvSpPr>
            <a:spLocks noGrp="1"/>
          </p:cNvSpPr>
          <p:nvPr>
            <p:ph sz="quarter" idx="11"/>
          </p:nvPr>
        </p:nvSpPr>
        <p:spPr>
          <a:xfrm>
            <a:off x="518843"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F649DEAD-4921-574C-ACC5-4C9F6E281569}"/>
              </a:ext>
            </a:extLst>
          </p:cNvPr>
          <p:cNvSpPr>
            <a:spLocks noGrp="1"/>
          </p:cNvSpPr>
          <p:nvPr>
            <p:ph type="body" sz="quarter" idx="13" hasCustomPrompt="1"/>
          </p:nvPr>
        </p:nvSpPr>
        <p:spPr>
          <a:xfrm>
            <a:off x="518843"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a:t>Double-click To Edit</a:t>
            </a:r>
          </a:p>
        </p:txBody>
      </p:sp>
      <p:cxnSp>
        <p:nvCxnSpPr>
          <p:cNvPr id="17" name="Straight Connector 16">
            <a:extLst>
              <a:ext uri="{FF2B5EF4-FFF2-40B4-BE49-F238E27FC236}">
                <a16:creationId xmlns:a16="http://schemas.microsoft.com/office/drawing/2014/main" id="{C2D9CA7E-9FCC-6241-A25B-9D3EC5974D37}"/>
              </a:ext>
            </a:extLst>
          </p:cNvPr>
          <p:cNvCxnSpPr>
            <a:cxnSpLocks/>
          </p:cNvCxnSpPr>
          <p:nvPr userDrawn="1"/>
        </p:nvCxnSpPr>
        <p:spPr>
          <a:xfrm>
            <a:off x="659139"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95940F3-BEDD-0B48-9488-8B89E8B30409}"/>
              </a:ext>
            </a:extLst>
          </p:cNvPr>
          <p:cNvSpPr>
            <a:spLocks noGrp="1"/>
          </p:cNvSpPr>
          <p:nvPr>
            <p:ph sz="quarter" idx="14"/>
          </p:nvPr>
        </p:nvSpPr>
        <p:spPr>
          <a:xfrm>
            <a:off x="6298541" y="2190070"/>
            <a:ext cx="5364372" cy="3710579"/>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a:extLst>
              <a:ext uri="{FF2B5EF4-FFF2-40B4-BE49-F238E27FC236}">
                <a16:creationId xmlns:a16="http://schemas.microsoft.com/office/drawing/2014/main" id="{062A063A-28A7-4147-8A26-F99AD6F2DB50}"/>
              </a:ext>
            </a:extLst>
          </p:cNvPr>
          <p:cNvSpPr>
            <a:spLocks noGrp="1"/>
          </p:cNvSpPr>
          <p:nvPr>
            <p:ph type="body" sz="quarter" idx="15" hasCustomPrompt="1"/>
          </p:nvPr>
        </p:nvSpPr>
        <p:spPr>
          <a:xfrm>
            <a:off x="6298541" y="1549204"/>
            <a:ext cx="5364372" cy="545854"/>
          </a:xfrm>
          <a:prstGeom prst="rect">
            <a:avLst/>
          </a:prstGeom>
        </p:spPr>
        <p:txBody>
          <a:bodyPr>
            <a:noAutofit/>
          </a:bodyPr>
          <a:lstStyle>
            <a:lvl1pPr marL="0" indent="0" algn="l">
              <a:buNone/>
              <a:defRPr sz="2500" b="1" i="0">
                <a:solidFill>
                  <a:srgbClr val="333333"/>
                </a:solidFill>
                <a:latin typeface="Arial" panose="020B0604020202020204" pitchFamily="34" charset="0"/>
                <a:cs typeface="Arial" panose="020B0604020202020204" pitchFamily="34" charset="0"/>
              </a:defRPr>
            </a:lvl1pPr>
          </a:lstStyle>
          <a:p>
            <a:pPr lvl="0"/>
            <a:r>
              <a:rPr lang="en-US"/>
              <a:t>Double-click To Edit</a:t>
            </a:r>
          </a:p>
        </p:txBody>
      </p:sp>
      <p:cxnSp>
        <p:nvCxnSpPr>
          <p:cNvPr id="21" name="Straight Connector 20">
            <a:extLst>
              <a:ext uri="{FF2B5EF4-FFF2-40B4-BE49-F238E27FC236}">
                <a16:creationId xmlns:a16="http://schemas.microsoft.com/office/drawing/2014/main" id="{357CD537-E098-9043-8798-17C43C77360E}"/>
              </a:ext>
            </a:extLst>
          </p:cNvPr>
          <p:cNvCxnSpPr>
            <a:cxnSpLocks/>
          </p:cNvCxnSpPr>
          <p:nvPr userDrawn="1"/>
        </p:nvCxnSpPr>
        <p:spPr>
          <a:xfrm>
            <a:off x="6438837" y="2046202"/>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E2D83F4-1A88-0D40-90CB-540F60BF6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6" name="Slide Number Placeholder 5">
            <a:extLst>
              <a:ext uri="{FF2B5EF4-FFF2-40B4-BE49-F238E27FC236}">
                <a16:creationId xmlns:a16="http://schemas.microsoft.com/office/drawing/2014/main" id="{932277FD-6093-2F4A-B411-F7D91A9A0C05}"/>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2349815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61D2-4D97-2541-BE97-332674C4D30A}"/>
              </a:ext>
            </a:extLst>
          </p:cNvPr>
          <p:cNvSpPr>
            <a:spLocks noGrp="1"/>
          </p:cNvSpPr>
          <p:nvPr>
            <p:ph type="title" hasCustomPrompt="1"/>
          </p:nvPr>
        </p:nvSpPr>
        <p:spPr>
          <a:xfrm>
            <a:off x="838200" y="218643"/>
            <a:ext cx="10515600" cy="740145"/>
          </a:xfrm>
          <a:prstGeom prst="rect">
            <a:avLst/>
          </a:prstGeom>
        </p:spPr>
        <p:txBody>
          <a:bodyPr/>
          <a:lstStyle>
            <a:lvl1pPr algn="ctr">
              <a:defRPr b="1" i="0">
                <a:latin typeface="Arial Narrow" panose="020B0604020202020204" pitchFamily="34" charset="0"/>
                <a:cs typeface="Arial Narrow" panose="020B0604020202020204" pitchFamily="34" charset="0"/>
              </a:defRPr>
            </a:lvl1pPr>
          </a:lstStyle>
          <a:p>
            <a:r>
              <a:rPr lang="en-US"/>
              <a:t>Click to add title</a:t>
            </a:r>
          </a:p>
        </p:txBody>
      </p:sp>
      <p:sp>
        <p:nvSpPr>
          <p:cNvPr id="4" name="Text Placeholder 3">
            <a:extLst>
              <a:ext uri="{FF2B5EF4-FFF2-40B4-BE49-F238E27FC236}">
                <a16:creationId xmlns:a16="http://schemas.microsoft.com/office/drawing/2014/main" id="{5F0B6D55-D606-C14D-80C3-30AF1EFE6084}"/>
              </a:ext>
            </a:extLst>
          </p:cNvPr>
          <p:cNvSpPr>
            <a:spLocks noGrp="1"/>
          </p:cNvSpPr>
          <p:nvPr>
            <p:ph type="body" sz="quarter" idx="10" hasCustomPrompt="1"/>
          </p:nvPr>
        </p:nvSpPr>
        <p:spPr>
          <a:xfrm>
            <a:off x="2859088" y="1314450"/>
            <a:ext cx="8494712" cy="4167188"/>
          </a:xfrm>
          <a:prstGeom prst="rect">
            <a:avLst/>
          </a:prstGeom>
        </p:spPr>
        <p:txBody>
          <a:bodyPr/>
          <a:lstStyle>
            <a:lvl1pPr>
              <a:defRPr b="0" i="0">
                <a:solidFill>
                  <a:schemeClr val="bg1"/>
                </a:solidFill>
                <a:latin typeface="Arial Narrow" panose="020B0604020202020204" pitchFamily="34" charset="0"/>
                <a:cs typeface="Arial Narrow" panose="020B0604020202020204" pitchFamily="34" charset="0"/>
              </a:defRPr>
            </a:lvl1pPr>
            <a:lvl2pPr>
              <a:defRPr b="0" i="0">
                <a:solidFill>
                  <a:schemeClr val="bg1"/>
                </a:solidFill>
                <a:latin typeface="Arial Narrow" panose="020B0604020202020204" pitchFamily="34" charset="0"/>
                <a:cs typeface="Arial Narrow" panose="020B0604020202020204" pitchFamily="34" charset="0"/>
              </a:defRPr>
            </a:lvl2pPr>
            <a:lvl3pPr>
              <a:defRPr b="0" i="0">
                <a:solidFill>
                  <a:schemeClr val="bg1"/>
                </a:solidFill>
                <a:latin typeface="Arial Narrow" panose="020B0604020202020204" pitchFamily="34" charset="0"/>
                <a:cs typeface="Arial Narrow" panose="020B0604020202020204" pitchFamily="34" charset="0"/>
              </a:defRPr>
            </a:lvl3pPr>
            <a:lvl4pPr>
              <a:defRPr b="0" i="0">
                <a:solidFill>
                  <a:schemeClr val="bg1"/>
                </a:solidFill>
                <a:latin typeface="Arial Narrow" panose="020B0604020202020204" pitchFamily="34" charset="0"/>
                <a:cs typeface="Arial Narrow" panose="020B0604020202020204" pitchFamily="34" charset="0"/>
              </a:defRPr>
            </a:lvl4pPr>
            <a:lvl5pPr>
              <a:defRPr b="0" i="0">
                <a:solidFill>
                  <a:schemeClr val="bg1"/>
                </a:solidFill>
                <a:latin typeface="Arial Narrow" panose="020B0604020202020204" pitchFamily="34" charset="0"/>
                <a:cs typeface="Arial Narrow" panose="020B0604020202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3DFFA345-D91B-F64F-A72C-238A64A7F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3B0E1-D080-264E-80A3-C14F6F4F2DCC}" type="slidenum">
              <a:rPr lang="en-US" smtClean="0"/>
              <a:pPr/>
              <a:t>‹#›</a:t>
            </a:fld>
            <a:endParaRPr lang="en-US" dirty="0"/>
          </a:p>
        </p:txBody>
      </p:sp>
    </p:spTree>
    <p:extLst>
      <p:ext uri="{BB962C8B-B14F-4D97-AF65-F5344CB8AC3E}">
        <p14:creationId xmlns:p14="http://schemas.microsoft.com/office/powerpoint/2010/main" val="647163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AF5AD1-7BBF-2545-AF2D-E74C0CC38B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BFAA733B-EB24-6E46-82DB-915895B90FB5}"/>
              </a:ext>
            </a:extLst>
          </p:cNvPr>
          <p:cNvSpPr txBox="1"/>
          <p:nvPr userDrawn="1"/>
        </p:nvSpPr>
        <p:spPr>
          <a:xfrm>
            <a:off x="739021"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1" name="Rectangle 10">
            <a:extLst>
              <a:ext uri="{FF2B5EF4-FFF2-40B4-BE49-F238E27FC236}">
                <a16:creationId xmlns:a16="http://schemas.microsoft.com/office/drawing/2014/main" id="{7576F140-E061-6842-9D8D-0ADFE9763197}"/>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5073"/>
              </a:solidFill>
            </a:endParaRPr>
          </a:p>
        </p:txBody>
      </p:sp>
    </p:spTree>
    <p:extLst>
      <p:ext uri="{BB962C8B-B14F-4D97-AF65-F5344CB8AC3E}">
        <p14:creationId xmlns:p14="http://schemas.microsoft.com/office/powerpoint/2010/main" val="278381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C1AA09-118D-6A47-B9E9-FC36001F7F57}"/>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6DF33418-7E03-E543-918E-1A81B95C3C88}"/>
              </a:ext>
            </a:extLst>
          </p:cNvPr>
          <p:cNvSpPr>
            <a:spLocks noGrp="1"/>
          </p:cNvSpPr>
          <p:nvPr>
            <p:ph type="body" sz="quarter" idx="12" hasCustomPrompt="1"/>
          </p:nvPr>
        </p:nvSpPr>
        <p:spPr>
          <a:xfrm>
            <a:off x="1045550" y="2250081"/>
            <a:ext cx="10608762" cy="896938"/>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
        <p:nvSpPr>
          <p:cNvPr id="10" name="Text Placeholder 14">
            <a:extLst>
              <a:ext uri="{FF2B5EF4-FFF2-40B4-BE49-F238E27FC236}">
                <a16:creationId xmlns:a16="http://schemas.microsoft.com/office/drawing/2014/main" id="{953DBBAC-B7FB-0F44-AE0B-BC5058A93923}"/>
              </a:ext>
            </a:extLst>
          </p:cNvPr>
          <p:cNvSpPr>
            <a:spLocks noGrp="1"/>
          </p:cNvSpPr>
          <p:nvPr>
            <p:ph type="body" sz="quarter" idx="15" hasCustomPrompt="1"/>
          </p:nvPr>
        </p:nvSpPr>
        <p:spPr>
          <a:xfrm>
            <a:off x="1045550" y="3451361"/>
            <a:ext cx="5919904" cy="89693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Double-click to edit</a:t>
            </a:r>
          </a:p>
          <a:p>
            <a:pPr lvl="0"/>
            <a:endParaRPr lang="en-US" dirty="0"/>
          </a:p>
        </p:txBody>
      </p:sp>
      <p:sp>
        <p:nvSpPr>
          <p:cNvPr id="11" name="TextBox 10">
            <a:extLst>
              <a:ext uri="{FF2B5EF4-FFF2-40B4-BE49-F238E27FC236}">
                <a16:creationId xmlns:a16="http://schemas.microsoft.com/office/drawing/2014/main" id="{A9F202FA-682C-AB4F-891A-AFF8E01D7356}"/>
              </a:ext>
            </a:extLst>
          </p:cNvPr>
          <p:cNvSpPr txBox="1"/>
          <p:nvPr userDrawn="1"/>
        </p:nvSpPr>
        <p:spPr>
          <a:xfrm>
            <a:off x="739021" y="6712511"/>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Rectangle 13">
            <a:extLst>
              <a:ext uri="{FF2B5EF4-FFF2-40B4-BE49-F238E27FC236}">
                <a16:creationId xmlns:a16="http://schemas.microsoft.com/office/drawing/2014/main" id="{31C78DAD-CE6D-9B43-8B6F-878BB23B809A}"/>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cxnSp>
        <p:nvCxnSpPr>
          <p:cNvPr id="15" name="Straight Connector 14">
            <a:extLst>
              <a:ext uri="{FF2B5EF4-FFF2-40B4-BE49-F238E27FC236}">
                <a16:creationId xmlns:a16="http://schemas.microsoft.com/office/drawing/2014/main" id="{DBABA5C7-FF4E-784F-ABAF-BC1208BC3AD1}"/>
              </a:ext>
            </a:extLst>
          </p:cNvPr>
          <p:cNvCxnSpPr>
            <a:cxnSpLocks/>
          </p:cNvCxnSpPr>
          <p:nvPr userDrawn="1"/>
        </p:nvCxnSpPr>
        <p:spPr>
          <a:xfrm>
            <a:off x="1185250"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AB9E39-1E07-254A-BED9-F275B18C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CE6AFC87-2F97-5748-90F7-3ED2409D647C}"/>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6114192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3C0B1-69F9-624A-9EE0-57A48DACF3C2}"/>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838200" y="218643"/>
            <a:ext cx="10515600" cy="740145"/>
          </a:xfrm>
          <a:prstGeom prst="rect">
            <a:avLst/>
          </a:prstGeom>
        </p:spPr>
        <p:txBody>
          <a:bodyPr>
            <a:noAutofit/>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913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Content Placeholder 2">
            <a:extLst>
              <a:ext uri="{FF2B5EF4-FFF2-40B4-BE49-F238E27FC236}">
                <a16:creationId xmlns:a16="http://schemas.microsoft.com/office/drawing/2014/main" id="{512D4887-15A9-FF49-9031-63F2A8A844FC}"/>
              </a:ext>
            </a:extLst>
          </p:cNvPr>
          <p:cNvSpPr>
            <a:spLocks noGrp="1"/>
          </p:cNvSpPr>
          <p:nvPr>
            <p:ph sz="quarter" idx="13"/>
          </p:nvPr>
        </p:nvSpPr>
        <p:spPr>
          <a:xfrm>
            <a:off x="552091" y="1774210"/>
            <a:ext cx="5364615" cy="4126440"/>
          </a:xfrm>
          <a:prstGeom prst="rect">
            <a:avLst/>
          </a:prstGeom>
        </p:spPr>
        <p:txBody>
          <a:bodyPr>
            <a:noAutofit/>
          </a:bodyPr>
          <a:lstStyle>
            <a:lvl1pPr marL="228600" indent="-228600">
              <a:buClr>
                <a:schemeClr val="accent1"/>
              </a:buClr>
              <a:buSzPct val="90000"/>
              <a:buFont typeface="Courier New" panose="02070309020205020404" pitchFamily="49" charset="0"/>
              <a:buChar char="o"/>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6193767" y="1774210"/>
            <a:ext cx="5364615" cy="4126440"/>
          </a:xfrm>
          <a:prstGeom prst="rect">
            <a:avLst/>
          </a:prstGeom>
        </p:spPr>
        <p:txBody>
          <a:bodyPr>
            <a:noAutofit/>
          </a:bodyPr>
          <a:lstStyle>
            <a:lvl1pPr marL="228600" indent="-228600">
              <a:buClr>
                <a:schemeClr val="accent1"/>
              </a:buClr>
              <a:buSzPct val="90000"/>
              <a:buFont typeface="Courier New" panose="02070309020205020404" pitchFamily="49" charset="0"/>
              <a:buChar char="o"/>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2" name="Slide Number Placeholder 5">
            <a:extLst>
              <a:ext uri="{FF2B5EF4-FFF2-40B4-BE49-F238E27FC236}">
                <a16:creationId xmlns:a16="http://schemas.microsoft.com/office/drawing/2014/main" id="{4CAAEC1B-EF5B-F840-8730-AAAF7E1AD90A}"/>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4262773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3C0B1-69F9-624A-9EE0-57A48DACF3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7D20653-39BB-AB47-8C82-AE3A391F15EC}"/>
              </a:ext>
            </a:extLst>
          </p:cNvPr>
          <p:cNvSpPr/>
          <p:nvPr userDrawn="1"/>
        </p:nvSpPr>
        <p:spPr>
          <a:xfrm rot="5400000">
            <a:off x="5365647" y="-5876052"/>
            <a:ext cx="14751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sp>
        <p:nvSpPr>
          <p:cNvPr id="9" name="Title 1">
            <a:extLst>
              <a:ext uri="{FF2B5EF4-FFF2-40B4-BE49-F238E27FC236}">
                <a16:creationId xmlns:a16="http://schemas.microsoft.com/office/drawing/2014/main" id="{B0AD9254-30BD-A142-96CF-21AC6BAA68B7}"/>
              </a:ext>
            </a:extLst>
          </p:cNvPr>
          <p:cNvSpPr>
            <a:spLocks noGrp="1"/>
          </p:cNvSpPr>
          <p:nvPr>
            <p:ph type="title" hasCustomPrompt="1"/>
          </p:nvPr>
        </p:nvSpPr>
        <p:spPr>
          <a:xfrm>
            <a:off x="838200" y="218643"/>
            <a:ext cx="10515600" cy="740145"/>
          </a:xfrm>
          <a:prstGeom prst="rect">
            <a:avLst/>
          </a:prstGeo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5CF09869-E9D9-204B-B7A2-785CD58FE5C0}"/>
              </a:ext>
            </a:extLst>
          </p:cNvPr>
          <p:cNvSpPr txBox="1"/>
          <p:nvPr userDrawn="1"/>
        </p:nvSpPr>
        <p:spPr>
          <a:xfrm>
            <a:off x="5006674"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Content Placeholder 2">
            <a:extLst>
              <a:ext uri="{FF2B5EF4-FFF2-40B4-BE49-F238E27FC236}">
                <a16:creationId xmlns:a16="http://schemas.microsoft.com/office/drawing/2014/main" id="{FD583578-27DC-534B-8B2A-F8AAFB980519}"/>
              </a:ext>
            </a:extLst>
          </p:cNvPr>
          <p:cNvSpPr>
            <a:spLocks noGrp="1"/>
          </p:cNvSpPr>
          <p:nvPr>
            <p:ph sz="quarter" idx="14"/>
          </p:nvPr>
        </p:nvSpPr>
        <p:spPr>
          <a:xfrm>
            <a:off x="5006674" y="1774210"/>
            <a:ext cx="6551708" cy="4126440"/>
          </a:xfrm>
          <a:prstGeom prst="rect">
            <a:avLst/>
          </a:prstGeom>
        </p:spPr>
        <p:txBody>
          <a:bodyPr/>
          <a:lstStyle>
            <a:lvl1pPr marL="228600" indent="-228600">
              <a:buClr>
                <a:schemeClr val="accent1"/>
              </a:buClr>
              <a:buSzPct val="90000"/>
              <a:buFont typeface="Courier New" panose="02070309020205020404" pitchFamily="49" charset="0"/>
              <a:buChar char="o"/>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DBF56856-0B1C-1E4E-92B8-DE7AE667A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3" name="Picture Placeholder 2">
            <a:extLst>
              <a:ext uri="{FF2B5EF4-FFF2-40B4-BE49-F238E27FC236}">
                <a16:creationId xmlns:a16="http://schemas.microsoft.com/office/drawing/2014/main" id="{FDDAAFD5-867A-5047-A564-F252ED5350E7}"/>
              </a:ext>
            </a:extLst>
          </p:cNvPr>
          <p:cNvSpPr>
            <a:spLocks noGrp="1"/>
          </p:cNvSpPr>
          <p:nvPr>
            <p:ph type="pic" sz="quarter" idx="15"/>
          </p:nvPr>
        </p:nvSpPr>
        <p:spPr>
          <a:xfrm>
            <a:off x="-1" y="1090613"/>
            <a:ext cx="4559644" cy="5767387"/>
          </a:xfrm>
          <a:prstGeom prst="rect">
            <a:avLst/>
          </a:prstGeom>
        </p:spPr>
        <p:txBody>
          <a:bodyPr/>
          <a:lstStyle/>
          <a:p>
            <a:endParaRPr lang="en-US" dirty="0"/>
          </a:p>
        </p:txBody>
      </p:sp>
    </p:spTree>
    <p:extLst>
      <p:ext uri="{BB962C8B-B14F-4D97-AF65-F5344CB8AC3E}">
        <p14:creationId xmlns:p14="http://schemas.microsoft.com/office/powerpoint/2010/main" val="1899683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7474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1" name="TextBox 10">
            <a:extLst>
              <a:ext uri="{FF2B5EF4-FFF2-40B4-BE49-F238E27FC236}">
                <a16:creationId xmlns:a16="http://schemas.microsoft.com/office/drawing/2014/main" id="{F0E189E4-1AA0-D945-83DF-586B0C2233D1}"/>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Tree>
    <p:extLst>
      <p:ext uri="{BB962C8B-B14F-4D97-AF65-F5344CB8AC3E}">
        <p14:creationId xmlns:p14="http://schemas.microsoft.com/office/powerpoint/2010/main" val="4240627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487E388-2CDE-6F40-A454-ED8DBA47E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3CAC823-DCA1-B941-B1F4-19F07C1D840F}"/>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6" name="Text Placeholder 14">
            <a:extLst>
              <a:ext uri="{FF2B5EF4-FFF2-40B4-BE49-F238E27FC236}">
                <a16:creationId xmlns:a16="http://schemas.microsoft.com/office/drawing/2014/main" id="{F2BEEB85-B948-2F4C-8527-E9CA0CC08D6D}"/>
              </a:ext>
            </a:extLst>
          </p:cNvPr>
          <p:cNvSpPr>
            <a:spLocks noGrp="1"/>
          </p:cNvSpPr>
          <p:nvPr>
            <p:ph type="body" sz="quarter" idx="12" hasCustomPrompt="1"/>
          </p:nvPr>
        </p:nvSpPr>
        <p:spPr>
          <a:xfrm>
            <a:off x="538923" y="1322199"/>
            <a:ext cx="4354353" cy="1824820"/>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
        <p:nvSpPr>
          <p:cNvPr id="17" name="Text Placeholder 14">
            <a:extLst>
              <a:ext uri="{FF2B5EF4-FFF2-40B4-BE49-F238E27FC236}">
                <a16:creationId xmlns:a16="http://schemas.microsoft.com/office/drawing/2014/main" id="{EA8808B9-AF03-4B43-BAF4-625C296D475B}"/>
              </a:ext>
            </a:extLst>
          </p:cNvPr>
          <p:cNvSpPr>
            <a:spLocks noGrp="1"/>
          </p:cNvSpPr>
          <p:nvPr>
            <p:ph type="body" sz="quarter" idx="15"/>
          </p:nvPr>
        </p:nvSpPr>
        <p:spPr>
          <a:xfrm>
            <a:off x="538923" y="3451360"/>
            <a:ext cx="4354353" cy="1528369"/>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18" name="Straight Connector 17">
            <a:extLst>
              <a:ext uri="{FF2B5EF4-FFF2-40B4-BE49-F238E27FC236}">
                <a16:creationId xmlns:a16="http://schemas.microsoft.com/office/drawing/2014/main" id="{0C9A846F-4A5A-DA42-A7F8-D4A63792149A}"/>
              </a:ext>
            </a:extLst>
          </p:cNvPr>
          <p:cNvCxnSpPr>
            <a:cxnSpLocks/>
          </p:cNvCxnSpPr>
          <p:nvPr userDrawn="1"/>
        </p:nvCxnSpPr>
        <p:spPr>
          <a:xfrm>
            <a:off x="678623"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A0AE7A48-B96E-9A49-9983-A1DF0AAC3588}"/>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pic>
        <p:nvPicPr>
          <p:cNvPr id="20" name="Picture 19">
            <a:extLst>
              <a:ext uri="{FF2B5EF4-FFF2-40B4-BE49-F238E27FC236}">
                <a16:creationId xmlns:a16="http://schemas.microsoft.com/office/drawing/2014/main" id="{E71EFE47-D3F0-B943-9E41-3DDFA873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900" y="5837761"/>
            <a:ext cx="1273953" cy="604081"/>
          </a:xfrm>
          <a:prstGeom prst="rect">
            <a:avLst/>
          </a:prstGeom>
        </p:spPr>
      </p:pic>
    </p:spTree>
    <p:extLst>
      <p:ext uri="{BB962C8B-B14F-4D97-AF65-F5344CB8AC3E}">
        <p14:creationId xmlns:p14="http://schemas.microsoft.com/office/powerpoint/2010/main" val="861096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452"/>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8143" y="0"/>
            <a:ext cx="11287982"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21" y="5508789"/>
            <a:ext cx="1810055" cy="858289"/>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2366039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844E07-9A9C-BD4D-8F97-73137A214665}"/>
              </a:ext>
            </a:extLst>
          </p:cNvPr>
          <p:cNvPicPr>
            <a:picLocks noChangeAspect="1"/>
          </p:cNvPicPr>
          <p:nvPr userDrawn="1"/>
        </p:nvPicPr>
        <p:blipFill>
          <a:blip r:embed="rId2"/>
          <a:srcRect/>
          <a:stretch/>
        </p:blipFill>
        <p:spPr>
          <a:xfrm>
            <a:off x="2493252" y="0"/>
            <a:ext cx="10261600" cy="6858000"/>
          </a:xfrm>
          <a:prstGeom prst="rect">
            <a:avLst/>
          </a:prstGeom>
        </p:spPr>
      </p:pic>
      <p:sp>
        <p:nvSpPr>
          <p:cNvPr id="15" name="Rectangle 14">
            <a:extLst>
              <a:ext uri="{FF2B5EF4-FFF2-40B4-BE49-F238E27FC236}">
                <a16:creationId xmlns:a16="http://schemas.microsoft.com/office/drawing/2014/main" id="{91A34591-8041-2746-A981-0B06A2E34A5D}"/>
              </a:ext>
            </a:extLst>
          </p:cNvPr>
          <p:cNvSpPr/>
          <p:nvPr userDrawn="1"/>
        </p:nvSpPr>
        <p:spPr>
          <a:xfrm>
            <a:off x="-48143" y="0"/>
            <a:ext cx="11287982"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21" y="5508789"/>
            <a:ext cx="1810055" cy="858289"/>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3708437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49793B-0CFD-0745-ADDA-A962E01A7F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5671" y="-91444"/>
            <a:ext cx="9260629" cy="7035818"/>
          </a:xfrm>
          <a:prstGeom prst="rect">
            <a:avLst/>
          </a:prstGeom>
        </p:spPr>
      </p:pic>
      <p:sp>
        <p:nvSpPr>
          <p:cNvPr id="15" name="Rectangle 14">
            <a:extLst>
              <a:ext uri="{FF2B5EF4-FFF2-40B4-BE49-F238E27FC236}">
                <a16:creationId xmlns:a16="http://schemas.microsoft.com/office/drawing/2014/main" id="{91A34591-8041-2746-A981-0B06A2E34A5D}"/>
              </a:ext>
            </a:extLst>
          </p:cNvPr>
          <p:cNvSpPr/>
          <p:nvPr userDrawn="1"/>
        </p:nvSpPr>
        <p:spPr>
          <a:xfrm>
            <a:off x="-48143" y="0"/>
            <a:ext cx="11287982"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2" name="Picture 11" descr="A picture containing logo&#10;&#10;Description automatically generated">
            <a:extLst>
              <a:ext uri="{FF2B5EF4-FFF2-40B4-BE49-F238E27FC236}">
                <a16:creationId xmlns:a16="http://schemas.microsoft.com/office/drawing/2014/main" id="{EAA7DA8D-1B18-3943-BBB2-7FC701199823}"/>
              </a:ext>
            </a:extLst>
          </p:cNvPr>
          <p:cNvPicPr>
            <a:picLocks noChangeAspect="1"/>
          </p:cNvPicPr>
          <p:nvPr userDrawn="1"/>
        </p:nvPicPr>
        <p:blipFill>
          <a:blip r:embed="rId3"/>
          <a:stretch>
            <a:fillRect/>
          </a:stretch>
        </p:blipFill>
        <p:spPr>
          <a:xfrm>
            <a:off x="592592" y="5387041"/>
            <a:ext cx="3733800" cy="1104900"/>
          </a:xfrm>
          <a:prstGeom prst="rect">
            <a:avLst/>
          </a:prstGeom>
        </p:spPr>
      </p:pic>
    </p:spTree>
    <p:extLst>
      <p:ext uri="{BB962C8B-B14F-4D97-AF65-F5344CB8AC3E}">
        <p14:creationId xmlns:p14="http://schemas.microsoft.com/office/powerpoint/2010/main" val="3262490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9A47D6-57D6-7146-AFBA-21EC184DAB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18808" y="0"/>
            <a:ext cx="8273192" cy="6591277"/>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8142" y="0"/>
            <a:ext cx="9233240" cy="6690085"/>
          </a:xfrm>
          <a:prstGeom prst="rect">
            <a:avLst/>
          </a:prstGeom>
          <a:gradFill flip="none" rotWithShape="1">
            <a:gsLst>
              <a:gs pos="47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21" y="5508789"/>
            <a:ext cx="1810055" cy="858289"/>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563770" y="2765143"/>
            <a:ext cx="6075570" cy="1301395"/>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p:nvPr userDrawn="1"/>
        </p:nvCxnSpPr>
        <p:spPr>
          <a:xfrm>
            <a:off x="612221" y="4353928"/>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6B0C8A03-FE8A-C342-8677-8E66FAB402DA}"/>
              </a:ext>
            </a:extLst>
          </p:cNvPr>
          <p:cNvSpPr>
            <a:spLocks noGrp="1"/>
          </p:cNvSpPr>
          <p:nvPr>
            <p:ph type="body" sz="quarter" idx="15"/>
          </p:nvPr>
        </p:nvSpPr>
        <p:spPr>
          <a:xfrm>
            <a:off x="538923" y="4528969"/>
            <a:ext cx="6100417" cy="517026"/>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3901715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BDC76D-6ECD-8243-A509-E829C30D56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7857"/>
            <a:ext cx="12192000" cy="6858000"/>
          </a:xfrm>
          <a:prstGeom prst="rect">
            <a:avLst/>
          </a:prstGeom>
        </p:spPr>
      </p:pic>
      <p:sp>
        <p:nvSpPr>
          <p:cNvPr id="11" name="Rectangle 10">
            <a:extLst>
              <a:ext uri="{FF2B5EF4-FFF2-40B4-BE49-F238E27FC236}">
                <a16:creationId xmlns:a16="http://schemas.microsoft.com/office/drawing/2014/main" id="{36510D9F-34F8-8C44-B8A1-916AC9CBD5C1}"/>
              </a:ext>
            </a:extLst>
          </p:cNvPr>
          <p:cNvSpPr/>
          <p:nvPr userDrawn="1"/>
        </p:nvSpPr>
        <p:spPr>
          <a:xfrm>
            <a:off x="-48142" y="6591280"/>
            <a:ext cx="12354442" cy="353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64E0B-57C4-2A4D-A76A-57B2396FA7F8}"/>
              </a:ext>
            </a:extLst>
          </p:cNvPr>
          <p:cNvSpPr txBox="1"/>
          <p:nvPr userDrawn="1"/>
        </p:nvSpPr>
        <p:spPr>
          <a:xfrm>
            <a:off x="40521" y="68043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7" name="Rectangle 6">
            <a:extLst>
              <a:ext uri="{FF2B5EF4-FFF2-40B4-BE49-F238E27FC236}">
                <a16:creationId xmlns:a16="http://schemas.microsoft.com/office/drawing/2014/main" id="{A31149C3-886A-1D48-BE4A-9702E421D14A}"/>
              </a:ext>
            </a:extLst>
          </p:cNvPr>
          <p:cNvSpPr/>
          <p:nvPr userDrawn="1"/>
        </p:nvSpPr>
        <p:spPr>
          <a:xfrm>
            <a:off x="476080" y="-94363"/>
            <a:ext cx="4111160" cy="67844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24AE99-884F-7145-A91F-36DDE8E812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639" y="5273627"/>
            <a:ext cx="1784838" cy="846331"/>
          </a:xfrm>
          <a:prstGeom prst="rect">
            <a:avLst/>
          </a:prstGeom>
        </p:spPr>
      </p:pic>
      <p:sp>
        <p:nvSpPr>
          <p:cNvPr id="2" name="Title 1">
            <a:extLst>
              <a:ext uri="{FF2B5EF4-FFF2-40B4-BE49-F238E27FC236}">
                <a16:creationId xmlns:a16="http://schemas.microsoft.com/office/drawing/2014/main" id="{D4B91D88-1FDC-7A40-8BD0-B8B932324F41}"/>
              </a:ext>
            </a:extLst>
          </p:cNvPr>
          <p:cNvSpPr>
            <a:spLocks noGrp="1"/>
          </p:cNvSpPr>
          <p:nvPr>
            <p:ph type="title"/>
          </p:nvPr>
        </p:nvSpPr>
        <p:spPr>
          <a:xfrm>
            <a:off x="819639" y="384048"/>
            <a:ext cx="3479800" cy="3223811"/>
          </a:xfr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F5B5559E-5080-3C49-BD72-0DF7E137F7EB}"/>
              </a:ext>
            </a:extLst>
          </p:cNvPr>
          <p:cNvSpPr txBox="1"/>
          <p:nvPr userDrawn="1"/>
        </p:nvSpPr>
        <p:spPr>
          <a:xfrm>
            <a:off x="952161" y="3744599"/>
            <a:ext cx="3014663" cy="474628"/>
          </a:xfrm>
          <a:prstGeom prst="rect">
            <a:avLst/>
          </a:prstGeom>
          <a:ln w="6350">
            <a:noFill/>
            <a:miter lim="800000"/>
          </a:ln>
        </p:spPr>
        <p:txBody>
          <a:bodyPr vert="horz" wrap="square" lIns="0" tIns="0" rIns="0" bIns="0" rtlCol="0">
            <a:noAutofit/>
          </a:bodyPr>
          <a:lstStyle/>
          <a:p>
            <a:endParaRPr lang="en-US" sz="2400" i="1" dirty="0">
              <a:solidFill>
                <a:schemeClr val="accent3"/>
              </a:solidFill>
              <a:latin typeface="Helvetica Light" panose="020B0403020202020204" pitchFamily="34" charset="0"/>
            </a:endParaRPr>
          </a:p>
        </p:txBody>
      </p:sp>
      <p:cxnSp>
        <p:nvCxnSpPr>
          <p:cNvPr id="10" name="Straight Connector 9">
            <a:extLst>
              <a:ext uri="{FF2B5EF4-FFF2-40B4-BE49-F238E27FC236}">
                <a16:creationId xmlns:a16="http://schemas.microsoft.com/office/drawing/2014/main" id="{ACCC9DC7-6CC0-8244-89FD-6552B85DB4A1}"/>
              </a:ext>
            </a:extLst>
          </p:cNvPr>
          <p:cNvCxnSpPr>
            <a:cxnSpLocks/>
          </p:cNvCxnSpPr>
          <p:nvPr userDrawn="1"/>
        </p:nvCxnSpPr>
        <p:spPr>
          <a:xfrm>
            <a:off x="946639" y="3954882"/>
            <a:ext cx="1433146" cy="0"/>
          </a:xfrm>
          <a:prstGeom prst="line">
            <a:avLst/>
          </a:prstGeom>
          <a:ln w="635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3" name="Text Placeholder 14">
            <a:extLst>
              <a:ext uri="{FF2B5EF4-FFF2-40B4-BE49-F238E27FC236}">
                <a16:creationId xmlns:a16="http://schemas.microsoft.com/office/drawing/2014/main" id="{ECF98C30-AA4D-954F-ABC8-2368250599FB}"/>
              </a:ext>
            </a:extLst>
          </p:cNvPr>
          <p:cNvSpPr>
            <a:spLocks noGrp="1"/>
          </p:cNvSpPr>
          <p:nvPr>
            <p:ph type="body" sz="quarter" idx="15"/>
          </p:nvPr>
        </p:nvSpPr>
        <p:spPr>
          <a:xfrm>
            <a:off x="870100" y="4182229"/>
            <a:ext cx="3429339" cy="620017"/>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3"/>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Tree>
    <p:extLst>
      <p:ext uri="{BB962C8B-B14F-4D97-AF65-F5344CB8AC3E}">
        <p14:creationId xmlns:p14="http://schemas.microsoft.com/office/powerpoint/2010/main" val="17138518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2"/>
        </a:solidFill>
        <a:effectLst/>
      </p:bgPr>
    </p:bg>
    <p:spTree>
      <p:nvGrpSpPr>
        <p:cNvPr id="1" name=""/>
        <p:cNvGrpSpPr/>
        <p:nvPr/>
      </p:nvGrpSpPr>
      <p:grpSpPr>
        <a:xfrm>
          <a:off x="0" y="0"/>
          <a:ext cx="0" cy="0"/>
          <a:chOff x="0" y="0"/>
          <a:chExt cx="0" cy="0"/>
        </a:xfrm>
      </p:grpSpPr>
      <p:pic>
        <p:nvPicPr>
          <p:cNvPr id="3" name="Picture 2" descr="A picture containing blue, water, holding, player&#10;&#10;Description automatically generated">
            <a:extLst>
              <a:ext uri="{FF2B5EF4-FFF2-40B4-BE49-F238E27FC236}">
                <a16:creationId xmlns:a16="http://schemas.microsoft.com/office/drawing/2014/main" id="{7479FE9B-6E3C-D84E-9255-FD4D136BA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5" name="TextBox 24">
            <a:extLst>
              <a:ext uri="{FF2B5EF4-FFF2-40B4-BE49-F238E27FC236}">
                <a16:creationId xmlns:a16="http://schemas.microsoft.com/office/drawing/2014/main" id="{A352923A-356A-5340-82F7-AAEE0D768931}"/>
              </a:ext>
            </a:extLst>
          </p:cNvPr>
          <p:cNvSpPr txBox="1"/>
          <p:nvPr userDrawn="1"/>
        </p:nvSpPr>
        <p:spPr>
          <a:xfrm>
            <a:off x="262195" y="6676539"/>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382138" y="5800969"/>
            <a:ext cx="1346769" cy="649913"/>
          </a:xfrm>
          <a:prstGeom prst="rect">
            <a:avLst/>
          </a:prstGeom>
        </p:spPr>
      </p:pic>
      <p:sp>
        <p:nvSpPr>
          <p:cNvPr id="7" name="Text Placeholder 15">
            <a:extLst>
              <a:ext uri="{FF2B5EF4-FFF2-40B4-BE49-F238E27FC236}">
                <a16:creationId xmlns:a16="http://schemas.microsoft.com/office/drawing/2014/main" id="{A0C75FA3-E129-814D-8448-2BC34E9E6014}"/>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8880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8AA29E-AD1B-ED4F-805A-02D8DCE68D00}"/>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03B7F2A-D5C9-134C-9B44-0369919D147D}"/>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8" name="Content Placeholder 2">
            <a:extLst>
              <a:ext uri="{FF2B5EF4-FFF2-40B4-BE49-F238E27FC236}">
                <a16:creationId xmlns:a16="http://schemas.microsoft.com/office/drawing/2014/main" id="{FCB8E538-55AF-9448-BBB0-0898A000082D}"/>
              </a:ext>
            </a:extLst>
          </p:cNvPr>
          <p:cNvSpPr>
            <a:spLocks noGrp="1"/>
          </p:cNvSpPr>
          <p:nvPr>
            <p:ph sz="quarter" idx="17"/>
          </p:nvPr>
        </p:nvSpPr>
        <p:spPr>
          <a:xfrm>
            <a:off x="456564" y="1296536"/>
            <a:ext cx="7439661" cy="5052873"/>
          </a:xfrm>
          <a:prstGeom prst="rect">
            <a:avLst/>
          </a:prstGeom>
        </p:spPr>
        <p:txBody>
          <a:bodyPr anchor="ctr">
            <a:noAutofit/>
          </a:bodyPr>
          <a:lstStyle>
            <a:lvl1pPr marL="0" indent="0">
              <a:buClr>
                <a:schemeClr val="accent1"/>
              </a:buClr>
              <a:buSzPct val="90000"/>
              <a:buFontTx/>
              <a:buNone/>
              <a:defRPr b="0">
                <a:solidFill>
                  <a:srgbClr val="333333"/>
                </a:solidFill>
              </a:defRPr>
            </a:lvl1pPr>
            <a:lvl2pPr marL="685800" indent="-228600">
              <a:buClr>
                <a:schemeClr val="accent1"/>
              </a:buClr>
              <a:buFont typeface="Arial" panose="020B0604020202020204" pitchFamily="34" charset="0"/>
              <a:buChar char="•"/>
              <a:defRPr>
                <a:solidFill>
                  <a:srgbClr val="333333"/>
                </a:solidFill>
              </a:defRPr>
            </a:lvl2pPr>
            <a:lvl3pPr>
              <a:buClr>
                <a:schemeClr val="accent1"/>
              </a:buClr>
              <a:buFont typeface="Arial" panose="020B0604020202020204" pitchFamily="34" charset="0"/>
              <a:buChar char="•"/>
              <a:defRPr>
                <a:solidFill>
                  <a:srgbClr val="333333"/>
                </a:solidFill>
              </a:defRPr>
            </a:lvl3pPr>
            <a:lvl4pPr>
              <a:buClr>
                <a:schemeClr val="accent1"/>
              </a:buClr>
              <a:buFont typeface="Arial" panose="020B0604020202020204" pitchFamily="34" charset="0"/>
              <a:buChar char="•"/>
              <a:defRPr>
                <a:solidFill>
                  <a:srgbClr val="333333"/>
                </a:solidFill>
              </a:defRPr>
            </a:lvl4pPr>
            <a:lvl5pPr>
              <a:buClr>
                <a:schemeClr val="accent1"/>
              </a:buClr>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D6C5568E-6C49-894E-BDD2-20E5D559CC29}"/>
              </a:ext>
            </a:extLst>
          </p:cNvPr>
          <p:cNvSpPr/>
          <p:nvPr userDrawn="1"/>
        </p:nvSpPr>
        <p:spPr>
          <a:xfrm>
            <a:off x="8890000" y="-1"/>
            <a:ext cx="3302000"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21BEDE"/>
              </a:solidFill>
            </a:endParaRPr>
          </a:p>
        </p:txBody>
      </p:sp>
      <p:cxnSp>
        <p:nvCxnSpPr>
          <p:cNvPr id="10" name="Straight Connector 9">
            <a:extLst>
              <a:ext uri="{FF2B5EF4-FFF2-40B4-BE49-F238E27FC236}">
                <a16:creationId xmlns:a16="http://schemas.microsoft.com/office/drawing/2014/main" id="{11E28948-8EA5-0145-ABA1-6DD277B3527C}"/>
              </a:ext>
            </a:extLst>
          </p:cNvPr>
          <p:cNvCxnSpPr>
            <a:cxnSpLocks/>
          </p:cNvCxnSpPr>
          <p:nvPr userDrawn="1"/>
        </p:nvCxnSpPr>
        <p:spPr>
          <a:xfrm>
            <a:off x="9401175" y="885825"/>
            <a:ext cx="2334261" cy="0"/>
          </a:xfrm>
          <a:prstGeom prst="line">
            <a:avLst/>
          </a:prstGeom>
          <a:ln w="50800" cap="sq">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2F6D9BF3-08B5-F240-9768-24967DF9DEA7}"/>
              </a:ext>
            </a:extLst>
          </p:cNvPr>
          <p:cNvSpPr>
            <a:spLocks noGrp="1"/>
          </p:cNvSpPr>
          <p:nvPr>
            <p:ph type="body" sz="quarter" idx="16" hasCustomPrompt="1"/>
          </p:nvPr>
        </p:nvSpPr>
        <p:spPr>
          <a:xfrm>
            <a:off x="9401175" y="1296535"/>
            <a:ext cx="2334261" cy="5052865"/>
          </a:xfrm>
          <a:prstGeom prst="rect">
            <a:avLst/>
          </a:prstGeom>
        </p:spPr>
        <p:txBody>
          <a:bodyPr anchor="t">
            <a:noAutofit/>
          </a:bodyPr>
          <a:lstStyle>
            <a:lvl1pPr marL="0" indent="0" algn="ctr">
              <a:buNone/>
              <a:defRPr sz="2400" b="0" i="0">
                <a:solidFill>
                  <a:schemeClr val="bg1"/>
                </a:solidFill>
                <a:latin typeface="+mj-lt"/>
                <a:cs typeface="Arial" panose="020B0604020202020204" pitchFamily="34" charset="0"/>
              </a:defRPr>
            </a:lvl1pPr>
          </a:lstStyle>
          <a:p>
            <a:pPr lvl="0"/>
            <a:r>
              <a:rPr lang="en-US" dirty="0"/>
              <a:t>Double-click To Edit</a:t>
            </a:r>
          </a:p>
        </p:txBody>
      </p:sp>
      <p:sp>
        <p:nvSpPr>
          <p:cNvPr id="13" name="Text Placeholder 15">
            <a:extLst>
              <a:ext uri="{FF2B5EF4-FFF2-40B4-BE49-F238E27FC236}">
                <a16:creationId xmlns:a16="http://schemas.microsoft.com/office/drawing/2014/main" id="{D113B4ED-65D0-9944-968A-EBE1EFA3FA7F}"/>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11" name="Slide Number Placeholder 5">
            <a:extLst>
              <a:ext uri="{FF2B5EF4-FFF2-40B4-BE49-F238E27FC236}">
                <a16:creationId xmlns:a16="http://schemas.microsoft.com/office/drawing/2014/main" id="{09044D55-B8C3-FE48-A3BB-2BBD5193D840}"/>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pic>
        <p:nvPicPr>
          <p:cNvPr id="15" name="Picture 14" descr="A picture containing drawing&#10;&#10;Description automatically generated">
            <a:extLst>
              <a:ext uri="{FF2B5EF4-FFF2-40B4-BE49-F238E27FC236}">
                <a16:creationId xmlns:a16="http://schemas.microsoft.com/office/drawing/2014/main" id="{50F8F8F9-1B12-DD46-A721-51B7EFFED6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33373" y="146848"/>
            <a:ext cx="1301054" cy="627852"/>
          </a:xfrm>
          <a:prstGeom prst="rect">
            <a:avLst/>
          </a:prstGeom>
        </p:spPr>
      </p:pic>
    </p:spTree>
    <p:extLst>
      <p:ext uri="{BB962C8B-B14F-4D97-AF65-F5344CB8AC3E}">
        <p14:creationId xmlns:p14="http://schemas.microsoft.com/office/powerpoint/2010/main" val="29764571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D2E754-3985-6549-A893-1A0E44C17FFC}"/>
              </a:ext>
            </a:extLst>
          </p:cNvPr>
          <p:cNvSpPr/>
          <p:nvPr userDrawn="1"/>
        </p:nvSpPr>
        <p:spPr>
          <a:xfrm>
            <a:off x="0" y="12151"/>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352923A-356A-5340-82F7-AAEE0D768931}"/>
              </a:ext>
            </a:extLst>
          </p:cNvPr>
          <p:cNvSpPr txBox="1"/>
          <p:nvPr userDrawn="1"/>
        </p:nvSpPr>
        <p:spPr>
          <a:xfrm>
            <a:off x="40126"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pic>
        <p:nvPicPr>
          <p:cNvPr id="8" name="Picture 7">
            <a:extLst>
              <a:ext uri="{FF2B5EF4-FFF2-40B4-BE49-F238E27FC236}">
                <a16:creationId xmlns:a16="http://schemas.microsoft.com/office/drawing/2014/main" id="{D9C92653-2961-4B4A-B43A-C436E370F7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
        <p:nvSpPr>
          <p:cNvPr id="6" name="Text Placeholder 15">
            <a:extLst>
              <a:ext uri="{FF2B5EF4-FFF2-40B4-BE49-F238E27FC236}">
                <a16:creationId xmlns:a16="http://schemas.microsoft.com/office/drawing/2014/main" id="{90ED40EE-4041-A54E-8189-A97BF654D7A2}"/>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101428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2"/>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352923A-356A-5340-82F7-AAEE0D768931}"/>
              </a:ext>
            </a:extLst>
          </p:cNvPr>
          <p:cNvSpPr txBox="1"/>
          <p:nvPr userDrawn="1"/>
        </p:nvSpPr>
        <p:spPr>
          <a:xfrm>
            <a:off x="284188" y="6753516"/>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chemeClr val="accent1"/>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9" name="Slide Number Placeholder 5">
            <a:extLst>
              <a:ext uri="{FF2B5EF4-FFF2-40B4-BE49-F238E27FC236}">
                <a16:creationId xmlns:a16="http://schemas.microsoft.com/office/drawing/2014/main" id="{0F3238FF-31CE-D24E-8C01-237613576079}"/>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solidFill>
              </a:defRPr>
            </a:lvl1pPr>
          </a:lstStyle>
          <a:p>
            <a:fld id="{1661BA67-2496-BC42-B2D2-763B605DA9A7}" type="slidenum">
              <a:rPr lang="en-US" smtClean="0"/>
              <a:pPr/>
              <a:t>‹#›</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735C6866-343A-914D-92D2-647D4AA50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1043" y="6119022"/>
            <a:ext cx="1346769" cy="649913"/>
          </a:xfrm>
          <a:prstGeom prst="rect">
            <a:avLst/>
          </a:prstGeom>
        </p:spPr>
      </p:pic>
      <p:sp>
        <p:nvSpPr>
          <p:cNvPr id="7" name="Text Placeholder 15">
            <a:extLst>
              <a:ext uri="{FF2B5EF4-FFF2-40B4-BE49-F238E27FC236}">
                <a16:creationId xmlns:a16="http://schemas.microsoft.com/office/drawing/2014/main" id="{48D9886A-ED23-3E4C-B254-C52603F2251D}"/>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bg1"/>
                </a:solidFill>
                <a:latin typeface="Arial" panose="020B0604020202020204" pitchFamily="34" charset="0"/>
                <a:cs typeface="Arial" panose="020B0604020202020204" pitchFamily="34" charset="0"/>
              </a:defRPr>
            </a:lvl1pPr>
          </a:lstStyle>
          <a:p>
            <a:pPr lvl="0"/>
            <a:r>
              <a:rPr lang="en-US" dirty="0"/>
              <a:t>Double-click to edit</a:t>
            </a:r>
          </a:p>
        </p:txBody>
      </p:sp>
    </p:spTree>
    <p:extLst>
      <p:ext uri="{BB962C8B-B14F-4D97-AF65-F5344CB8AC3E}">
        <p14:creationId xmlns:p14="http://schemas.microsoft.com/office/powerpoint/2010/main" val="12499357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8BD3BB8-9B11-3A4C-BF60-0903F7A374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80DE50F-B9B6-A64F-98F7-8125B790ECFB}"/>
              </a:ext>
            </a:extLst>
          </p:cNvPr>
          <p:cNvSpPr>
            <a:spLocks noGrp="1"/>
          </p:cNvSpPr>
          <p:nvPr>
            <p:ph type="body" sz="quarter" idx="10" hasCustomPrompt="1"/>
          </p:nvPr>
        </p:nvSpPr>
        <p:spPr>
          <a:xfrm>
            <a:off x="500063" y="2380892"/>
            <a:ext cx="10990262" cy="1134374"/>
          </a:xfrm>
        </p:spPr>
        <p:txBody>
          <a:bodyPr anchor="b">
            <a:noAutofit/>
          </a:bodyPr>
          <a:lstStyle>
            <a:lvl1pPr marL="0" indent="0" algn="ctr">
              <a:buFontTx/>
              <a:buNone/>
              <a:defRPr sz="4400" b="1">
                <a:solidFill>
                  <a:schemeClr val="accent2"/>
                </a:solidFill>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dirty="0"/>
              <a:t>Double-Click to Edit</a:t>
            </a:r>
          </a:p>
        </p:txBody>
      </p:sp>
      <p:sp>
        <p:nvSpPr>
          <p:cNvPr id="14" name="Text Placeholder 2">
            <a:extLst>
              <a:ext uri="{FF2B5EF4-FFF2-40B4-BE49-F238E27FC236}">
                <a16:creationId xmlns:a16="http://schemas.microsoft.com/office/drawing/2014/main" id="{E6B8A67F-0081-2148-9BF6-C53D360CCB2E}"/>
              </a:ext>
            </a:extLst>
          </p:cNvPr>
          <p:cNvSpPr>
            <a:spLocks noGrp="1"/>
          </p:cNvSpPr>
          <p:nvPr>
            <p:ph type="body" sz="quarter" idx="11" hasCustomPrompt="1"/>
          </p:nvPr>
        </p:nvSpPr>
        <p:spPr>
          <a:xfrm>
            <a:off x="500063" y="3515264"/>
            <a:ext cx="10990262" cy="914401"/>
          </a:xfrm>
        </p:spPr>
        <p:txBody>
          <a:bodyPr anchor="t">
            <a:noAutofit/>
          </a:bodyPr>
          <a:lstStyle>
            <a:lvl1pPr marL="0" indent="0" algn="ctr">
              <a:buFontTx/>
              <a:buNone/>
              <a:defRPr sz="2400" b="0" i="1">
                <a:solidFill>
                  <a:schemeClr val="accent1"/>
                </a:solidFill>
                <a:latin typeface="Georgia" panose="02040502050405020303" pitchFamily="18" charset="0"/>
              </a:defRPr>
            </a:lvl1pPr>
            <a:lvl2pPr marL="457200" indent="0" algn="ctr">
              <a:buFontTx/>
              <a:buNone/>
              <a:defRPr sz="4400" b="1">
                <a:solidFill>
                  <a:schemeClr val="accent2"/>
                </a:solidFill>
              </a:defRPr>
            </a:lvl2pPr>
            <a:lvl3pPr marL="914400" indent="0" algn="ctr">
              <a:buFontTx/>
              <a:buNone/>
              <a:defRPr sz="4400" b="1">
                <a:solidFill>
                  <a:schemeClr val="accent2"/>
                </a:solidFill>
              </a:defRPr>
            </a:lvl3pPr>
            <a:lvl4pPr marL="1371600" indent="0" algn="ctr">
              <a:buFontTx/>
              <a:buNone/>
              <a:defRPr sz="4400" b="1">
                <a:solidFill>
                  <a:schemeClr val="accent2"/>
                </a:solidFill>
              </a:defRPr>
            </a:lvl4pPr>
            <a:lvl5pPr marL="1828800" indent="0" algn="ctr">
              <a:buFontTx/>
              <a:buNone/>
              <a:defRPr sz="4400" b="1">
                <a:solidFill>
                  <a:schemeClr val="accent2"/>
                </a:solidFill>
              </a:defRPr>
            </a:lvl5pPr>
          </a:lstStyle>
          <a:p>
            <a:pPr lvl="0"/>
            <a:r>
              <a:rPr lang="en-US" dirty="0"/>
              <a:t>Double-Click to Edit</a:t>
            </a:r>
          </a:p>
        </p:txBody>
      </p:sp>
      <p:pic>
        <p:nvPicPr>
          <p:cNvPr id="15" name="Picture 14">
            <a:extLst>
              <a:ext uri="{FF2B5EF4-FFF2-40B4-BE49-F238E27FC236}">
                <a16:creationId xmlns:a16="http://schemas.microsoft.com/office/drawing/2014/main" id="{EE35C823-DED2-1548-A7DC-BF904045C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37265" y="5726531"/>
            <a:ext cx="1273953" cy="604081"/>
          </a:xfrm>
          <a:prstGeom prst="rect">
            <a:avLst/>
          </a:prstGeom>
        </p:spPr>
      </p:pic>
      <p:sp>
        <p:nvSpPr>
          <p:cNvPr id="6" name="Slide Number Placeholder 5">
            <a:extLst>
              <a:ext uri="{FF2B5EF4-FFF2-40B4-BE49-F238E27FC236}">
                <a16:creationId xmlns:a16="http://schemas.microsoft.com/office/drawing/2014/main" id="{37F467CD-9083-224A-AA9C-4E73677F2874}"/>
              </a:ext>
            </a:extLst>
          </p:cNvPr>
          <p:cNvSpPr>
            <a:spLocks noGrp="1"/>
          </p:cNvSpPr>
          <p:nvPr>
            <p:ph type="sldNum" sz="quarter" idx="4"/>
          </p:nvPr>
        </p:nvSpPr>
        <p:spPr>
          <a:xfrm>
            <a:off x="9408674" y="6587412"/>
            <a:ext cx="2743200" cy="270588"/>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661BA67-2496-BC42-B2D2-763B605DA9A7}" type="slidenum">
              <a:rPr lang="en-US" smtClean="0"/>
              <a:pPr/>
              <a:t>‹#›</a:t>
            </a:fld>
            <a:endParaRPr lang="en-US" dirty="0"/>
          </a:p>
        </p:txBody>
      </p:sp>
    </p:spTree>
    <p:extLst>
      <p:ext uri="{BB962C8B-B14F-4D97-AF65-F5344CB8AC3E}">
        <p14:creationId xmlns:p14="http://schemas.microsoft.com/office/powerpoint/2010/main" val="407655518"/>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C1AA09-118D-6A47-B9E9-FC36001F7F57}"/>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6DF33418-7E03-E543-918E-1A81B95C3C88}"/>
              </a:ext>
            </a:extLst>
          </p:cNvPr>
          <p:cNvSpPr>
            <a:spLocks noGrp="1"/>
          </p:cNvSpPr>
          <p:nvPr>
            <p:ph type="body" sz="quarter" idx="12" hasCustomPrompt="1"/>
          </p:nvPr>
        </p:nvSpPr>
        <p:spPr>
          <a:xfrm>
            <a:off x="1045550" y="2250081"/>
            <a:ext cx="10608762" cy="896938"/>
          </a:xfrm>
          <a:prstGeom prst="rect">
            <a:avLst/>
          </a:prstGeom>
        </p:spPr>
        <p:txBody>
          <a:bodyPr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Title</a:t>
            </a:r>
          </a:p>
        </p:txBody>
      </p:sp>
      <p:sp>
        <p:nvSpPr>
          <p:cNvPr id="10" name="Text Placeholder 14">
            <a:extLst>
              <a:ext uri="{FF2B5EF4-FFF2-40B4-BE49-F238E27FC236}">
                <a16:creationId xmlns:a16="http://schemas.microsoft.com/office/drawing/2014/main" id="{953DBBAC-B7FB-0F44-AE0B-BC5058A93923}"/>
              </a:ext>
            </a:extLst>
          </p:cNvPr>
          <p:cNvSpPr>
            <a:spLocks noGrp="1"/>
          </p:cNvSpPr>
          <p:nvPr>
            <p:ph type="body" sz="quarter" idx="15" hasCustomPrompt="1"/>
          </p:nvPr>
        </p:nvSpPr>
        <p:spPr>
          <a:xfrm>
            <a:off x="1045550" y="3451361"/>
            <a:ext cx="5919904" cy="89693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accent1"/>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Double-click to edit</a:t>
            </a:r>
          </a:p>
          <a:p>
            <a:pPr lvl="0"/>
            <a:endParaRPr lang="en-US" dirty="0"/>
          </a:p>
        </p:txBody>
      </p:sp>
      <p:sp>
        <p:nvSpPr>
          <p:cNvPr id="11" name="TextBox 10">
            <a:extLst>
              <a:ext uri="{FF2B5EF4-FFF2-40B4-BE49-F238E27FC236}">
                <a16:creationId xmlns:a16="http://schemas.microsoft.com/office/drawing/2014/main" id="{A9F202FA-682C-AB4F-891A-AFF8E01D7356}"/>
              </a:ext>
            </a:extLst>
          </p:cNvPr>
          <p:cNvSpPr txBox="1"/>
          <p:nvPr userDrawn="1"/>
        </p:nvSpPr>
        <p:spPr>
          <a:xfrm>
            <a:off x="739021" y="6712511"/>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4" name="Rectangle 13">
            <a:extLst>
              <a:ext uri="{FF2B5EF4-FFF2-40B4-BE49-F238E27FC236}">
                <a16:creationId xmlns:a16="http://schemas.microsoft.com/office/drawing/2014/main" id="{31C78DAD-CE6D-9B43-8B6F-878BB23B809A}"/>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cxnSp>
        <p:nvCxnSpPr>
          <p:cNvPr id="15" name="Straight Connector 14">
            <a:extLst>
              <a:ext uri="{FF2B5EF4-FFF2-40B4-BE49-F238E27FC236}">
                <a16:creationId xmlns:a16="http://schemas.microsoft.com/office/drawing/2014/main" id="{DBABA5C7-FF4E-784F-ABAF-BC1208BC3AD1}"/>
              </a:ext>
            </a:extLst>
          </p:cNvPr>
          <p:cNvCxnSpPr>
            <a:cxnSpLocks/>
          </p:cNvCxnSpPr>
          <p:nvPr userDrawn="1"/>
        </p:nvCxnSpPr>
        <p:spPr>
          <a:xfrm>
            <a:off x="1185250" y="3239005"/>
            <a:ext cx="1075350"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AB9E39-1E07-254A-BED9-F275B18C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CE6AFC87-2F97-5748-90F7-3ED2409D647C}"/>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9738452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8AA29E-AD1B-ED4F-805A-02D8DCE68D00}"/>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03B7F2A-D5C9-134C-9B44-0369919D147D}"/>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8" name="Content Placeholder 2">
            <a:extLst>
              <a:ext uri="{FF2B5EF4-FFF2-40B4-BE49-F238E27FC236}">
                <a16:creationId xmlns:a16="http://schemas.microsoft.com/office/drawing/2014/main" id="{FCB8E538-55AF-9448-BBB0-0898A000082D}"/>
              </a:ext>
            </a:extLst>
          </p:cNvPr>
          <p:cNvSpPr>
            <a:spLocks noGrp="1"/>
          </p:cNvSpPr>
          <p:nvPr>
            <p:ph sz="quarter" idx="17"/>
          </p:nvPr>
        </p:nvSpPr>
        <p:spPr>
          <a:xfrm>
            <a:off x="456564" y="1296536"/>
            <a:ext cx="7439661" cy="5052873"/>
          </a:xfrm>
          <a:prstGeom prst="rect">
            <a:avLst/>
          </a:prstGeom>
        </p:spPr>
        <p:txBody>
          <a:bodyPr anchor="ctr">
            <a:noAutofit/>
          </a:bodyPr>
          <a:lstStyle>
            <a:lvl1pPr marL="0" indent="0">
              <a:buClr>
                <a:schemeClr val="accent1"/>
              </a:buClr>
              <a:buSzPct val="90000"/>
              <a:buFontTx/>
              <a:buNone/>
              <a:defRPr b="0">
                <a:solidFill>
                  <a:srgbClr val="333333"/>
                </a:solidFill>
              </a:defRPr>
            </a:lvl1pPr>
            <a:lvl2pPr marL="685800" indent="-228600">
              <a:buClr>
                <a:schemeClr val="accent1"/>
              </a:buClr>
              <a:buFont typeface="Arial" panose="020B0604020202020204" pitchFamily="34" charset="0"/>
              <a:buChar char="•"/>
              <a:defRPr>
                <a:solidFill>
                  <a:srgbClr val="333333"/>
                </a:solidFill>
              </a:defRPr>
            </a:lvl2pPr>
            <a:lvl3pPr>
              <a:buClr>
                <a:schemeClr val="accent1"/>
              </a:buClr>
              <a:buFont typeface="Arial" panose="020B0604020202020204" pitchFamily="34" charset="0"/>
              <a:buChar char="•"/>
              <a:defRPr>
                <a:solidFill>
                  <a:srgbClr val="333333"/>
                </a:solidFill>
              </a:defRPr>
            </a:lvl3pPr>
            <a:lvl4pPr>
              <a:buClr>
                <a:schemeClr val="accent1"/>
              </a:buClr>
              <a:buFont typeface="Arial" panose="020B0604020202020204" pitchFamily="34" charset="0"/>
              <a:buChar char="•"/>
              <a:defRPr>
                <a:solidFill>
                  <a:srgbClr val="333333"/>
                </a:solidFill>
              </a:defRPr>
            </a:lvl4pPr>
            <a:lvl5pPr>
              <a:buClr>
                <a:schemeClr val="accent1"/>
              </a:buClr>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D6C5568E-6C49-894E-BDD2-20E5D559CC29}"/>
              </a:ext>
            </a:extLst>
          </p:cNvPr>
          <p:cNvSpPr/>
          <p:nvPr userDrawn="1"/>
        </p:nvSpPr>
        <p:spPr>
          <a:xfrm>
            <a:off x="8890000" y="-1"/>
            <a:ext cx="3302000"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21BEDE"/>
              </a:solidFill>
            </a:endParaRPr>
          </a:p>
        </p:txBody>
      </p:sp>
      <p:cxnSp>
        <p:nvCxnSpPr>
          <p:cNvPr id="10" name="Straight Connector 9">
            <a:extLst>
              <a:ext uri="{FF2B5EF4-FFF2-40B4-BE49-F238E27FC236}">
                <a16:creationId xmlns:a16="http://schemas.microsoft.com/office/drawing/2014/main" id="{11E28948-8EA5-0145-ABA1-6DD277B3527C}"/>
              </a:ext>
            </a:extLst>
          </p:cNvPr>
          <p:cNvCxnSpPr>
            <a:cxnSpLocks/>
          </p:cNvCxnSpPr>
          <p:nvPr userDrawn="1"/>
        </p:nvCxnSpPr>
        <p:spPr>
          <a:xfrm>
            <a:off x="9401175" y="885825"/>
            <a:ext cx="2334261" cy="0"/>
          </a:xfrm>
          <a:prstGeom prst="line">
            <a:avLst/>
          </a:prstGeom>
          <a:ln w="50800" cap="sq">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2F6D9BF3-08B5-F240-9768-24967DF9DEA7}"/>
              </a:ext>
            </a:extLst>
          </p:cNvPr>
          <p:cNvSpPr>
            <a:spLocks noGrp="1"/>
          </p:cNvSpPr>
          <p:nvPr>
            <p:ph type="body" sz="quarter" idx="16" hasCustomPrompt="1"/>
          </p:nvPr>
        </p:nvSpPr>
        <p:spPr>
          <a:xfrm>
            <a:off x="9401175" y="1296535"/>
            <a:ext cx="2334261" cy="5052865"/>
          </a:xfrm>
          <a:prstGeom prst="rect">
            <a:avLst/>
          </a:prstGeom>
        </p:spPr>
        <p:txBody>
          <a:bodyPr anchor="t">
            <a:noAutofit/>
          </a:bodyPr>
          <a:lstStyle>
            <a:lvl1pPr marL="0" indent="0" algn="ctr">
              <a:buNone/>
              <a:defRPr sz="2400" b="0" i="0">
                <a:solidFill>
                  <a:schemeClr val="bg1"/>
                </a:solidFill>
                <a:latin typeface="+mj-lt"/>
                <a:cs typeface="Arial" panose="020B0604020202020204" pitchFamily="34" charset="0"/>
              </a:defRPr>
            </a:lvl1pPr>
          </a:lstStyle>
          <a:p>
            <a:pPr lvl="0"/>
            <a:r>
              <a:rPr lang="en-US" dirty="0"/>
              <a:t>Double-click To Edit</a:t>
            </a:r>
          </a:p>
        </p:txBody>
      </p:sp>
      <p:sp>
        <p:nvSpPr>
          <p:cNvPr id="13" name="Text Placeholder 15">
            <a:extLst>
              <a:ext uri="{FF2B5EF4-FFF2-40B4-BE49-F238E27FC236}">
                <a16:creationId xmlns:a16="http://schemas.microsoft.com/office/drawing/2014/main" id="{D113B4ED-65D0-9944-968A-EBE1EFA3FA7F}"/>
              </a:ext>
            </a:extLst>
          </p:cNvPr>
          <p:cNvSpPr>
            <a:spLocks noGrp="1"/>
          </p:cNvSpPr>
          <p:nvPr>
            <p:ph type="body" sz="quarter" idx="10" hasCustomPrompt="1"/>
          </p:nvPr>
        </p:nvSpPr>
        <p:spPr>
          <a:xfrm>
            <a:off x="456565" y="486645"/>
            <a:ext cx="8141526"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11" name="Slide Number Placeholder 5">
            <a:extLst>
              <a:ext uri="{FF2B5EF4-FFF2-40B4-BE49-F238E27FC236}">
                <a16:creationId xmlns:a16="http://schemas.microsoft.com/office/drawing/2014/main" id="{09044D55-B8C3-FE48-A3BB-2BBD5193D840}"/>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solidFill>
              </a:defRPr>
            </a:lvl1pPr>
          </a:lstStyle>
          <a:p>
            <a:fld id="{1661BA67-2496-BC42-B2D2-763B605DA9A7}" type="slidenum">
              <a:rPr lang="en-US" smtClean="0"/>
              <a:pPr/>
              <a:t>‹#›</a:t>
            </a:fld>
            <a:endParaRPr lang="en-US" dirty="0"/>
          </a:p>
        </p:txBody>
      </p:sp>
      <p:pic>
        <p:nvPicPr>
          <p:cNvPr id="15" name="Picture 14" descr="A picture containing drawing&#10;&#10;Description automatically generated">
            <a:extLst>
              <a:ext uri="{FF2B5EF4-FFF2-40B4-BE49-F238E27FC236}">
                <a16:creationId xmlns:a16="http://schemas.microsoft.com/office/drawing/2014/main" id="{50F8F8F9-1B12-DD46-A721-51B7EFFED6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33373" y="146848"/>
            <a:ext cx="1301054" cy="627852"/>
          </a:xfrm>
          <a:prstGeom prst="rect">
            <a:avLst/>
          </a:prstGeom>
        </p:spPr>
      </p:pic>
    </p:spTree>
    <p:extLst>
      <p:ext uri="{BB962C8B-B14F-4D97-AF65-F5344CB8AC3E}">
        <p14:creationId xmlns:p14="http://schemas.microsoft.com/office/powerpoint/2010/main" val="785562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A9347-1EA9-BE44-A6E2-120A7C8CA7EF}"/>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C1256D-DFB4-6242-9907-E940AE63313A}"/>
              </a:ext>
            </a:extLst>
          </p:cNvPr>
          <p:cNvSpPr txBox="1"/>
          <p:nvPr userDrawn="1"/>
        </p:nvSpPr>
        <p:spPr>
          <a:xfrm>
            <a:off x="3637170" y="6725763"/>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5" name="Rectangle 14">
            <a:extLst>
              <a:ext uri="{FF2B5EF4-FFF2-40B4-BE49-F238E27FC236}">
                <a16:creationId xmlns:a16="http://schemas.microsoft.com/office/drawing/2014/main" id="{0FFE4C9E-3BF9-E944-967F-675AC90347C1}"/>
              </a:ext>
            </a:extLst>
          </p:cNvPr>
          <p:cNvSpPr/>
          <p:nvPr userDrawn="1"/>
        </p:nvSpPr>
        <p:spPr>
          <a:xfrm>
            <a:off x="0" y="0"/>
            <a:ext cx="3525078" cy="6858001"/>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rgbClr val="21BEDE"/>
              </a:solidFill>
            </a:endParaRPr>
          </a:p>
        </p:txBody>
      </p:sp>
      <p:sp>
        <p:nvSpPr>
          <p:cNvPr id="23" name="2. Slide Title">
            <a:extLst>
              <a:ext uri="{FF2B5EF4-FFF2-40B4-BE49-F238E27FC236}">
                <a16:creationId xmlns:a16="http://schemas.microsoft.com/office/drawing/2014/main" id="{FF71828E-A9CA-644E-978A-290AB598FCE0}"/>
              </a:ext>
            </a:extLst>
          </p:cNvPr>
          <p:cNvSpPr>
            <a:spLocks noGrp="1"/>
          </p:cNvSpPr>
          <p:nvPr>
            <p:ph type="title" hasCustomPrompt="1"/>
            <p:custDataLst>
              <p:tags r:id="rId1"/>
            </p:custDataLst>
          </p:nvPr>
        </p:nvSpPr>
        <p:spPr>
          <a:xfrm>
            <a:off x="554736" y="1405054"/>
            <a:ext cx="2514600" cy="2108757"/>
          </a:xfrm>
          <a:prstGeom prst="rect">
            <a:avLst/>
          </a:prstGeom>
        </p:spPr>
        <p:txBody>
          <a:bodyPr anchor="b">
            <a:noAutofit/>
          </a:bodyPr>
          <a:lstStyle>
            <a:lvl1pPr>
              <a:defRPr sz="3500">
                <a:solidFill>
                  <a:schemeClr val="bg1"/>
                </a:solidFill>
              </a:defRPr>
            </a:lvl1pPr>
          </a:lstStyle>
          <a:p>
            <a:r>
              <a:rPr lang="en-US" dirty="0"/>
              <a:t>Click to Add Title</a:t>
            </a:r>
          </a:p>
        </p:txBody>
      </p:sp>
      <p:sp>
        <p:nvSpPr>
          <p:cNvPr id="24" name="3. Subtitle">
            <a:extLst>
              <a:ext uri="{FF2B5EF4-FFF2-40B4-BE49-F238E27FC236}">
                <a16:creationId xmlns:a16="http://schemas.microsoft.com/office/drawing/2014/main" id="{F9C875AD-62A7-E640-98D6-E36B20E08DC0}"/>
              </a:ext>
            </a:extLst>
          </p:cNvPr>
          <p:cNvSpPr>
            <a:spLocks noGrp="1"/>
          </p:cNvSpPr>
          <p:nvPr>
            <p:ph type="subTitle" idx="1" hasCustomPrompt="1"/>
            <p:custDataLst>
              <p:tags r:id="rId2"/>
            </p:custDataLst>
          </p:nvPr>
        </p:nvSpPr>
        <p:spPr>
          <a:xfrm>
            <a:off x="554736" y="3659645"/>
            <a:ext cx="2514600" cy="395045"/>
          </a:xfrm>
          <a:prstGeom prst="rect">
            <a:avLst/>
          </a:prstGeom>
        </p:spPr>
        <p:txBody>
          <a:bodyPr wrap="square">
            <a:noAutofit/>
          </a:bodyPr>
          <a:lstStyle>
            <a:lvl1pPr marL="0" indent="0" algn="l">
              <a:buNone/>
              <a:defRPr sz="1800" b="0" i="1">
                <a:solidFill>
                  <a:srgbClr val="21BEDE"/>
                </a:solidFill>
                <a:latin typeface="Georgia" panose="02040502050405020303" pitchFamily="18"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a:t>
            </a:r>
          </a:p>
        </p:txBody>
      </p:sp>
      <p:cxnSp>
        <p:nvCxnSpPr>
          <p:cNvPr id="25" name="Straight Connector 24">
            <a:extLst>
              <a:ext uri="{FF2B5EF4-FFF2-40B4-BE49-F238E27FC236}">
                <a16:creationId xmlns:a16="http://schemas.microsoft.com/office/drawing/2014/main" id="{099B24F3-1E58-6347-A8F5-E57FC50AFB52}"/>
              </a:ext>
            </a:extLst>
          </p:cNvPr>
          <p:cNvCxnSpPr>
            <a:cxnSpLocks/>
          </p:cNvCxnSpPr>
          <p:nvPr userDrawn="1"/>
        </p:nvCxnSpPr>
        <p:spPr>
          <a:xfrm>
            <a:off x="417015" y="885825"/>
            <a:ext cx="261886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B9243A-BC92-FF4F-93C0-85C47EA581E5}"/>
              </a:ext>
            </a:extLst>
          </p:cNvPr>
          <p:cNvSpPr>
            <a:spLocks noGrp="1"/>
          </p:cNvSpPr>
          <p:nvPr>
            <p:ph sz="quarter" idx="10"/>
          </p:nvPr>
        </p:nvSpPr>
        <p:spPr>
          <a:xfrm>
            <a:off x="3948113" y="885826"/>
            <a:ext cx="7470775" cy="5157166"/>
          </a:xfrm>
          <a:prstGeom prst="rect">
            <a:avLst/>
          </a:prstGeom>
        </p:spPr>
        <p:txBody>
          <a:bodyPr anchor="ctr">
            <a:noAutofit/>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a:extLst>
              <a:ext uri="{FF2B5EF4-FFF2-40B4-BE49-F238E27FC236}">
                <a16:creationId xmlns:a16="http://schemas.microsoft.com/office/drawing/2014/main" id="{A3C3F79E-C4C4-0647-BD1D-E3679BE5EF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3" name="Slide Number Placeholder 5">
            <a:extLst>
              <a:ext uri="{FF2B5EF4-FFF2-40B4-BE49-F238E27FC236}">
                <a16:creationId xmlns:a16="http://schemas.microsoft.com/office/drawing/2014/main" id="{28A4EE39-E0E4-A74C-A07B-8393C5941E9D}"/>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2" name="TextBox 1">
            <a:extLst>
              <a:ext uri="{FF2B5EF4-FFF2-40B4-BE49-F238E27FC236}">
                <a16:creationId xmlns:a16="http://schemas.microsoft.com/office/drawing/2014/main" id="{35B5A730-6DB7-1645-B8D3-B2D775A786BD}"/>
              </a:ext>
            </a:extLst>
          </p:cNvPr>
          <p:cNvSpPr txBox="1"/>
          <p:nvPr userDrawn="1"/>
        </p:nvSpPr>
        <p:spPr>
          <a:xfrm>
            <a:off x="-2485292" y="-133643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82615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261361"/>
            <a:ext cx="8508873" cy="545854"/>
          </a:xfrm>
          <a:prstGeom prst="rect">
            <a:avLst/>
          </a:prstGeom>
        </p:spPr>
        <p:txBody>
          <a:bodyPr>
            <a:noAutofit/>
          </a:bodyPr>
          <a:lstStyle>
            <a:lvl1pPr marL="0" indent="0" algn="l">
              <a:buNone/>
              <a:defRPr sz="24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0484" y="261362"/>
            <a:ext cx="1151157" cy="545854"/>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42267454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person&#10;&#10;Description automatically generated">
            <a:extLst>
              <a:ext uri="{FF2B5EF4-FFF2-40B4-BE49-F238E27FC236}">
                <a16:creationId xmlns:a16="http://schemas.microsoft.com/office/drawing/2014/main" id="{1A3E4516-CF33-AE42-83D4-56CC373DA8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186"/>
          <a:stretch/>
        </p:blipFill>
        <p:spPr>
          <a:xfrm>
            <a:off x="614965" y="807215"/>
            <a:ext cx="11593967" cy="5857158"/>
          </a:xfrm>
          <a:prstGeom prst="rect">
            <a:avLst/>
          </a:prstGeom>
        </p:spPr>
      </p:pic>
      <p:sp>
        <p:nvSpPr>
          <p:cNvPr id="10" name="Rectangle 9">
            <a:extLst>
              <a:ext uri="{FF2B5EF4-FFF2-40B4-BE49-F238E27FC236}">
                <a16:creationId xmlns:a16="http://schemas.microsoft.com/office/drawing/2014/main" id="{65F2853C-344E-2249-A075-F21037A3A1BA}"/>
              </a:ext>
            </a:extLst>
          </p:cNvPr>
          <p:cNvSpPr/>
          <p:nvPr userDrawn="1"/>
        </p:nvSpPr>
        <p:spPr>
          <a:xfrm rot="5400000">
            <a:off x="7737471" y="-1753859"/>
            <a:ext cx="1905746" cy="7003312"/>
          </a:xfrm>
          <a:prstGeom prst="rect">
            <a:avLst/>
          </a:prstGeom>
          <a:gradFill flip="none" rotWithShape="1">
            <a:gsLst>
              <a:gs pos="83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1CA063-0B62-224C-901F-2541CCC16221}"/>
              </a:ext>
            </a:extLst>
          </p:cNvPr>
          <p:cNvSpPr/>
          <p:nvPr userDrawn="1"/>
        </p:nvSpPr>
        <p:spPr>
          <a:xfrm>
            <a:off x="5437564" y="512695"/>
            <a:ext cx="4239130" cy="6176372"/>
          </a:xfrm>
          <a:prstGeom prst="rect">
            <a:avLst/>
          </a:prstGeom>
          <a:gradFill flip="none" rotWithShape="1">
            <a:gsLst>
              <a:gs pos="83000">
                <a:schemeClr val="bg1"/>
              </a:gs>
              <a:gs pos="0">
                <a:schemeClr val="bg1">
                  <a:lumMod val="75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261361"/>
            <a:ext cx="8508873" cy="545854"/>
          </a:xfrm>
          <a:prstGeom prst="rect">
            <a:avLst/>
          </a:prstGeom>
        </p:spPr>
        <p:txBody>
          <a:bodyPr>
            <a:noAutofit/>
          </a:bodyPr>
          <a:lstStyle>
            <a:lvl1pPr marL="0" indent="0" algn="l">
              <a:buNone/>
              <a:defRPr sz="24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0484" y="261362"/>
            <a:ext cx="1151157" cy="545854"/>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889732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12BAB-3D6F-3D4C-AB05-B79CF81C4CF8}"/>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99CE7F7-36BB-7C4E-8F0F-CC8A8F7432D0}"/>
              </a:ext>
            </a:extLst>
          </p:cNvPr>
          <p:cNvSpPr txBox="1"/>
          <p:nvPr userDrawn="1"/>
        </p:nvSpPr>
        <p:spPr>
          <a:xfrm>
            <a:off x="700921"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
        <p:nvSpPr>
          <p:cNvPr id="13" name="Rectangle 12">
            <a:extLst>
              <a:ext uri="{FF2B5EF4-FFF2-40B4-BE49-F238E27FC236}">
                <a16:creationId xmlns:a16="http://schemas.microsoft.com/office/drawing/2014/main" id="{BCF87429-AC05-C649-AC09-D20EF55B14D4}"/>
              </a:ext>
            </a:extLst>
          </p:cNvPr>
          <p:cNvSpPr/>
          <p:nvPr userDrawn="1"/>
        </p:nvSpPr>
        <p:spPr>
          <a:xfrm>
            <a:off x="-139700" y="-85467"/>
            <a:ext cx="774700" cy="7019667"/>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5073"/>
              </a:solidFill>
            </a:endParaRPr>
          </a:p>
        </p:txBody>
      </p:sp>
      <p:sp>
        <p:nvSpPr>
          <p:cNvPr id="19" name="Text Placeholder 15">
            <a:extLst>
              <a:ext uri="{FF2B5EF4-FFF2-40B4-BE49-F238E27FC236}">
                <a16:creationId xmlns:a16="http://schemas.microsoft.com/office/drawing/2014/main" id="{9F3324DC-ECA6-AE40-98C7-EE2016F4E198}"/>
              </a:ext>
            </a:extLst>
          </p:cNvPr>
          <p:cNvSpPr>
            <a:spLocks noGrp="1"/>
          </p:cNvSpPr>
          <p:nvPr>
            <p:ph type="body" sz="quarter" idx="10" hasCustomPrompt="1"/>
          </p:nvPr>
        </p:nvSpPr>
        <p:spPr>
          <a:xfrm>
            <a:off x="1019175" y="552905"/>
            <a:ext cx="10334625" cy="545854"/>
          </a:xfrm>
          <a:prstGeom prst="rect">
            <a:avLst/>
          </a:prstGeom>
        </p:spPr>
        <p:txBody>
          <a:bodyPr>
            <a:noAutofit/>
          </a:bodyPr>
          <a:lstStyle>
            <a:lvl1pPr marL="0" indent="0" algn="l">
              <a:buNone/>
              <a:defRPr sz="3600" b="1" i="0">
                <a:solidFill>
                  <a:schemeClr val="accent2"/>
                </a:solidFill>
                <a:latin typeface="Arial" panose="020B0604020202020204" pitchFamily="34" charset="0"/>
                <a:cs typeface="Arial" panose="020B0604020202020204" pitchFamily="34" charset="0"/>
              </a:defRPr>
            </a:lvl1pPr>
          </a:lstStyle>
          <a:p>
            <a:pPr lvl="0"/>
            <a:r>
              <a:rPr lang="en-US" dirty="0"/>
              <a:t>Double-click to edit</a:t>
            </a:r>
          </a:p>
        </p:txBody>
      </p:sp>
      <p:sp>
        <p:nvSpPr>
          <p:cNvPr id="24" name="Content Placeholder 2">
            <a:extLst>
              <a:ext uri="{FF2B5EF4-FFF2-40B4-BE49-F238E27FC236}">
                <a16:creationId xmlns:a16="http://schemas.microsoft.com/office/drawing/2014/main" id="{661D7407-89CD-1749-8578-35F681C47279}"/>
              </a:ext>
            </a:extLst>
          </p:cNvPr>
          <p:cNvSpPr>
            <a:spLocks noGrp="1"/>
          </p:cNvSpPr>
          <p:nvPr>
            <p:ph sz="quarter" idx="12"/>
          </p:nvPr>
        </p:nvSpPr>
        <p:spPr>
          <a:xfrm>
            <a:off x="6433857"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a:extLst>
              <a:ext uri="{FF2B5EF4-FFF2-40B4-BE49-F238E27FC236}">
                <a16:creationId xmlns:a16="http://schemas.microsoft.com/office/drawing/2014/main" id="{0E036529-CC55-8E48-B743-BCB81A993F95}"/>
              </a:ext>
            </a:extLst>
          </p:cNvPr>
          <p:cNvSpPr>
            <a:spLocks noGrp="1"/>
          </p:cNvSpPr>
          <p:nvPr>
            <p:ph sz="quarter" idx="13"/>
          </p:nvPr>
        </p:nvSpPr>
        <p:spPr>
          <a:xfrm>
            <a:off x="1019175" y="1774210"/>
            <a:ext cx="4897531" cy="4126440"/>
          </a:xfrm>
          <a:prstGeom prst="rect">
            <a:avLst/>
          </a:prstGeom>
        </p:spPr>
        <p:txBody>
          <a:bodyPr>
            <a:noAutofit/>
          </a:bodyPr>
          <a:lstStyle>
            <a:lvl1pPr marL="228600" indent="-228600">
              <a:buClr>
                <a:schemeClr val="accent1"/>
              </a:buClr>
              <a:buSzPct val="90000"/>
              <a:buFont typeface="Arial" panose="020B0604020202020204" pitchFamily="34" charset="0"/>
              <a:buChar char="•"/>
              <a:defRPr sz="2500">
                <a:solidFill>
                  <a:srgbClr val="333333"/>
                </a:solidFill>
              </a:defRPr>
            </a:lvl1pPr>
            <a:lvl2pPr marL="685800" indent="-228600">
              <a:buClr>
                <a:schemeClr val="accent1"/>
              </a:buClr>
              <a:buSzPct val="90000"/>
              <a:buFont typeface="Arial" panose="020B0604020202020204" pitchFamily="34" charset="0"/>
              <a:buChar char="•"/>
              <a:defRPr>
                <a:solidFill>
                  <a:srgbClr val="333333"/>
                </a:solidFill>
              </a:defRPr>
            </a:lvl2pPr>
            <a:lvl3pPr marL="1143000" indent="-228600">
              <a:buClr>
                <a:schemeClr val="accent1"/>
              </a:buClr>
              <a:buSzPct val="90000"/>
              <a:buFont typeface="Arial" panose="020B0604020202020204" pitchFamily="34" charset="0"/>
              <a:buChar char="•"/>
              <a:defRPr>
                <a:solidFill>
                  <a:srgbClr val="333333"/>
                </a:solidFill>
              </a:defRPr>
            </a:lvl3pPr>
            <a:lvl4pPr marL="1600200" indent="-228600">
              <a:buClr>
                <a:schemeClr val="accent1"/>
              </a:buClr>
              <a:buSzPct val="90000"/>
              <a:buFont typeface="Arial" panose="020B0604020202020204" pitchFamily="34" charset="0"/>
              <a:buChar char="•"/>
              <a:defRPr>
                <a:solidFill>
                  <a:srgbClr val="333333"/>
                </a:solidFill>
              </a:defRPr>
            </a:lvl4pPr>
            <a:lvl5pPr marL="2057400" indent="-228600">
              <a:buClr>
                <a:schemeClr val="accent1"/>
              </a:buClr>
              <a:buSzPct val="90000"/>
              <a:buFont typeface="Arial" panose="020B0604020202020204" pitchFamily="34" charset="0"/>
              <a:buChar cha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7" name="Picture 26">
            <a:extLst>
              <a:ext uri="{FF2B5EF4-FFF2-40B4-BE49-F238E27FC236}">
                <a16:creationId xmlns:a16="http://schemas.microsoft.com/office/drawing/2014/main" id="{F6B78513-2CA2-AE4A-A1A9-8B46D3C11D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1" name="Slide Number Placeholder 5">
            <a:extLst>
              <a:ext uri="{FF2B5EF4-FFF2-40B4-BE49-F238E27FC236}">
                <a16:creationId xmlns:a16="http://schemas.microsoft.com/office/drawing/2014/main" id="{24519985-7119-4048-827A-42F2533CEE73}"/>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Tree>
    <p:extLst>
      <p:ext uri="{BB962C8B-B14F-4D97-AF65-F5344CB8AC3E}">
        <p14:creationId xmlns:p14="http://schemas.microsoft.com/office/powerpoint/2010/main" val="34579473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8694D-1F01-A24F-BC2B-B2EE07F6C554}"/>
              </a:ext>
            </a:extLst>
          </p:cNvPr>
          <p:cNvSpPr/>
          <p:nvPr userDrawn="1"/>
        </p:nvSpPr>
        <p:spPr>
          <a:xfrm>
            <a:off x="0" y="0"/>
            <a:ext cx="12192000" cy="6858000"/>
          </a:xfrm>
          <a:prstGeom prst="rect">
            <a:avLst/>
          </a:prstGeom>
          <a:gradFill flip="none" rotWithShape="1">
            <a:gsLst>
              <a:gs pos="67000">
                <a:schemeClr val="bg1"/>
              </a:gs>
              <a:gs pos="0">
                <a:schemeClr val="bg1">
                  <a:lumMod val="75000"/>
                  <a:alpha val="43000"/>
                </a:schemeClr>
              </a:gs>
              <a:gs pos="100000">
                <a:schemeClr val="bg1">
                  <a:lumMod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C8B85D-965F-FF4A-9E8E-D8B76FE7FADF}"/>
              </a:ext>
            </a:extLst>
          </p:cNvPr>
          <p:cNvSpPr/>
          <p:nvPr userDrawn="1"/>
        </p:nvSpPr>
        <p:spPr>
          <a:xfrm rot="5400000">
            <a:off x="5536196" y="-5705502"/>
            <a:ext cx="1134025" cy="12456985"/>
          </a:xfrm>
          <a:prstGeom prst="rect">
            <a:avLst/>
          </a:prstGeom>
          <a:solidFill>
            <a:srgbClr val="095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95073"/>
                </a:solidFill>
              </a:rPr>
              <a:t>x</a:t>
            </a:r>
          </a:p>
        </p:txBody>
      </p:sp>
      <p:pic>
        <p:nvPicPr>
          <p:cNvPr id="19" name="Picture 18">
            <a:extLst>
              <a:ext uri="{FF2B5EF4-FFF2-40B4-BE49-F238E27FC236}">
                <a16:creationId xmlns:a16="http://schemas.microsoft.com/office/drawing/2014/main" id="{BC880627-4118-4442-BC07-DE6108CF7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6900" y="6116057"/>
            <a:ext cx="1273953" cy="604081"/>
          </a:xfrm>
          <a:prstGeom prst="rect">
            <a:avLst/>
          </a:prstGeom>
        </p:spPr>
      </p:pic>
      <p:sp>
        <p:nvSpPr>
          <p:cNvPr id="14" name="Title 1">
            <a:extLst>
              <a:ext uri="{FF2B5EF4-FFF2-40B4-BE49-F238E27FC236}">
                <a16:creationId xmlns:a16="http://schemas.microsoft.com/office/drawing/2014/main" id="{2B9A82AF-3FA0-AA42-BFA9-A7B3EEFAC283}"/>
              </a:ext>
            </a:extLst>
          </p:cNvPr>
          <p:cNvSpPr>
            <a:spLocks noGrp="1"/>
          </p:cNvSpPr>
          <p:nvPr>
            <p:ph type="title" hasCustomPrompt="1"/>
          </p:nvPr>
        </p:nvSpPr>
        <p:spPr>
          <a:xfrm>
            <a:off x="518843" y="74747"/>
            <a:ext cx="11144070" cy="896485"/>
          </a:xfrm>
          <a:prstGeom prst="rect">
            <a:avLst/>
          </a:prstGeom>
        </p:spPr>
        <p:txBody>
          <a:bodyPr>
            <a:noAutofit/>
          </a:bodyPr>
          <a:lstStyle>
            <a:lvl1pPr algn="ctr">
              <a:defRPr sz="3200" b="1" i="0">
                <a:solidFill>
                  <a:schemeClr val="bg1"/>
                </a:solidFill>
                <a:latin typeface="+mj-lt"/>
                <a:cs typeface="Arial Narrow" panose="020B0604020202020204" pitchFamily="34" charset="0"/>
              </a:defRPr>
            </a:lvl1pPr>
          </a:lstStyle>
          <a:p>
            <a:r>
              <a:rPr lang="en-US" dirty="0"/>
              <a:t>Click to add title</a:t>
            </a:r>
          </a:p>
        </p:txBody>
      </p:sp>
      <p:sp>
        <p:nvSpPr>
          <p:cNvPr id="16" name="Slide Number Placeholder 5">
            <a:extLst>
              <a:ext uri="{FF2B5EF4-FFF2-40B4-BE49-F238E27FC236}">
                <a16:creationId xmlns:a16="http://schemas.microsoft.com/office/drawing/2014/main" id="{1C531442-05CF-8B41-9F9B-DA15DCD159A1}"/>
              </a:ext>
            </a:extLst>
          </p:cNvPr>
          <p:cNvSpPr>
            <a:spLocks noGrp="1"/>
          </p:cNvSpPr>
          <p:nvPr>
            <p:ph type="sldNum" sz="quarter" idx="4"/>
          </p:nvPr>
        </p:nvSpPr>
        <p:spPr>
          <a:xfrm>
            <a:off x="11535508" y="6670430"/>
            <a:ext cx="616365" cy="134414"/>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a:t>
            </a:fld>
            <a:endParaRPr lang="en-US" sz="900" dirty="0"/>
          </a:p>
        </p:txBody>
      </p:sp>
      <p:sp>
        <p:nvSpPr>
          <p:cNvPr id="11" name="TextBox 10">
            <a:extLst>
              <a:ext uri="{FF2B5EF4-FFF2-40B4-BE49-F238E27FC236}">
                <a16:creationId xmlns:a16="http://schemas.microsoft.com/office/drawing/2014/main" id="{F0E189E4-1AA0-D945-83DF-586B0C2233D1}"/>
              </a:ext>
            </a:extLst>
          </p:cNvPr>
          <p:cNvSpPr txBox="1"/>
          <p:nvPr userDrawn="1"/>
        </p:nvSpPr>
        <p:spPr>
          <a:xfrm>
            <a:off x="117825" y="6713760"/>
            <a:ext cx="7543800" cy="9233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This document is </a:t>
            </a:r>
            <a:r>
              <a:rPr kumimoji="0" lang="en-US" sz="600" b="0" i="0" u="sng" strike="noStrike" kern="1200" cap="none" spc="0" normalizeH="0" baseline="0" noProof="0" dirty="0">
                <a:ln>
                  <a:noFill/>
                </a:ln>
                <a:solidFill>
                  <a:srgbClr val="000000"/>
                </a:solidFill>
                <a:effectLst/>
                <a:uLnTx/>
                <a:uFillTx/>
                <a:latin typeface="Arial"/>
                <a:ea typeface="+mn-ea"/>
                <a:cs typeface="Arial" panose="020B0604020202020204" pitchFamily="34" charset="0"/>
              </a:rPr>
              <a:t>not</a:t>
            </a:r>
            <a:r>
              <a:rPr kumimoji="0" lang="en-US" sz="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 public record and its content should not be reprinted in any other document.  Ohio Revised Code 149.43(A)(1)(bb) and 187.04(C)(1) and (2)</a:t>
            </a:r>
          </a:p>
        </p:txBody>
      </p:sp>
    </p:spTree>
    <p:extLst>
      <p:ext uri="{BB962C8B-B14F-4D97-AF65-F5344CB8AC3E}">
        <p14:creationId xmlns:p14="http://schemas.microsoft.com/office/powerpoint/2010/main" val="2645814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heme" Target="../theme/theme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theme" Target="../theme/theme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theme" Target="../theme/theme7.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C990E-CD7C-9947-B11B-AD6C6A098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596DF-7B99-E244-A2BC-186FA0C69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A41646-1D31-2B43-AAB2-06FEC2B84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1E2C92-D530-0D42-A087-DFD7D2B0AEA1}"/>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1BA67-2496-BC42-B2D2-763B605DA9A7}" type="slidenum">
              <a:rPr lang="en-US" smtClean="0"/>
              <a:t>‹#›</a:t>
            </a:fld>
            <a:endParaRPr lang="en-US"/>
          </a:p>
        </p:txBody>
      </p:sp>
    </p:spTree>
    <p:extLst>
      <p:ext uri="{BB962C8B-B14F-4D97-AF65-F5344CB8AC3E}">
        <p14:creationId xmlns:p14="http://schemas.microsoft.com/office/powerpoint/2010/main" val="396901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99" r:id="rId17"/>
    <p:sldLayoutId id="2147483813" r:id="rId18"/>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C990E-CD7C-9947-B11B-AD6C6A098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596DF-7B99-E244-A2BC-186FA0C69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A41646-1D31-2B43-AAB2-06FEC2B84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1E2C92-D530-0D42-A087-DFD7D2B0AEA1}"/>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1BA67-2496-BC42-B2D2-763B605DA9A7}" type="slidenum">
              <a:rPr lang="en-US" smtClean="0"/>
              <a:t>‹#›</a:t>
            </a:fld>
            <a:endParaRPr lang="en-US"/>
          </a:p>
        </p:txBody>
      </p:sp>
    </p:spTree>
    <p:extLst>
      <p:ext uri="{BB962C8B-B14F-4D97-AF65-F5344CB8AC3E}">
        <p14:creationId xmlns:p14="http://schemas.microsoft.com/office/powerpoint/2010/main" val="8042241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C990E-CD7C-9947-B11B-AD6C6A098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596DF-7B99-E244-A2BC-186FA0C69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A41646-1D31-2B43-AAB2-06FEC2B84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1E2C92-D530-0D42-A087-DFD7D2B0AEA1}"/>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1BA67-2496-BC42-B2D2-763B605DA9A7}" type="slidenum">
              <a:rPr lang="en-US" smtClean="0"/>
              <a:t>‹#›</a:t>
            </a:fld>
            <a:endParaRPr lang="en-US"/>
          </a:p>
        </p:txBody>
      </p:sp>
    </p:spTree>
    <p:extLst>
      <p:ext uri="{BB962C8B-B14F-4D97-AF65-F5344CB8AC3E}">
        <p14:creationId xmlns:p14="http://schemas.microsoft.com/office/powerpoint/2010/main" val="33369479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C990E-CD7C-9947-B11B-AD6C6A098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3596DF-7B99-E244-A2BC-186FA0C69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41646-1D31-2B43-AAB2-06FEC2B84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1E2C92-D530-0D42-A087-DFD7D2B0AEA1}"/>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1BA67-2496-BC42-B2D2-763B605DA9A7}" type="slidenum">
              <a:rPr lang="en-US" smtClean="0"/>
              <a:t>‹#›</a:t>
            </a:fld>
            <a:endParaRPr lang="en-US" dirty="0"/>
          </a:p>
        </p:txBody>
      </p:sp>
    </p:spTree>
    <p:extLst>
      <p:ext uri="{BB962C8B-B14F-4D97-AF65-F5344CB8AC3E}">
        <p14:creationId xmlns:p14="http://schemas.microsoft.com/office/powerpoint/2010/main" val="11252376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C990E-CD7C-9947-B11B-AD6C6A098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53596DF-7B99-E244-A2BC-186FA0C69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A41646-1D31-2B43-AAB2-06FEC2B84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1E2C92-D530-0D42-A087-DFD7D2B0AEA1}"/>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1BA67-2496-BC42-B2D2-763B605DA9A7}" type="slidenum">
              <a:rPr lang="en-US" smtClean="0"/>
              <a:t>‹#›</a:t>
            </a:fld>
            <a:endParaRPr lang="en-US"/>
          </a:p>
        </p:txBody>
      </p:sp>
    </p:spTree>
    <p:extLst>
      <p:ext uri="{BB962C8B-B14F-4D97-AF65-F5344CB8AC3E}">
        <p14:creationId xmlns:p14="http://schemas.microsoft.com/office/powerpoint/2010/main" val="417929004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812" r:id="rId22"/>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C990E-CD7C-9947-B11B-AD6C6A098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3596DF-7B99-E244-A2BC-186FA0C69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41646-1D31-2B43-AAB2-06FEC2B84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1E2C92-D530-0D42-A087-DFD7D2B0AEA1}"/>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1BA67-2496-BC42-B2D2-763B605DA9A7}" type="slidenum">
              <a:rPr lang="en-US" smtClean="0"/>
              <a:t>‹#›</a:t>
            </a:fld>
            <a:endParaRPr lang="en-US"/>
          </a:p>
        </p:txBody>
      </p:sp>
    </p:spTree>
    <p:extLst>
      <p:ext uri="{BB962C8B-B14F-4D97-AF65-F5344CB8AC3E}">
        <p14:creationId xmlns:p14="http://schemas.microsoft.com/office/powerpoint/2010/main" val="101933206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C990E-CD7C-9947-B11B-AD6C6A098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3596DF-7B99-E244-A2BC-186FA0C69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41646-1D31-2B43-AAB2-06FEC2B84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1E2C92-D530-0D42-A087-DFD7D2B0AEA1}"/>
              </a:ext>
            </a:extLst>
          </p:cNvPr>
          <p:cNvSpPr>
            <a:spLocks noGrp="1"/>
          </p:cNvSpPr>
          <p:nvPr>
            <p:ph type="sldNum" sz="quarter" idx="4"/>
          </p:nvPr>
        </p:nvSpPr>
        <p:spPr>
          <a:xfrm>
            <a:off x="929053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1BA67-2496-BC42-B2D2-763B605DA9A7}" type="slidenum">
              <a:rPr lang="en-US" smtClean="0"/>
              <a:t>‹#›</a:t>
            </a:fld>
            <a:endParaRPr lang="en-US" dirty="0"/>
          </a:p>
        </p:txBody>
      </p:sp>
    </p:spTree>
    <p:extLst>
      <p:ext uri="{BB962C8B-B14F-4D97-AF65-F5344CB8AC3E}">
        <p14:creationId xmlns:p14="http://schemas.microsoft.com/office/powerpoint/2010/main" val="153011710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3.xml"/><Relationship Id="rId7" Type="http://schemas.openxmlformats.org/officeDocument/2006/relationships/slideLayout" Target="../slideLayouts/slideLayout20.xml"/><Relationship Id="rId12" Type="http://schemas.openxmlformats.org/officeDocument/2006/relationships/image" Target="../media/image6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63.png"/><Relationship Id="rId5" Type="http://schemas.openxmlformats.org/officeDocument/2006/relationships/tags" Target="../tags/tag25.xml"/><Relationship Id="rId10" Type="http://schemas.openxmlformats.org/officeDocument/2006/relationships/image" Target="../media/image62.png"/><Relationship Id="rId4" Type="http://schemas.openxmlformats.org/officeDocument/2006/relationships/tags" Target="../tags/tag24.xml"/><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06.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9.xml"/><Relationship Id="rId4"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06.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6.jpeg"/><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7.sv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3" Type="http://schemas.openxmlformats.org/officeDocument/2006/relationships/hyperlink" Target="mailto:slaybaugh@jobsohio.com"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4B58746-CFE4-2B44-8561-7C2AE10C7B3F}"/>
              </a:ext>
            </a:extLst>
          </p:cNvPr>
          <p:cNvSpPr>
            <a:spLocks noGrp="1"/>
          </p:cNvSpPr>
          <p:nvPr>
            <p:ph type="title"/>
          </p:nvPr>
        </p:nvSpPr>
        <p:spPr>
          <a:xfrm>
            <a:off x="563770" y="2765143"/>
            <a:ext cx="8498168" cy="1301395"/>
          </a:xfrm>
        </p:spPr>
        <p:txBody>
          <a:bodyPr>
            <a:noAutofit/>
          </a:bodyPr>
          <a:lstStyle/>
          <a:p>
            <a:r>
              <a:rPr lang="en-US" sz="5400" dirty="0"/>
              <a:t>JobsOhio </a:t>
            </a:r>
            <a:br>
              <a:rPr lang="en-US" sz="5400" dirty="0"/>
            </a:br>
            <a:r>
              <a:rPr lang="en-US" sz="5400" dirty="0"/>
              <a:t>Update</a:t>
            </a:r>
          </a:p>
        </p:txBody>
      </p:sp>
      <p:pic>
        <p:nvPicPr>
          <p:cNvPr id="3" name="Picture 2">
            <a:extLst>
              <a:ext uri="{FF2B5EF4-FFF2-40B4-BE49-F238E27FC236}">
                <a16:creationId xmlns:a16="http://schemas.microsoft.com/office/drawing/2014/main" id="{378FE80B-A471-CC4E-83F1-10451F8E8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770" y="69759"/>
            <a:ext cx="1852913" cy="2470553"/>
          </a:xfrm>
          <a:prstGeom prst="rect">
            <a:avLst/>
          </a:prstGeom>
          <a:noFill/>
        </p:spPr>
      </p:pic>
    </p:spTree>
    <p:extLst>
      <p:ext uri="{BB962C8B-B14F-4D97-AF65-F5344CB8AC3E}">
        <p14:creationId xmlns:p14="http://schemas.microsoft.com/office/powerpoint/2010/main" val="3045149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b="0" dirty="0">
                <a:solidFill>
                  <a:srgbClr val="FFFFFF"/>
                </a:solidFill>
              </a:rPr>
              <a:t>In the 15 Year Period from 2005 through 2019, </a:t>
            </a:r>
            <a:r>
              <a:rPr lang="en-US" sz="2600" dirty="0">
                <a:solidFill>
                  <a:srgbClr val="FFFFFF"/>
                </a:solidFill>
                <a:highlight>
                  <a:srgbClr val="FF0000"/>
                </a:highlight>
              </a:rPr>
              <a:t>Seat Capacity at All Ohio Airports Declined 42.7%; </a:t>
            </a:r>
            <a:r>
              <a:rPr lang="en-US" sz="2600" b="0" dirty="0">
                <a:solidFill>
                  <a:srgbClr val="FFFFFF"/>
                </a:solidFill>
              </a:rPr>
              <a:t>Excluding Cincinnati, Seat Capacity Declined 17.0%</a:t>
            </a:r>
          </a:p>
        </p:txBody>
      </p:sp>
      <p:graphicFrame>
        <p:nvGraphicFramePr>
          <p:cNvPr id="6" name="Object 2">
            <a:extLst>
              <a:ext uri="{FF2B5EF4-FFF2-40B4-BE49-F238E27FC236}">
                <a16:creationId xmlns:a16="http://schemas.microsoft.com/office/drawing/2014/main" id="{48BB1C5C-59BE-DB48-86ED-0488DB4DB77E}"/>
              </a:ext>
            </a:extLst>
          </p:cNvPr>
          <p:cNvGraphicFramePr>
            <a:graphicFrameLocks noChangeAspect="1"/>
          </p:cNvGraphicFramePr>
          <p:nvPr>
            <p:extLst>
              <p:ext uri="{D42A27DB-BD31-4B8C-83A1-F6EECF244321}">
                <p14:modId xmlns:p14="http://schemas.microsoft.com/office/powerpoint/2010/main" val="3914234014"/>
              </p:ext>
            </p:extLst>
          </p:nvPr>
        </p:nvGraphicFramePr>
        <p:xfrm>
          <a:off x="3716977" y="1319664"/>
          <a:ext cx="8319407" cy="50116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4">
            <a:extLst>
              <a:ext uri="{FF2B5EF4-FFF2-40B4-BE49-F238E27FC236}">
                <a16:creationId xmlns:a16="http://schemas.microsoft.com/office/drawing/2014/main" id="{E3F15D80-954B-D44C-8C1D-0AD4099BBD5E}"/>
              </a:ext>
            </a:extLst>
          </p:cNvPr>
          <p:cNvSpPr txBox="1">
            <a:spLocks noChangeArrowheads="1"/>
          </p:cNvSpPr>
          <p:nvPr/>
        </p:nvSpPr>
        <p:spPr bwMode="auto">
          <a:xfrm>
            <a:off x="3303547" y="772311"/>
            <a:ext cx="8506488" cy="569387"/>
          </a:xfrm>
          <a:prstGeom prst="rect">
            <a:avLst/>
          </a:prstGeom>
          <a:noFill/>
          <a:ln w="9525" algn="ctr">
            <a:noFill/>
            <a:miter lim="800000"/>
            <a:headEnd/>
            <a:tailEnd/>
          </a:ln>
        </p:spPr>
        <p:txBody>
          <a:bodyPr wrap="square">
            <a:spAutoFit/>
          </a:bodyPr>
          <a:lstStyle/>
          <a:p>
            <a:pPr algn="ctr"/>
            <a:r>
              <a:rPr lang="en-US" sz="2000" b="1" dirty="0">
                <a:solidFill>
                  <a:schemeClr val="tx2"/>
                </a:solidFill>
              </a:rPr>
              <a:t>Scheduled Seats per Day Each Way at Ohio Airports</a:t>
            </a:r>
          </a:p>
          <a:p>
            <a:pPr algn="ctr"/>
            <a:r>
              <a:rPr lang="en-US" sz="1100" dirty="0">
                <a:solidFill>
                  <a:schemeClr val="tx2"/>
                </a:solidFill>
              </a:rPr>
              <a:t>2005 through 2019</a:t>
            </a:r>
          </a:p>
        </p:txBody>
      </p:sp>
      <p:sp>
        <p:nvSpPr>
          <p:cNvPr id="10" name="Slide Number Placeholder 5">
            <a:extLst>
              <a:ext uri="{FF2B5EF4-FFF2-40B4-BE49-F238E27FC236}">
                <a16:creationId xmlns:a16="http://schemas.microsoft.com/office/drawing/2014/main" id="{FC66CF4A-E018-C44A-AE22-1909A2006A4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10</a:t>
            </a:fld>
            <a:endParaRPr lang="en-US" sz="900" dirty="0"/>
          </a:p>
        </p:txBody>
      </p:sp>
    </p:spTree>
    <p:extLst>
      <p:ext uri="{BB962C8B-B14F-4D97-AF65-F5344CB8AC3E}">
        <p14:creationId xmlns:p14="http://schemas.microsoft.com/office/powerpoint/2010/main" val="1806376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b="0" dirty="0">
                <a:solidFill>
                  <a:srgbClr val="FFFFFF"/>
                </a:solidFill>
              </a:rPr>
              <a:t>Versus Full Year 2019, Capacity through September 2021 Is </a:t>
            </a:r>
            <a:r>
              <a:rPr lang="en-US" sz="2600" dirty="0">
                <a:highlight>
                  <a:srgbClr val="FF0000"/>
                </a:highlight>
              </a:rPr>
              <a:t>down 30.2% at</a:t>
            </a:r>
          </a:p>
          <a:p>
            <a:pPr lvl="0">
              <a:defRPr/>
            </a:pPr>
            <a:r>
              <a:rPr lang="en-US" sz="2600" dirty="0">
                <a:highlight>
                  <a:srgbClr val="FF0000"/>
                </a:highlight>
              </a:rPr>
              <a:t>All Ohio Airports </a:t>
            </a:r>
            <a:r>
              <a:rPr lang="en-US" sz="2600" b="0" dirty="0">
                <a:solidFill>
                  <a:srgbClr val="FFFFFF"/>
                </a:solidFill>
              </a:rPr>
              <a:t>and down 32.2% at All Ohio Airports Excluding Cincinnati</a:t>
            </a:r>
          </a:p>
          <a:p>
            <a:pPr lvl="0">
              <a:defRPr/>
            </a:pPr>
            <a:endParaRPr lang="en-US" sz="2600" b="0" dirty="0">
              <a:solidFill>
                <a:srgbClr val="FFFFFF"/>
              </a:solidFill>
            </a:endParaRPr>
          </a:p>
        </p:txBody>
      </p:sp>
      <p:sp>
        <p:nvSpPr>
          <p:cNvPr id="4" name="Slide Number Placeholder 5">
            <a:extLst>
              <a:ext uri="{FF2B5EF4-FFF2-40B4-BE49-F238E27FC236}">
                <a16:creationId xmlns:a16="http://schemas.microsoft.com/office/drawing/2014/main" id="{77EE1B2E-80CB-6945-918D-74C6765E3C7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11</a:t>
            </a:fld>
            <a:endParaRPr lang="en-US" sz="900" dirty="0"/>
          </a:p>
        </p:txBody>
      </p:sp>
      <p:graphicFrame>
        <p:nvGraphicFramePr>
          <p:cNvPr id="5" name="Object 2">
            <a:extLst>
              <a:ext uri="{FF2B5EF4-FFF2-40B4-BE49-F238E27FC236}">
                <a16:creationId xmlns:a16="http://schemas.microsoft.com/office/drawing/2014/main" id="{CFA3E441-9ECA-2E42-9C6C-2AD50B28E707}"/>
              </a:ext>
            </a:extLst>
          </p:cNvPr>
          <p:cNvGraphicFramePr>
            <a:graphicFrameLocks noChangeAspect="1"/>
          </p:cNvGraphicFramePr>
          <p:nvPr>
            <p:extLst>
              <p:ext uri="{D42A27DB-BD31-4B8C-83A1-F6EECF244321}">
                <p14:modId xmlns:p14="http://schemas.microsoft.com/office/powerpoint/2010/main" val="3491886423"/>
              </p:ext>
            </p:extLst>
          </p:nvPr>
        </p:nvGraphicFramePr>
        <p:xfrm>
          <a:off x="3610099" y="1319664"/>
          <a:ext cx="8195173" cy="50116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4">
            <a:extLst>
              <a:ext uri="{FF2B5EF4-FFF2-40B4-BE49-F238E27FC236}">
                <a16:creationId xmlns:a16="http://schemas.microsoft.com/office/drawing/2014/main" id="{EC816F4E-724D-0941-AA93-D56886CF2815}"/>
              </a:ext>
            </a:extLst>
          </p:cNvPr>
          <p:cNvSpPr txBox="1">
            <a:spLocks noChangeArrowheads="1"/>
          </p:cNvSpPr>
          <p:nvPr/>
        </p:nvSpPr>
        <p:spPr bwMode="auto">
          <a:xfrm>
            <a:off x="4142341" y="788045"/>
            <a:ext cx="7667693" cy="569387"/>
          </a:xfrm>
          <a:prstGeom prst="rect">
            <a:avLst/>
          </a:prstGeom>
          <a:noFill/>
          <a:ln w="9525" algn="ctr">
            <a:noFill/>
            <a:miter lim="800000"/>
            <a:headEnd/>
            <a:tailEnd/>
          </a:ln>
        </p:spPr>
        <p:txBody>
          <a:bodyPr wrap="square">
            <a:spAutoFit/>
          </a:bodyPr>
          <a:lstStyle/>
          <a:p>
            <a:pPr algn="ctr"/>
            <a:r>
              <a:rPr lang="en-US" sz="2000" b="1" dirty="0">
                <a:solidFill>
                  <a:schemeClr val="accent2"/>
                </a:solidFill>
              </a:rPr>
              <a:t>Scheduled Seats per Day Each Way at Ohio Airports</a:t>
            </a:r>
          </a:p>
          <a:p>
            <a:pPr algn="ctr"/>
            <a:r>
              <a:rPr lang="en-US" sz="1100" dirty="0">
                <a:solidFill>
                  <a:schemeClr val="accent2"/>
                </a:solidFill>
              </a:rPr>
              <a:t>2005 through YTD September 2021</a:t>
            </a:r>
          </a:p>
        </p:txBody>
      </p:sp>
    </p:spTree>
    <p:extLst>
      <p:ext uri="{BB962C8B-B14F-4D97-AF65-F5344CB8AC3E}">
        <p14:creationId xmlns:p14="http://schemas.microsoft.com/office/powerpoint/2010/main" val="2283725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b="0" dirty="0">
                <a:solidFill>
                  <a:srgbClr val="FFFFFF"/>
                </a:solidFill>
              </a:rPr>
              <a:t>Total Capacity at Ohio Airports in the Period from </a:t>
            </a:r>
            <a:r>
              <a:rPr lang="en-US" sz="2600" dirty="0">
                <a:solidFill>
                  <a:srgbClr val="FFFFFF"/>
                </a:solidFill>
                <a:highlight>
                  <a:srgbClr val="FF0000"/>
                </a:highlight>
              </a:rPr>
              <a:t>June-September 2021 Is down 20.9% </a:t>
            </a:r>
            <a:r>
              <a:rPr lang="en-US" sz="2600" b="0" dirty="0">
                <a:solidFill>
                  <a:srgbClr val="FFFFFF"/>
                </a:solidFill>
              </a:rPr>
              <a:t>Versus June-September 2019  </a:t>
            </a:r>
          </a:p>
          <a:p>
            <a:pPr lvl="0">
              <a:defRPr/>
            </a:pPr>
            <a:endParaRPr lang="en-US" sz="2600" b="0" dirty="0">
              <a:solidFill>
                <a:srgbClr val="FFFFFF"/>
              </a:solidFill>
            </a:endParaRPr>
          </a:p>
        </p:txBody>
      </p:sp>
      <p:sp>
        <p:nvSpPr>
          <p:cNvPr id="4" name="Slide Number Placeholder 5">
            <a:extLst>
              <a:ext uri="{FF2B5EF4-FFF2-40B4-BE49-F238E27FC236}">
                <a16:creationId xmlns:a16="http://schemas.microsoft.com/office/drawing/2014/main" id="{77EE1B2E-80CB-6945-918D-74C6765E3C7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12</a:t>
            </a:fld>
            <a:endParaRPr lang="en-US" sz="900" dirty="0"/>
          </a:p>
        </p:txBody>
      </p:sp>
      <p:graphicFrame>
        <p:nvGraphicFramePr>
          <p:cNvPr id="5" name="Object 2">
            <a:extLst>
              <a:ext uri="{FF2B5EF4-FFF2-40B4-BE49-F238E27FC236}">
                <a16:creationId xmlns:a16="http://schemas.microsoft.com/office/drawing/2014/main" id="{44587599-21FD-5448-9912-46A74FDEE49F}"/>
              </a:ext>
            </a:extLst>
          </p:cNvPr>
          <p:cNvGraphicFramePr>
            <a:graphicFrameLocks noChangeAspect="1"/>
          </p:cNvGraphicFramePr>
          <p:nvPr>
            <p:extLst>
              <p:ext uri="{D42A27DB-BD31-4B8C-83A1-F6EECF244321}">
                <p14:modId xmlns:p14="http://schemas.microsoft.com/office/powerpoint/2010/main" val="539875827"/>
              </p:ext>
            </p:extLst>
          </p:nvPr>
        </p:nvGraphicFramePr>
        <p:xfrm>
          <a:off x="3657600" y="1319664"/>
          <a:ext cx="8147672" cy="50116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4">
            <a:extLst>
              <a:ext uri="{FF2B5EF4-FFF2-40B4-BE49-F238E27FC236}">
                <a16:creationId xmlns:a16="http://schemas.microsoft.com/office/drawing/2014/main" id="{FE6719DA-149D-9249-AE0F-CA99D8FA4822}"/>
              </a:ext>
            </a:extLst>
          </p:cNvPr>
          <p:cNvSpPr txBox="1">
            <a:spLocks noChangeArrowheads="1"/>
          </p:cNvSpPr>
          <p:nvPr/>
        </p:nvSpPr>
        <p:spPr bwMode="auto">
          <a:xfrm>
            <a:off x="4164375" y="788045"/>
            <a:ext cx="7645659" cy="569387"/>
          </a:xfrm>
          <a:prstGeom prst="rect">
            <a:avLst/>
          </a:prstGeom>
          <a:noFill/>
          <a:ln w="9525" algn="ctr">
            <a:noFill/>
            <a:miter lim="800000"/>
            <a:headEnd/>
            <a:tailEnd/>
          </a:ln>
        </p:spPr>
        <p:txBody>
          <a:bodyPr wrap="square">
            <a:spAutoFit/>
          </a:bodyPr>
          <a:lstStyle/>
          <a:p>
            <a:pPr algn="ctr"/>
            <a:r>
              <a:rPr lang="en-US" sz="2000" b="1" dirty="0">
                <a:solidFill>
                  <a:schemeClr val="accent2"/>
                </a:solidFill>
              </a:rPr>
              <a:t>Scheduled Seats per Day Each Way at Ohio Airports</a:t>
            </a:r>
          </a:p>
          <a:p>
            <a:pPr algn="ctr"/>
            <a:r>
              <a:rPr lang="en-US" sz="1100" dirty="0">
                <a:solidFill>
                  <a:schemeClr val="accent2"/>
                </a:solidFill>
              </a:rPr>
              <a:t>June-September 2019 and June-September 2021</a:t>
            </a:r>
            <a:endParaRPr lang="en-US" sz="1200" dirty="0">
              <a:solidFill>
                <a:schemeClr val="accent2"/>
              </a:solidFill>
            </a:endParaRPr>
          </a:p>
        </p:txBody>
      </p:sp>
    </p:spTree>
    <p:extLst>
      <p:ext uri="{BB962C8B-B14F-4D97-AF65-F5344CB8AC3E}">
        <p14:creationId xmlns:p14="http://schemas.microsoft.com/office/powerpoint/2010/main" val="254455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dirty="0">
                <a:solidFill>
                  <a:srgbClr val="FFFFFF"/>
                </a:solidFill>
                <a:highlight>
                  <a:srgbClr val="FF0000"/>
                </a:highlight>
              </a:rPr>
              <a:t>Total U.S. Capacity Is down 15.1% </a:t>
            </a:r>
            <a:r>
              <a:rPr lang="en-US" sz="2600" b="0" dirty="0">
                <a:solidFill>
                  <a:srgbClr val="FFFFFF"/>
                </a:solidFill>
              </a:rPr>
              <a:t>from June through September 2021</a:t>
            </a:r>
          </a:p>
          <a:p>
            <a:pPr lvl="0">
              <a:defRPr/>
            </a:pPr>
            <a:r>
              <a:rPr lang="en-US" sz="2600" b="0" dirty="0">
                <a:solidFill>
                  <a:srgbClr val="FFFFFF"/>
                </a:solidFill>
              </a:rPr>
              <a:t>Versus June through September 2019; </a:t>
            </a:r>
            <a:r>
              <a:rPr lang="en-US" sz="2600" dirty="0">
                <a:solidFill>
                  <a:srgbClr val="FFFFFF"/>
                </a:solidFill>
                <a:highlight>
                  <a:srgbClr val="FF0000"/>
                </a:highlight>
              </a:rPr>
              <a:t>Ohio Capacity Is down 20.9%</a:t>
            </a:r>
          </a:p>
          <a:p>
            <a:pPr lvl="0">
              <a:defRPr/>
            </a:pPr>
            <a:endParaRPr lang="en-US" sz="2600" b="0" dirty="0">
              <a:solidFill>
                <a:srgbClr val="FFFFFF"/>
              </a:solidFill>
            </a:endParaRPr>
          </a:p>
        </p:txBody>
      </p:sp>
      <p:sp>
        <p:nvSpPr>
          <p:cNvPr id="4" name="Slide Number Placeholder 5">
            <a:extLst>
              <a:ext uri="{FF2B5EF4-FFF2-40B4-BE49-F238E27FC236}">
                <a16:creationId xmlns:a16="http://schemas.microsoft.com/office/drawing/2014/main" id="{77EE1B2E-80CB-6945-918D-74C6765E3C7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13</a:t>
            </a:fld>
            <a:endParaRPr lang="en-US" sz="900" dirty="0"/>
          </a:p>
        </p:txBody>
      </p:sp>
      <p:graphicFrame>
        <p:nvGraphicFramePr>
          <p:cNvPr id="5" name="Object 2">
            <a:extLst>
              <a:ext uri="{FF2B5EF4-FFF2-40B4-BE49-F238E27FC236}">
                <a16:creationId xmlns:a16="http://schemas.microsoft.com/office/drawing/2014/main" id="{D1DAA6FE-A9DF-9E4A-B3AE-112D1FDCC488}"/>
              </a:ext>
            </a:extLst>
          </p:cNvPr>
          <p:cNvGraphicFramePr>
            <a:graphicFrameLocks noChangeAspect="1"/>
          </p:cNvGraphicFramePr>
          <p:nvPr>
            <p:extLst>
              <p:ext uri="{D42A27DB-BD31-4B8C-83A1-F6EECF244321}">
                <p14:modId xmlns:p14="http://schemas.microsoft.com/office/powerpoint/2010/main" val="140095058"/>
              </p:ext>
            </p:extLst>
          </p:nvPr>
        </p:nvGraphicFramePr>
        <p:xfrm>
          <a:off x="3645725" y="923156"/>
          <a:ext cx="8305483" cy="5011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343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b="0" dirty="0">
                <a:solidFill>
                  <a:srgbClr val="FFFFFF"/>
                </a:solidFill>
              </a:rPr>
              <a:t>Airports in Ohio Have </a:t>
            </a:r>
            <a:r>
              <a:rPr lang="en-US" sz="2600" dirty="0">
                <a:solidFill>
                  <a:srgbClr val="FFFFFF"/>
                </a:solidFill>
                <a:highlight>
                  <a:srgbClr val="FF0000"/>
                </a:highlight>
              </a:rPr>
              <a:t>Lost All Service to a Total of 30 Cities </a:t>
            </a:r>
            <a:r>
              <a:rPr lang="en-US" sz="2600" b="0" dirty="0">
                <a:solidFill>
                  <a:srgbClr val="FFFFFF"/>
                </a:solidFill>
              </a:rPr>
              <a:t>since September 2019</a:t>
            </a:r>
          </a:p>
        </p:txBody>
      </p:sp>
      <p:sp>
        <p:nvSpPr>
          <p:cNvPr id="4" name="Slide Number Placeholder 5">
            <a:extLst>
              <a:ext uri="{FF2B5EF4-FFF2-40B4-BE49-F238E27FC236}">
                <a16:creationId xmlns:a16="http://schemas.microsoft.com/office/drawing/2014/main" id="{77EE1B2E-80CB-6945-918D-74C6765E3C7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14</a:t>
            </a:fld>
            <a:endParaRPr lang="en-US" sz="900" dirty="0"/>
          </a:p>
        </p:txBody>
      </p:sp>
      <p:sp>
        <p:nvSpPr>
          <p:cNvPr id="5" name="Text Box 4">
            <a:extLst>
              <a:ext uri="{FF2B5EF4-FFF2-40B4-BE49-F238E27FC236}">
                <a16:creationId xmlns:a16="http://schemas.microsoft.com/office/drawing/2014/main" id="{1CEF1989-5797-5840-ABEF-49AAAB822966}"/>
              </a:ext>
            </a:extLst>
          </p:cNvPr>
          <p:cNvSpPr txBox="1">
            <a:spLocks noChangeArrowheads="1"/>
          </p:cNvSpPr>
          <p:nvPr/>
        </p:nvSpPr>
        <p:spPr bwMode="auto">
          <a:xfrm>
            <a:off x="3286661" y="739821"/>
            <a:ext cx="8737600" cy="538609"/>
          </a:xfrm>
          <a:prstGeom prst="rect">
            <a:avLst/>
          </a:prstGeom>
          <a:noFill/>
          <a:ln w="9525" algn="ctr">
            <a:noFill/>
            <a:miter lim="800000"/>
            <a:headEnd/>
            <a:tailEnd/>
          </a:ln>
        </p:spPr>
        <p:txBody>
          <a:bodyPr>
            <a:spAutoFit/>
          </a:bodyPr>
          <a:lstStyle/>
          <a:p>
            <a:pPr algn="ctr"/>
            <a:r>
              <a:rPr lang="en-US" b="1" dirty="0">
                <a:solidFill>
                  <a:schemeClr val="accent2"/>
                </a:solidFill>
              </a:rPr>
              <a:t>Cities Discontinued from Ohio Airports </a:t>
            </a:r>
          </a:p>
          <a:p>
            <a:pPr algn="ctr"/>
            <a:r>
              <a:rPr lang="en-US" sz="1100" dirty="0">
                <a:solidFill>
                  <a:srgbClr val="000000"/>
                </a:solidFill>
              </a:rPr>
              <a:t>September 2019 to September 2021</a:t>
            </a:r>
          </a:p>
        </p:txBody>
      </p:sp>
      <p:pic>
        <p:nvPicPr>
          <p:cNvPr id="6" name="Picture 5">
            <a:extLst>
              <a:ext uri="{FF2B5EF4-FFF2-40B4-BE49-F238E27FC236}">
                <a16:creationId xmlns:a16="http://schemas.microsoft.com/office/drawing/2014/main" id="{5326D705-F941-6E4F-AAB0-CD7F2E45CAD0}"/>
              </a:ext>
            </a:extLst>
          </p:cNvPr>
          <p:cNvPicPr>
            <a:picLocks noChangeAspect="1"/>
          </p:cNvPicPr>
          <p:nvPr/>
        </p:nvPicPr>
        <p:blipFill>
          <a:blip r:embed="rId2"/>
          <a:stretch>
            <a:fillRect/>
          </a:stretch>
        </p:blipFill>
        <p:spPr>
          <a:xfrm>
            <a:off x="3265734" y="1399392"/>
            <a:ext cx="8763381" cy="1399794"/>
          </a:xfrm>
          <a:prstGeom prst="rect">
            <a:avLst/>
          </a:prstGeom>
        </p:spPr>
      </p:pic>
    </p:spTree>
    <p:extLst>
      <p:ext uri="{BB962C8B-B14F-4D97-AF65-F5344CB8AC3E}">
        <p14:creationId xmlns:p14="http://schemas.microsoft.com/office/powerpoint/2010/main" val="329033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7818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b="0" dirty="0">
                <a:solidFill>
                  <a:srgbClr val="FFFFFF"/>
                </a:solidFill>
              </a:rPr>
              <a:t>Airlines Have </a:t>
            </a:r>
            <a:r>
              <a:rPr lang="en-US" sz="2600" dirty="0">
                <a:solidFill>
                  <a:srgbClr val="FFFFFF"/>
                </a:solidFill>
                <a:highlight>
                  <a:srgbClr val="FF0000"/>
                </a:highlight>
              </a:rPr>
              <a:t>Discontinued 63 Routes from Ohio </a:t>
            </a:r>
            <a:r>
              <a:rPr lang="en-US" sz="2600" b="0" dirty="0">
                <a:solidFill>
                  <a:srgbClr val="FFFFFF"/>
                </a:solidFill>
              </a:rPr>
              <a:t>Airports since September 2019</a:t>
            </a:r>
          </a:p>
        </p:txBody>
      </p:sp>
      <p:sp>
        <p:nvSpPr>
          <p:cNvPr id="4" name="Slide Number Placeholder 5">
            <a:extLst>
              <a:ext uri="{FF2B5EF4-FFF2-40B4-BE49-F238E27FC236}">
                <a16:creationId xmlns:a16="http://schemas.microsoft.com/office/drawing/2014/main" id="{77EE1B2E-80CB-6945-918D-74C6765E3C7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15</a:t>
            </a:fld>
            <a:endParaRPr lang="en-US" sz="900" dirty="0"/>
          </a:p>
        </p:txBody>
      </p:sp>
      <p:sp>
        <p:nvSpPr>
          <p:cNvPr id="5" name="Text Box 4">
            <a:extLst>
              <a:ext uri="{FF2B5EF4-FFF2-40B4-BE49-F238E27FC236}">
                <a16:creationId xmlns:a16="http://schemas.microsoft.com/office/drawing/2014/main" id="{2A55A756-504E-F24E-A271-B8866AE9179F}"/>
              </a:ext>
            </a:extLst>
          </p:cNvPr>
          <p:cNvSpPr txBox="1">
            <a:spLocks noChangeArrowheads="1"/>
          </p:cNvSpPr>
          <p:nvPr/>
        </p:nvSpPr>
        <p:spPr bwMode="auto">
          <a:xfrm>
            <a:off x="3201236" y="766564"/>
            <a:ext cx="8737600" cy="569387"/>
          </a:xfrm>
          <a:prstGeom prst="rect">
            <a:avLst/>
          </a:prstGeom>
          <a:noFill/>
          <a:ln w="9525" algn="ctr">
            <a:noFill/>
            <a:miter lim="800000"/>
            <a:headEnd/>
            <a:tailEnd/>
          </a:ln>
        </p:spPr>
        <p:txBody>
          <a:bodyPr>
            <a:spAutoFit/>
          </a:bodyPr>
          <a:lstStyle/>
          <a:p>
            <a:pPr algn="ctr"/>
            <a:r>
              <a:rPr lang="en-US" sz="2000" b="1" dirty="0">
                <a:solidFill>
                  <a:schemeClr val="accent2"/>
                </a:solidFill>
              </a:rPr>
              <a:t>Discontinued Routes by Airline at Ohio Airports </a:t>
            </a:r>
          </a:p>
          <a:p>
            <a:pPr algn="ctr"/>
            <a:r>
              <a:rPr lang="en-US" sz="1100" dirty="0">
                <a:solidFill>
                  <a:schemeClr val="accent2"/>
                </a:solidFill>
              </a:rPr>
              <a:t>September 2019 to September 2021</a:t>
            </a:r>
          </a:p>
        </p:txBody>
      </p:sp>
      <p:pic>
        <p:nvPicPr>
          <p:cNvPr id="6" name="Picture 5">
            <a:extLst>
              <a:ext uri="{FF2B5EF4-FFF2-40B4-BE49-F238E27FC236}">
                <a16:creationId xmlns:a16="http://schemas.microsoft.com/office/drawing/2014/main" id="{DEFA56B4-A17C-534A-BE2C-058F55EAE653}"/>
              </a:ext>
            </a:extLst>
          </p:cNvPr>
          <p:cNvPicPr>
            <a:picLocks noChangeAspect="1"/>
          </p:cNvPicPr>
          <p:nvPr/>
        </p:nvPicPr>
        <p:blipFill>
          <a:blip r:embed="rId2"/>
          <a:stretch>
            <a:fillRect/>
          </a:stretch>
        </p:blipFill>
        <p:spPr>
          <a:xfrm>
            <a:off x="3360145" y="1430247"/>
            <a:ext cx="8591063" cy="4330455"/>
          </a:xfrm>
          <a:prstGeom prst="rect">
            <a:avLst/>
          </a:prstGeom>
        </p:spPr>
      </p:pic>
    </p:spTree>
    <p:extLst>
      <p:ext uri="{BB962C8B-B14F-4D97-AF65-F5344CB8AC3E}">
        <p14:creationId xmlns:p14="http://schemas.microsoft.com/office/powerpoint/2010/main" val="391150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b="0" dirty="0">
                <a:solidFill>
                  <a:srgbClr val="FFFFFF"/>
                </a:solidFill>
              </a:rPr>
              <a:t>Ohio’s Airports Have Gained </a:t>
            </a:r>
            <a:r>
              <a:rPr lang="en-US" sz="2600" dirty="0">
                <a:solidFill>
                  <a:srgbClr val="FFFFFF"/>
                </a:solidFill>
              </a:rPr>
              <a:t>New Service to a Total of </a:t>
            </a:r>
            <a:r>
              <a:rPr lang="en-US" sz="2600" dirty="0">
                <a:highlight>
                  <a:srgbClr val="FF0000"/>
                </a:highlight>
              </a:rPr>
              <a:t>18 Cities since September 2019</a:t>
            </a:r>
          </a:p>
        </p:txBody>
      </p:sp>
      <p:sp>
        <p:nvSpPr>
          <p:cNvPr id="4" name="Slide Number Placeholder 5">
            <a:extLst>
              <a:ext uri="{FF2B5EF4-FFF2-40B4-BE49-F238E27FC236}">
                <a16:creationId xmlns:a16="http://schemas.microsoft.com/office/drawing/2014/main" id="{77EE1B2E-80CB-6945-918D-74C6765E3C7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16</a:t>
            </a:fld>
            <a:endParaRPr lang="en-US" sz="900" dirty="0"/>
          </a:p>
        </p:txBody>
      </p:sp>
      <p:sp>
        <p:nvSpPr>
          <p:cNvPr id="5" name="Text Box 4">
            <a:extLst>
              <a:ext uri="{FF2B5EF4-FFF2-40B4-BE49-F238E27FC236}">
                <a16:creationId xmlns:a16="http://schemas.microsoft.com/office/drawing/2014/main" id="{8C4B3D3F-18E7-B24D-B3FA-8FB4E9B3D279}"/>
              </a:ext>
            </a:extLst>
          </p:cNvPr>
          <p:cNvSpPr txBox="1">
            <a:spLocks noChangeArrowheads="1"/>
          </p:cNvSpPr>
          <p:nvPr/>
        </p:nvSpPr>
        <p:spPr bwMode="auto">
          <a:xfrm>
            <a:off x="2873998" y="1269439"/>
            <a:ext cx="8737600" cy="569387"/>
          </a:xfrm>
          <a:prstGeom prst="rect">
            <a:avLst/>
          </a:prstGeom>
          <a:noFill/>
          <a:ln w="9525" algn="ctr">
            <a:noFill/>
            <a:miter lim="800000"/>
            <a:headEnd/>
            <a:tailEnd/>
          </a:ln>
        </p:spPr>
        <p:txBody>
          <a:bodyPr>
            <a:spAutoFit/>
          </a:bodyPr>
          <a:lstStyle/>
          <a:p>
            <a:pPr algn="ctr"/>
            <a:r>
              <a:rPr lang="en-US" sz="2000" b="1" dirty="0">
                <a:solidFill>
                  <a:schemeClr val="accent2"/>
                </a:solidFill>
              </a:rPr>
              <a:t>New Cities Served from Ohio Airports </a:t>
            </a:r>
          </a:p>
          <a:p>
            <a:pPr algn="ctr"/>
            <a:r>
              <a:rPr lang="en-US" sz="1100" dirty="0">
                <a:solidFill>
                  <a:schemeClr val="accent2"/>
                </a:solidFill>
              </a:rPr>
              <a:t>September 2019 to September 2021</a:t>
            </a:r>
          </a:p>
        </p:txBody>
      </p:sp>
      <p:pic>
        <p:nvPicPr>
          <p:cNvPr id="6" name="Picture 5">
            <a:extLst>
              <a:ext uri="{FF2B5EF4-FFF2-40B4-BE49-F238E27FC236}">
                <a16:creationId xmlns:a16="http://schemas.microsoft.com/office/drawing/2014/main" id="{656444BC-A4A9-094C-A997-1BD22C18D0F1}"/>
              </a:ext>
            </a:extLst>
          </p:cNvPr>
          <p:cNvPicPr>
            <a:picLocks noChangeAspect="1"/>
          </p:cNvPicPr>
          <p:nvPr/>
        </p:nvPicPr>
        <p:blipFill>
          <a:blip r:embed="rId2"/>
          <a:stretch>
            <a:fillRect/>
          </a:stretch>
        </p:blipFill>
        <p:spPr>
          <a:xfrm>
            <a:off x="3322535" y="2318252"/>
            <a:ext cx="8511249" cy="1081974"/>
          </a:xfrm>
          <a:prstGeom prst="rect">
            <a:avLst/>
          </a:prstGeom>
        </p:spPr>
      </p:pic>
    </p:spTree>
    <p:extLst>
      <p:ext uri="{BB962C8B-B14F-4D97-AF65-F5344CB8AC3E}">
        <p14:creationId xmlns:p14="http://schemas.microsoft.com/office/powerpoint/2010/main" val="3460607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b="0" dirty="0">
                <a:solidFill>
                  <a:srgbClr val="FFFFFF"/>
                </a:solidFill>
              </a:rPr>
              <a:t>Legacy/Network Carriers Have </a:t>
            </a:r>
            <a:r>
              <a:rPr lang="en-US" sz="2600" dirty="0">
                <a:highlight>
                  <a:srgbClr val="FF0000"/>
                </a:highlight>
              </a:rPr>
              <a:t>Added  Six New Routes </a:t>
            </a:r>
            <a:r>
              <a:rPr lang="en-US" sz="2600" b="0" dirty="0">
                <a:solidFill>
                  <a:srgbClr val="FFFFFF"/>
                </a:solidFill>
              </a:rPr>
              <a:t>since September 2019;</a:t>
            </a:r>
          </a:p>
          <a:p>
            <a:pPr lvl="0">
              <a:defRPr/>
            </a:pPr>
            <a:endParaRPr lang="en-US" sz="2600" b="0" dirty="0">
              <a:solidFill>
                <a:srgbClr val="FFFFFF"/>
              </a:solidFill>
            </a:endParaRPr>
          </a:p>
          <a:p>
            <a:pPr lvl="0">
              <a:defRPr/>
            </a:pPr>
            <a:r>
              <a:rPr lang="en-US" sz="2600" b="0" dirty="0">
                <a:solidFill>
                  <a:srgbClr val="FFFFFF"/>
                </a:solidFill>
              </a:rPr>
              <a:t>Low-Cost and Ultra Low-Cost Carriers </a:t>
            </a:r>
            <a:r>
              <a:rPr lang="en-US" sz="2600" dirty="0">
                <a:highlight>
                  <a:srgbClr val="FF0000"/>
                </a:highlight>
              </a:rPr>
              <a:t>Have Added 31 New Routes</a:t>
            </a:r>
          </a:p>
        </p:txBody>
      </p:sp>
      <p:sp>
        <p:nvSpPr>
          <p:cNvPr id="4" name="Slide Number Placeholder 5">
            <a:extLst>
              <a:ext uri="{FF2B5EF4-FFF2-40B4-BE49-F238E27FC236}">
                <a16:creationId xmlns:a16="http://schemas.microsoft.com/office/drawing/2014/main" id="{77EE1B2E-80CB-6945-918D-74C6765E3C7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17</a:t>
            </a:fld>
            <a:endParaRPr lang="en-US" sz="900" dirty="0"/>
          </a:p>
        </p:txBody>
      </p:sp>
      <p:sp>
        <p:nvSpPr>
          <p:cNvPr id="5" name="Text Box 4">
            <a:extLst>
              <a:ext uri="{FF2B5EF4-FFF2-40B4-BE49-F238E27FC236}">
                <a16:creationId xmlns:a16="http://schemas.microsoft.com/office/drawing/2014/main" id="{A515B2A4-0325-7649-A327-770B9231ACE4}"/>
              </a:ext>
            </a:extLst>
          </p:cNvPr>
          <p:cNvSpPr txBox="1">
            <a:spLocks noChangeArrowheads="1"/>
          </p:cNvSpPr>
          <p:nvPr/>
        </p:nvSpPr>
        <p:spPr bwMode="auto">
          <a:xfrm>
            <a:off x="3298785" y="802169"/>
            <a:ext cx="8737600" cy="600164"/>
          </a:xfrm>
          <a:prstGeom prst="rect">
            <a:avLst/>
          </a:prstGeom>
          <a:noFill/>
          <a:ln w="9525" algn="ctr">
            <a:noFill/>
            <a:miter lim="800000"/>
            <a:headEnd/>
            <a:tailEnd/>
          </a:ln>
        </p:spPr>
        <p:txBody>
          <a:bodyPr>
            <a:spAutoFit/>
          </a:bodyPr>
          <a:lstStyle/>
          <a:p>
            <a:pPr algn="ctr"/>
            <a:r>
              <a:rPr lang="en-US" sz="2200" b="1" dirty="0">
                <a:solidFill>
                  <a:schemeClr val="accent2"/>
                </a:solidFill>
              </a:rPr>
              <a:t>Discontinued and New Routes by Airline </a:t>
            </a:r>
          </a:p>
          <a:p>
            <a:pPr algn="ctr"/>
            <a:r>
              <a:rPr lang="en-US" sz="1100" dirty="0">
                <a:solidFill>
                  <a:schemeClr val="accent2"/>
                </a:solidFill>
              </a:rPr>
              <a:t>September 2019 to September 2021</a:t>
            </a:r>
          </a:p>
        </p:txBody>
      </p:sp>
      <p:pic>
        <p:nvPicPr>
          <p:cNvPr id="6" name="Picture 5">
            <a:extLst>
              <a:ext uri="{FF2B5EF4-FFF2-40B4-BE49-F238E27FC236}">
                <a16:creationId xmlns:a16="http://schemas.microsoft.com/office/drawing/2014/main" id="{46D7EEF2-34DC-2F47-99E9-68BA44E92205}"/>
              </a:ext>
            </a:extLst>
          </p:cNvPr>
          <p:cNvPicPr>
            <a:picLocks noChangeAspect="1"/>
          </p:cNvPicPr>
          <p:nvPr/>
        </p:nvPicPr>
        <p:blipFill>
          <a:blip r:embed="rId2"/>
          <a:stretch>
            <a:fillRect/>
          </a:stretch>
        </p:blipFill>
        <p:spPr>
          <a:xfrm>
            <a:off x="3831391" y="1554555"/>
            <a:ext cx="7662863" cy="4167188"/>
          </a:xfrm>
          <a:prstGeom prst="rect">
            <a:avLst/>
          </a:prstGeom>
        </p:spPr>
      </p:pic>
    </p:spTree>
    <p:extLst>
      <p:ext uri="{BB962C8B-B14F-4D97-AF65-F5344CB8AC3E}">
        <p14:creationId xmlns:p14="http://schemas.microsoft.com/office/powerpoint/2010/main" val="1916114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1CEAEEB-7494-D34C-9BB8-F1FE61E06CAD}"/>
              </a:ext>
            </a:extLst>
          </p:cNvPr>
          <p:cNvSpPr txBox="1">
            <a:spLocks/>
          </p:cNvSpPr>
          <p:nvPr/>
        </p:nvSpPr>
        <p:spPr>
          <a:xfrm>
            <a:off x="381965"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lvl="0">
              <a:defRPr/>
            </a:pPr>
            <a:r>
              <a:rPr lang="en-US" sz="2600" dirty="0">
                <a:solidFill>
                  <a:srgbClr val="FFFFFF"/>
                </a:solidFill>
                <a:highlight>
                  <a:srgbClr val="FF0000"/>
                </a:highlight>
              </a:rPr>
              <a:t>Airlines Have Added 37 New Routes from Airports in Ohio </a:t>
            </a:r>
            <a:r>
              <a:rPr lang="en-US" sz="2600" b="0" dirty="0">
                <a:solidFill>
                  <a:srgbClr val="FFFFFF"/>
                </a:solidFill>
              </a:rPr>
              <a:t>since September 2019</a:t>
            </a:r>
          </a:p>
        </p:txBody>
      </p:sp>
      <p:sp>
        <p:nvSpPr>
          <p:cNvPr id="4" name="Slide Number Placeholder 5">
            <a:extLst>
              <a:ext uri="{FF2B5EF4-FFF2-40B4-BE49-F238E27FC236}">
                <a16:creationId xmlns:a16="http://schemas.microsoft.com/office/drawing/2014/main" id="{77EE1B2E-80CB-6945-918D-74C6765E3C7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18</a:t>
            </a:fld>
            <a:endParaRPr lang="en-US" sz="900" dirty="0"/>
          </a:p>
        </p:txBody>
      </p:sp>
      <p:sp>
        <p:nvSpPr>
          <p:cNvPr id="5" name="Text Box 4">
            <a:extLst>
              <a:ext uri="{FF2B5EF4-FFF2-40B4-BE49-F238E27FC236}">
                <a16:creationId xmlns:a16="http://schemas.microsoft.com/office/drawing/2014/main" id="{15F2D936-58E1-134C-A20A-EDA72307EEB9}"/>
              </a:ext>
            </a:extLst>
          </p:cNvPr>
          <p:cNvSpPr txBox="1">
            <a:spLocks noChangeArrowheads="1"/>
          </p:cNvSpPr>
          <p:nvPr/>
        </p:nvSpPr>
        <p:spPr bwMode="auto">
          <a:xfrm>
            <a:off x="3307330" y="873373"/>
            <a:ext cx="8737600" cy="569387"/>
          </a:xfrm>
          <a:prstGeom prst="rect">
            <a:avLst/>
          </a:prstGeom>
          <a:noFill/>
          <a:ln w="9525" algn="ctr">
            <a:noFill/>
            <a:miter lim="800000"/>
            <a:headEnd/>
            <a:tailEnd/>
          </a:ln>
        </p:spPr>
        <p:txBody>
          <a:bodyPr>
            <a:spAutoFit/>
          </a:bodyPr>
          <a:lstStyle/>
          <a:p>
            <a:pPr algn="ctr"/>
            <a:r>
              <a:rPr lang="en-US" sz="2000" b="1" dirty="0">
                <a:solidFill>
                  <a:schemeClr val="accent2"/>
                </a:solidFill>
              </a:rPr>
              <a:t>New Routes by Airline at Ohio Airports </a:t>
            </a:r>
          </a:p>
          <a:p>
            <a:pPr algn="ctr"/>
            <a:r>
              <a:rPr lang="en-US" sz="1100" dirty="0">
                <a:solidFill>
                  <a:srgbClr val="000000"/>
                </a:solidFill>
              </a:rPr>
              <a:t>September 2019 to September 2021</a:t>
            </a:r>
          </a:p>
        </p:txBody>
      </p:sp>
      <p:pic>
        <p:nvPicPr>
          <p:cNvPr id="6" name="Picture 5">
            <a:extLst>
              <a:ext uri="{FF2B5EF4-FFF2-40B4-BE49-F238E27FC236}">
                <a16:creationId xmlns:a16="http://schemas.microsoft.com/office/drawing/2014/main" id="{F667648F-1624-034C-861D-115369C5AE86}"/>
              </a:ext>
            </a:extLst>
          </p:cNvPr>
          <p:cNvPicPr>
            <a:picLocks noChangeAspect="1"/>
          </p:cNvPicPr>
          <p:nvPr/>
        </p:nvPicPr>
        <p:blipFill>
          <a:blip r:embed="rId2"/>
          <a:stretch>
            <a:fillRect/>
          </a:stretch>
        </p:blipFill>
        <p:spPr>
          <a:xfrm>
            <a:off x="3298785" y="1578361"/>
            <a:ext cx="8763381" cy="2573274"/>
          </a:xfrm>
          <a:prstGeom prst="rect">
            <a:avLst/>
          </a:prstGeom>
        </p:spPr>
      </p:pic>
    </p:spTree>
    <p:extLst>
      <p:ext uri="{BB962C8B-B14F-4D97-AF65-F5344CB8AC3E}">
        <p14:creationId xmlns:p14="http://schemas.microsoft.com/office/powerpoint/2010/main" val="416056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72358B7-4990-054A-9B3C-291C224EA030}"/>
              </a:ext>
            </a:extLst>
          </p:cNvPr>
          <p:cNvSpPr/>
          <p:nvPr/>
        </p:nvSpPr>
        <p:spPr>
          <a:xfrm>
            <a:off x="9145827" y="1814700"/>
            <a:ext cx="2664208" cy="2664208"/>
          </a:xfrm>
          <a:prstGeom prst="ellipse">
            <a:avLst/>
          </a:prstGeom>
          <a:solidFill>
            <a:schemeClr val="bg1"/>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4"/>
          </p:nvPr>
        </p:nvSpPr>
        <p:spPr/>
        <p:txBody>
          <a:bodyPr/>
          <a:lstStyle/>
          <a:p>
            <a:endParaRPr lang="en-US" dirty="0"/>
          </a:p>
          <a:p>
            <a:pPr algn="ctr"/>
            <a:r>
              <a:rPr lang="en-US" dirty="0"/>
              <a:t>Page </a:t>
            </a:r>
            <a:fld id="{74356EFF-3109-4400-A7DD-DE87F775E479}" type="slidenum">
              <a:rPr lang="en-US" smtClean="0"/>
              <a:pPr algn="ctr"/>
              <a:t>19</a:t>
            </a:fld>
            <a:endParaRPr lang="en-US" dirty="0"/>
          </a:p>
        </p:txBody>
      </p:sp>
      <p:sp>
        <p:nvSpPr>
          <p:cNvPr id="9" name="Title 2">
            <a:extLst>
              <a:ext uri="{FF2B5EF4-FFF2-40B4-BE49-F238E27FC236}">
                <a16:creationId xmlns:a16="http://schemas.microsoft.com/office/drawing/2014/main" id="{91CEAEEB-7494-D34C-9BB8-F1FE61E06CAD}"/>
              </a:ext>
            </a:extLst>
          </p:cNvPr>
          <p:cNvSpPr txBox="1">
            <a:spLocks/>
          </p:cNvSpPr>
          <p:nvPr/>
        </p:nvSpPr>
        <p:spPr>
          <a:xfrm>
            <a:off x="324813" y="1157468"/>
            <a:ext cx="2916820" cy="51738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kern="1200">
                <a:solidFill>
                  <a:schemeClr val="bg1"/>
                </a:solidFill>
                <a:latin typeface="+mj-lt"/>
                <a:ea typeface="+mj-ea"/>
                <a:cs typeface="+mj-cs"/>
              </a:defRPr>
            </a:lvl1pPr>
          </a:lstStyle>
          <a:p>
            <a:pPr algn="ctr">
              <a:tabLst>
                <a:tab pos="5314950" algn="l"/>
              </a:tabLst>
              <a:defRPr/>
            </a:pPr>
            <a:r>
              <a:rPr lang="en-US" sz="3200" dirty="0"/>
              <a:t>Ohio Air Service Opportunities</a:t>
            </a:r>
          </a:p>
          <a:p>
            <a:pPr algn="ctr">
              <a:tabLst>
                <a:tab pos="5314950" algn="l"/>
              </a:tabLst>
              <a:defRPr/>
            </a:pPr>
            <a:endParaRPr lang="en-US" sz="3200" dirty="0"/>
          </a:p>
          <a:p>
            <a:pPr algn="ctr">
              <a:tabLst>
                <a:tab pos="5314950" algn="l"/>
              </a:tabLst>
              <a:defRPr/>
            </a:pPr>
            <a:endParaRPr lang="en-US" sz="3200" dirty="0"/>
          </a:p>
          <a:p>
            <a:pPr algn="ctr">
              <a:tabLst>
                <a:tab pos="5314950" algn="l"/>
              </a:tabLst>
              <a:defRPr/>
            </a:pPr>
            <a:r>
              <a:rPr lang="en-US" sz="3200" dirty="0"/>
              <a:t>+341,164 seats</a:t>
            </a:r>
          </a:p>
        </p:txBody>
      </p:sp>
      <p:cxnSp>
        <p:nvCxnSpPr>
          <p:cNvPr id="7" name="Straight Connector 6">
            <a:extLst>
              <a:ext uri="{FF2B5EF4-FFF2-40B4-BE49-F238E27FC236}">
                <a16:creationId xmlns:a16="http://schemas.microsoft.com/office/drawing/2014/main" id="{9C61EF15-3E4A-ED49-9B1D-C06B48042832}"/>
              </a:ext>
            </a:extLst>
          </p:cNvPr>
          <p:cNvCxnSpPr/>
          <p:nvPr/>
        </p:nvCxnSpPr>
        <p:spPr>
          <a:xfrm>
            <a:off x="4286278" y="2484122"/>
            <a:ext cx="197510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203EF80-6E3A-0840-A84E-07ACA4498040}"/>
              </a:ext>
            </a:extLst>
          </p:cNvPr>
          <p:cNvSpPr/>
          <p:nvPr/>
        </p:nvSpPr>
        <p:spPr>
          <a:xfrm>
            <a:off x="9347050" y="3210722"/>
            <a:ext cx="2231322" cy="923330"/>
          </a:xfrm>
          <a:prstGeom prst="rect">
            <a:avLst/>
          </a:prstGeom>
          <a:noFill/>
        </p:spPr>
        <p:txBody>
          <a:bodyPr wrap="square">
            <a:spAutoFit/>
          </a:bodyPr>
          <a:lstStyle/>
          <a:p>
            <a:pPr algn="ctr"/>
            <a:r>
              <a:rPr lang="en-US" b="1" dirty="0">
                <a:solidFill>
                  <a:schemeClr val="accent2"/>
                </a:solidFill>
              </a:rPr>
              <a:t>Total Economic Impact </a:t>
            </a:r>
            <a:r>
              <a:rPr lang="en-US" dirty="0">
                <a:solidFill>
                  <a:schemeClr val="accent2"/>
                </a:solidFill>
              </a:rPr>
              <a:t>from </a:t>
            </a:r>
            <a:br>
              <a:rPr lang="en-US" dirty="0">
                <a:solidFill>
                  <a:schemeClr val="accent2"/>
                </a:solidFill>
              </a:rPr>
            </a:br>
            <a:r>
              <a:rPr lang="en-US" dirty="0">
                <a:solidFill>
                  <a:schemeClr val="accent2"/>
                </a:solidFill>
              </a:rPr>
              <a:t>12 new routes</a:t>
            </a:r>
          </a:p>
        </p:txBody>
      </p:sp>
      <p:cxnSp>
        <p:nvCxnSpPr>
          <p:cNvPr id="12" name="Straight Connector 11">
            <a:extLst>
              <a:ext uri="{FF2B5EF4-FFF2-40B4-BE49-F238E27FC236}">
                <a16:creationId xmlns:a16="http://schemas.microsoft.com/office/drawing/2014/main" id="{6FF02A51-1662-754A-B23A-6A9E8BEEACA4}"/>
              </a:ext>
            </a:extLst>
          </p:cNvPr>
          <p:cNvCxnSpPr/>
          <p:nvPr/>
        </p:nvCxnSpPr>
        <p:spPr>
          <a:xfrm>
            <a:off x="6817206" y="2484122"/>
            <a:ext cx="197510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CCB583-2659-D847-B628-DC9361D201DA}"/>
              </a:ext>
            </a:extLst>
          </p:cNvPr>
          <p:cNvCxnSpPr/>
          <p:nvPr/>
        </p:nvCxnSpPr>
        <p:spPr>
          <a:xfrm>
            <a:off x="4292756" y="4134364"/>
            <a:ext cx="197510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AF95C8-3788-7E4E-9C76-B0CB78FCF3CA}"/>
              </a:ext>
            </a:extLst>
          </p:cNvPr>
          <p:cNvCxnSpPr/>
          <p:nvPr/>
        </p:nvCxnSpPr>
        <p:spPr>
          <a:xfrm>
            <a:off x="6823684" y="4134364"/>
            <a:ext cx="197510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85DB9C8-6640-DC4D-A6D1-2B8E46F51886}"/>
              </a:ext>
            </a:extLst>
          </p:cNvPr>
          <p:cNvSpPr/>
          <p:nvPr/>
        </p:nvSpPr>
        <p:spPr>
          <a:xfrm>
            <a:off x="4149177" y="1886133"/>
            <a:ext cx="2231385" cy="1323439"/>
          </a:xfrm>
          <a:prstGeom prst="rect">
            <a:avLst/>
          </a:prstGeom>
        </p:spPr>
        <p:txBody>
          <a:bodyPr wrap="square">
            <a:spAutoFit/>
          </a:bodyPr>
          <a:lstStyle/>
          <a:p>
            <a:pPr algn="ctr"/>
            <a:r>
              <a:rPr lang="en-US" sz="4400" b="1" dirty="0">
                <a:solidFill>
                  <a:schemeClr val="accent2"/>
                </a:solidFill>
              </a:rPr>
              <a:t>$2.2M </a:t>
            </a:r>
            <a:r>
              <a:rPr lang="en-US" dirty="0">
                <a:solidFill>
                  <a:schemeClr val="accent2"/>
                </a:solidFill>
              </a:rPr>
              <a:t>Community Financial Support</a:t>
            </a:r>
          </a:p>
        </p:txBody>
      </p:sp>
      <p:sp>
        <p:nvSpPr>
          <p:cNvPr id="17" name="Rectangle 16">
            <a:extLst>
              <a:ext uri="{FF2B5EF4-FFF2-40B4-BE49-F238E27FC236}">
                <a16:creationId xmlns:a16="http://schemas.microsoft.com/office/drawing/2014/main" id="{2BB63061-9474-8742-85C8-3E02834FAE8F}"/>
              </a:ext>
            </a:extLst>
          </p:cNvPr>
          <p:cNvSpPr/>
          <p:nvPr/>
        </p:nvSpPr>
        <p:spPr>
          <a:xfrm>
            <a:off x="6938942" y="1886133"/>
            <a:ext cx="1782822" cy="1323439"/>
          </a:xfrm>
          <a:prstGeom prst="rect">
            <a:avLst/>
          </a:prstGeom>
        </p:spPr>
        <p:txBody>
          <a:bodyPr wrap="square">
            <a:spAutoFit/>
          </a:bodyPr>
          <a:lstStyle/>
          <a:p>
            <a:pPr algn="ctr"/>
            <a:r>
              <a:rPr lang="en-US" sz="4400" b="1" dirty="0">
                <a:solidFill>
                  <a:schemeClr val="accent2"/>
                </a:solidFill>
              </a:rPr>
              <a:t>$5.1M</a:t>
            </a:r>
          </a:p>
          <a:p>
            <a:pPr algn="ctr"/>
            <a:r>
              <a:rPr lang="en-US" dirty="0" err="1">
                <a:solidFill>
                  <a:schemeClr val="accent2"/>
                </a:solidFill>
              </a:rPr>
              <a:t>JobsOhio</a:t>
            </a:r>
            <a:r>
              <a:rPr lang="en-US" dirty="0">
                <a:solidFill>
                  <a:schemeClr val="accent2"/>
                </a:solidFill>
              </a:rPr>
              <a:t> Support</a:t>
            </a:r>
          </a:p>
        </p:txBody>
      </p:sp>
      <p:sp>
        <p:nvSpPr>
          <p:cNvPr id="18" name="Rectangle 17">
            <a:extLst>
              <a:ext uri="{FF2B5EF4-FFF2-40B4-BE49-F238E27FC236}">
                <a16:creationId xmlns:a16="http://schemas.microsoft.com/office/drawing/2014/main" id="{EA1247C0-1863-1A4E-B5A0-26C3B7DF16F8}"/>
              </a:ext>
            </a:extLst>
          </p:cNvPr>
          <p:cNvSpPr/>
          <p:nvPr/>
        </p:nvSpPr>
        <p:spPr>
          <a:xfrm>
            <a:off x="4256558" y="3536375"/>
            <a:ext cx="2068195" cy="1046440"/>
          </a:xfrm>
          <a:prstGeom prst="rect">
            <a:avLst/>
          </a:prstGeom>
        </p:spPr>
        <p:txBody>
          <a:bodyPr wrap="none">
            <a:spAutoFit/>
          </a:bodyPr>
          <a:lstStyle/>
          <a:p>
            <a:pPr algn="ctr"/>
            <a:r>
              <a:rPr lang="en-US" sz="4400" b="1" dirty="0">
                <a:solidFill>
                  <a:schemeClr val="accent2"/>
                </a:solidFill>
              </a:rPr>
              <a:t>$36.5M</a:t>
            </a:r>
            <a:br>
              <a:rPr lang="en-US" dirty="0">
                <a:solidFill>
                  <a:schemeClr val="accent2"/>
                </a:solidFill>
              </a:rPr>
            </a:br>
            <a:r>
              <a:rPr lang="en-US" dirty="0">
                <a:solidFill>
                  <a:schemeClr val="accent2"/>
                </a:solidFill>
              </a:rPr>
              <a:t>Airline Revenue</a:t>
            </a:r>
          </a:p>
        </p:txBody>
      </p:sp>
      <p:sp>
        <p:nvSpPr>
          <p:cNvPr id="19" name="Rectangle 18">
            <a:extLst>
              <a:ext uri="{FF2B5EF4-FFF2-40B4-BE49-F238E27FC236}">
                <a16:creationId xmlns:a16="http://schemas.microsoft.com/office/drawing/2014/main" id="{D2C38A01-4A35-6446-840E-4C781F53449E}"/>
              </a:ext>
            </a:extLst>
          </p:cNvPr>
          <p:cNvSpPr/>
          <p:nvPr/>
        </p:nvSpPr>
        <p:spPr>
          <a:xfrm>
            <a:off x="6908447" y="3536375"/>
            <a:ext cx="1813317" cy="1600438"/>
          </a:xfrm>
          <a:prstGeom prst="rect">
            <a:avLst/>
          </a:prstGeom>
        </p:spPr>
        <p:txBody>
          <a:bodyPr wrap="square">
            <a:spAutoFit/>
          </a:bodyPr>
          <a:lstStyle/>
          <a:p>
            <a:pPr algn="ctr"/>
            <a:r>
              <a:rPr lang="en-US" sz="4400" b="1" dirty="0">
                <a:solidFill>
                  <a:schemeClr val="accent2"/>
                </a:solidFill>
              </a:rPr>
              <a:t>1:8</a:t>
            </a:r>
          </a:p>
          <a:p>
            <a:pPr algn="ctr"/>
            <a:r>
              <a:rPr lang="en-US" dirty="0">
                <a:solidFill>
                  <a:schemeClr val="accent2"/>
                </a:solidFill>
              </a:rPr>
              <a:t>Leverage of JO Funds to Others</a:t>
            </a:r>
          </a:p>
        </p:txBody>
      </p:sp>
      <p:cxnSp>
        <p:nvCxnSpPr>
          <p:cNvPr id="20" name="Straight Connector 19">
            <a:extLst>
              <a:ext uri="{FF2B5EF4-FFF2-40B4-BE49-F238E27FC236}">
                <a16:creationId xmlns:a16="http://schemas.microsoft.com/office/drawing/2014/main" id="{44620850-F691-7747-AC82-31B6CD25E470}"/>
              </a:ext>
            </a:extLst>
          </p:cNvPr>
          <p:cNvCxnSpPr>
            <a:cxnSpLocks/>
          </p:cNvCxnSpPr>
          <p:nvPr/>
        </p:nvCxnSpPr>
        <p:spPr>
          <a:xfrm>
            <a:off x="9465884" y="3104258"/>
            <a:ext cx="2106995"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7A1DFD0-D391-344F-8137-1FFB8EEA5BFC}"/>
              </a:ext>
            </a:extLst>
          </p:cNvPr>
          <p:cNvSpPr/>
          <p:nvPr/>
        </p:nvSpPr>
        <p:spPr>
          <a:xfrm>
            <a:off x="9471477" y="2423993"/>
            <a:ext cx="2068195" cy="769441"/>
          </a:xfrm>
          <a:prstGeom prst="rect">
            <a:avLst/>
          </a:prstGeom>
        </p:spPr>
        <p:txBody>
          <a:bodyPr wrap="none">
            <a:spAutoFit/>
          </a:bodyPr>
          <a:lstStyle/>
          <a:p>
            <a:r>
              <a:rPr lang="en-US" sz="4400" b="1" dirty="0">
                <a:solidFill>
                  <a:schemeClr val="accent2"/>
                </a:solidFill>
              </a:rPr>
              <a:t>$180M </a:t>
            </a:r>
            <a:endParaRPr lang="en-US" sz="4400" dirty="0">
              <a:solidFill>
                <a:schemeClr val="accent2"/>
              </a:solidFill>
            </a:endParaRPr>
          </a:p>
        </p:txBody>
      </p:sp>
      <p:sp>
        <p:nvSpPr>
          <p:cNvPr id="27" name="Content Placeholder 2">
            <a:extLst>
              <a:ext uri="{FF2B5EF4-FFF2-40B4-BE49-F238E27FC236}">
                <a16:creationId xmlns:a16="http://schemas.microsoft.com/office/drawing/2014/main" id="{BF1AA2FE-CEB5-CA45-BE17-C38EA9AD65A6}"/>
              </a:ext>
            </a:extLst>
          </p:cNvPr>
          <p:cNvSpPr txBox="1">
            <a:spLocks/>
          </p:cNvSpPr>
          <p:nvPr/>
        </p:nvSpPr>
        <p:spPr>
          <a:xfrm>
            <a:off x="4206329" y="1066626"/>
            <a:ext cx="6388608" cy="5713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Breakdown of financial support on 12 Routes	 </a:t>
            </a:r>
          </a:p>
        </p:txBody>
      </p:sp>
      <p:sp>
        <p:nvSpPr>
          <p:cNvPr id="21" name="Rectangle 20">
            <a:extLst>
              <a:ext uri="{FF2B5EF4-FFF2-40B4-BE49-F238E27FC236}">
                <a16:creationId xmlns:a16="http://schemas.microsoft.com/office/drawing/2014/main" id="{EA1247C0-1863-1A4E-B5A0-26C3B7DF16F8}"/>
              </a:ext>
            </a:extLst>
          </p:cNvPr>
          <p:cNvSpPr/>
          <p:nvPr/>
        </p:nvSpPr>
        <p:spPr>
          <a:xfrm>
            <a:off x="841474" y="4209650"/>
            <a:ext cx="1864613" cy="1046440"/>
          </a:xfrm>
          <a:prstGeom prst="rect">
            <a:avLst/>
          </a:prstGeom>
        </p:spPr>
        <p:txBody>
          <a:bodyPr wrap="none">
            <a:spAutoFit/>
          </a:bodyPr>
          <a:lstStyle/>
          <a:p>
            <a:pPr algn="ctr"/>
            <a:r>
              <a:rPr lang="en-US" sz="4400" b="1" dirty="0">
                <a:solidFill>
                  <a:schemeClr val="bg1"/>
                </a:solidFill>
              </a:rPr>
              <a:t>+2.9%</a:t>
            </a:r>
            <a:br>
              <a:rPr lang="en-US" dirty="0">
                <a:solidFill>
                  <a:schemeClr val="bg1"/>
                </a:solidFill>
              </a:rPr>
            </a:br>
            <a:r>
              <a:rPr lang="en-US" dirty="0">
                <a:solidFill>
                  <a:schemeClr val="bg1"/>
                </a:solidFill>
              </a:rPr>
              <a:t>Annual Capacity</a:t>
            </a:r>
          </a:p>
        </p:txBody>
      </p:sp>
      <p:cxnSp>
        <p:nvCxnSpPr>
          <p:cNvPr id="23" name="Straight Connector 22">
            <a:extLst>
              <a:ext uri="{FF2B5EF4-FFF2-40B4-BE49-F238E27FC236}">
                <a16:creationId xmlns:a16="http://schemas.microsoft.com/office/drawing/2014/main" id="{23CCB583-2659-D847-B628-DC9361D201DA}"/>
              </a:ext>
            </a:extLst>
          </p:cNvPr>
          <p:cNvCxnSpPr/>
          <p:nvPr/>
        </p:nvCxnSpPr>
        <p:spPr>
          <a:xfrm>
            <a:off x="775881" y="4888664"/>
            <a:ext cx="197510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879305" y="276726"/>
            <a:ext cx="2623219" cy="707886"/>
          </a:xfrm>
          <a:prstGeom prst="rect">
            <a:avLst/>
          </a:prstGeom>
          <a:solidFill>
            <a:schemeClr val="bg1"/>
          </a:solidFill>
          <a:ln>
            <a:solidFill>
              <a:schemeClr val="tx1"/>
            </a:solidFill>
          </a:ln>
        </p:spPr>
        <p:txBody>
          <a:bodyPr wrap="none" rtlCol="0">
            <a:spAutoFit/>
          </a:bodyPr>
          <a:lstStyle/>
          <a:p>
            <a:r>
              <a:rPr lang="en-US" sz="4000" b="1" dirty="0">
                <a:solidFill>
                  <a:srgbClr val="FF0000"/>
                </a:solidFill>
              </a:rPr>
              <a:t>UPDATED</a:t>
            </a:r>
          </a:p>
        </p:txBody>
      </p:sp>
      <p:sp>
        <p:nvSpPr>
          <p:cNvPr id="25" name="Rectangle 24">
            <a:extLst>
              <a:ext uri="{FF2B5EF4-FFF2-40B4-BE49-F238E27FC236}">
                <a16:creationId xmlns:a16="http://schemas.microsoft.com/office/drawing/2014/main" id="{EA1247C0-1863-1A4E-B5A0-26C3B7DF16F8}"/>
              </a:ext>
            </a:extLst>
          </p:cNvPr>
          <p:cNvSpPr/>
          <p:nvPr/>
        </p:nvSpPr>
        <p:spPr>
          <a:xfrm>
            <a:off x="872729" y="5204290"/>
            <a:ext cx="1794081" cy="230832"/>
          </a:xfrm>
          <a:prstGeom prst="rect">
            <a:avLst/>
          </a:prstGeom>
        </p:spPr>
        <p:txBody>
          <a:bodyPr wrap="none">
            <a:spAutoFit/>
          </a:bodyPr>
          <a:lstStyle/>
          <a:p>
            <a:pPr algn="ctr"/>
            <a:r>
              <a:rPr lang="en-US" sz="900" i="1" dirty="0">
                <a:solidFill>
                  <a:schemeClr val="bg1"/>
                </a:solidFill>
              </a:rPr>
              <a:t>Based on March 2021 Capacity</a:t>
            </a:r>
          </a:p>
        </p:txBody>
      </p:sp>
    </p:spTree>
    <p:extLst>
      <p:ext uri="{BB962C8B-B14F-4D97-AF65-F5344CB8AC3E}">
        <p14:creationId xmlns:p14="http://schemas.microsoft.com/office/powerpoint/2010/main" val="21061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6C7A1004-CD9F-E446-B15E-F34DB1DE69F5}"/>
              </a:ext>
            </a:extLst>
          </p:cNvPr>
          <p:cNvSpPr>
            <a:spLocks noChangeAspect="1"/>
          </p:cNvSpPr>
          <p:nvPr/>
        </p:nvSpPr>
        <p:spPr>
          <a:xfrm>
            <a:off x="6488714" y="1163464"/>
            <a:ext cx="4831955" cy="4352168"/>
          </a:xfrm>
          <a:custGeom>
            <a:avLst/>
            <a:gdLst>
              <a:gd name="connsiteX0" fmla="*/ 2445057 w 4831955"/>
              <a:gd name="connsiteY0" fmla="*/ 0 h 4352168"/>
              <a:gd name="connsiteX1" fmla="*/ 3717262 w 4831955"/>
              <a:gd name="connsiteY1" fmla="*/ 1232410 h 4352168"/>
              <a:gd name="connsiteX2" fmla="*/ 3563714 w 4831955"/>
              <a:gd name="connsiteY2" fmla="*/ 1819850 h 4352168"/>
              <a:gd name="connsiteX3" fmla="*/ 3520169 w 4831955"/>
              <a:gd name="connsiteY3" fmla="*/ 1889284 h 4352168"/>
              <a:gd name="connsiteX4" fmla="*/ 3559750 w 4831955"/>
              <a:gd name="connsiteY4" fmla="*/ 1887348 h 4352168"/>
              <a:gd name="connsiteX5" fmla="*/ 4831955 w 4831955"/>
              <a:gd name="connsiteY5" fmla="*/ 3119758 h 4352168"/>
              <a:gd name="connsiteX6" fmla="*/ 3559750 w 4831955"/>
              <a:gd name="connsiteY6" fmla="*/ 4352168 h 4352168"/>
              <a:gd name="connsiteX7" fmla="*/ 2441093 w 4831955"/>
              <a:gd name="connsiteY7" fmla="*/ 3707198 h 4352168"/>
              <a:gd name="connsiteX8" fmla="*/ 2415978 w 4831955"/>
              <a:gd name="connsiteY8" fmla="*/ 3656691 h 4352168"/>
              <a:gd name="connsiteX9" fmla="*/ 2390862 w 4831955"/>
              <a:gd name="connsiteY9" fmla="*/ 3707198 h 4352168"/>
              <a:gd name="connsiteX10" fmla="*/ 1272205 w 4831955"/>
              <a:gd name="connsiteY10" fmla="*/ 4352168 h 4352168"/>
              <a:gd name="connsiteX11" fmla="*/ 0 w 4831955"/>
              <a:gd name="connsiteY11" fmla="*/ 3119758 h 4352168"/>
              <a:gd name="connsiteX12" fmla="*/ 1272205 w 4831955"/>
              <a:gd name="connsiteY12" fmla="*/ 1887348 h 4352168"/>
              <a:gd name="connsiteX13" fmla="*/ 1371786 w 4831955"/>
              <a:gd name="connsiteY13" fmla="*/ 1892219 h 4352168"/>
              <a:gd name="connsiteX14" fmla="*/ 1326401 w 4831955"/>
              <a:gd name="connsiteY14" fmla="*/ 1819850 h 4352168"/>
              <a:gd name="connsiteX15" fmla="*/ 1172852 w 4831955"/>
              <a:gd name="connsiteY15" fmla="*/ 1232410 h 4352168"/>
              <a:gd name="connsiteX16" fmla="*/ 2445057 w 4831955"/>
              <a:gd name="connsiteY16" fmla="*/ 0 h 43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1955" h="4352168">
                <a:moveTo>
                  <a:pt x="2445057" y="0"/>
                </a:moveTo>
                <a:cubicBezTo>
                  <a:pt x="3147676" y="0"/>
                  <a:pt x="3717262" y="551769"/>
                  <a:pt x="3717262" y="1232410"/>
                </a:cubicBezTo>
                <a:cubicBezTo>
                  <a:pt x="3717262" y="1445110"/>
                  <a:pt x="3661638" y="1645225"/>
                  <a:pt x="3563714" y="1819850"/>
                </a:cubicBezTo>
                <a:lnTo>
                  <a:pt x="3520169" y="1889284"/>
                </a:lnTo>
                <a:lnTo>
                  <a:pt x="3559750" y="1887348"/>
                </a:lnTo>
                <a:cubicBezTo>
                  <a:pt x="4262369" y="1887348"/>
                  <a:pt x="4831955" y="2439117"/>
                  <a:pt x="4831955" y="3119758"/>
                </a:cubicBezTo>
                <a:cubicBezTo>
                  <a:pt x="4831955" y="3800399"/>
                  <a:pt x="4262369" y="4352168"/>
                  <a:pt x="3559750" y="4352168"/>
                </a:cubicBezTo>
                <a:cubicBezTo>
                  <a:pt x="3076699" y="4352168"/>
                  <a:pt x="2656528" y="4091371"/>
                  <a:pt x="2441093" y="3707198"/>
                </a:cubicBezTo>
                <a:lnTo>
                  <a:pt x="2415978" y="3656691"/>
                </a:lnTo>
                <a:lnTo>
                  <a:pt x="2390862" y="3707198"/>
                </a:lnTo>
                <a:cubicBezTo>
                  <a:pt x="2175427" y="4091371"/>
                  <a:pt x="1755256" y="4352168"/>
                  <a:pt x="1272205" y="4352168"/>
                </a:cubicBezTo>
                <a:cubicBezTo>
                  <a:pt x="569586" y="4352168"/>
                  <a:pt x="0" y="3800399"/>
                  <a:pt x="0" y="3119758"/>
                </a:cubicBezTo>
                <a:cubicBezTo>
                  <a:pt x="0" y="2439117"/>
                  <a:pt x="569586" y="1887348"/>
                  <a:pt x="1272205" y="1887348"/>
                </a:cubicBezTo>
                <a:lnTo>
                  <a:pt x="1371786" y="1892219"/>
                </a:lnTo>
                <a:lnTo>
                  <a:pt x="1326401" y="1819850"/>
                </a:lnTo>
                <a:cubicBezTo>
                  <a:pt x="1228476" y="1645225"/>
                  <a:pt x="1172852" y="1445110"/>
                  <a:pt x="1172852" y="1232410"/>
                </a:cubicBezTo>
                <a:cubicBezTo>
                  <a:pt x="1172852" y="551769"/>
                  <a:pt x="1742438" y="0"/>
                  <a:pt x="244505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F6AF88F7-0ECB-2742-8425-DD37266D1DA4}"/>
              </a:ext>
            </a:extLst>
          </p:cNvPr>
          <p:cNvSpPr/>
          <p:nvPr/>
        </p:nvSpPr>
        <p:spPr>
          <a:xfrm>
            <a:off x="6555248" y="1222893"/>
            <a:ext cx="4694996" cy="4229789"/>
          </a:xfrm>
          <a:custGeom>
            <a:avLst/>
            <a:gdLst>
              <a:gd name="connsiteX0" fmla="*/ 2373148 w 4694996"/>
              <a:gd name="connsiteY0" fmla="*/ 0 h 4229789"/>
              <a:gd name="connsiteX1" fmla="*/ 3581275 w 4694996"/>
              <a:gd name="connsiteY1" fmla="*/ 1170337 h 4229789"/>
              <a:gd name="connsiteX2" fmla="*/ 3374946 w 4694996"/>
              <a:gd name="connsiteY2" fmla="*/ 1824683 h 4229789"/>
              <a:gd name="connsiteX3" fmla="*/ 3311576 w 4694996"/>
              <a:gd name="connsiteY3" fmla="*/ 1902811 h 4229789"/>
              <a:gd name="connsiteX4" fmla="*/ 3363345 w 4694996"/>
              <a:gd name="connsiteY4" fmla="*/ 1895158 h 4229789"/>
              <a:gd name="connsiteX5" fmla="*/ 3486869 w 4694996"/>
              <a:gd name="connsiteY5" fmla="*/ 1889115 h 4229789"/>
              <a:gd name="connsiteX6" fmla="*/ 4694996 w 4694996"/>
              <a:gd name="connsiteY6" fmla="*/ 3059452 h 4229789"/>
              <a:gd name="connsiteX7" fmla="*/ 3486869 w 4694996"/>
              <a:gd name="connsiteY7" fmla="*/ 4229789 h 4229789"/>
              <a:gd name="connsiteX8" fmla="*/ 2373683 w 4694996"/>
              <a:gd name="connsiteY8" fmla="*/ 3515000 h 4229789"/>
              <a:gd name="connsiteX9" fmla="*/ 2347498 w 4694996"/>
              <a:gd name="connsiteY9" fmla="*/ 3445696 h 4229789"/>
              <a:gd name="connsiteX10" fmla="*/ 2321313 w 4694996"/>
              <a:gd name="connsiteY10" fmla="*/ 3515000 h 4229789"/>
              <a:gd name="connsiteX11" fmla="*/ 1208127 w 4694996"/>
              <a:gd name="connsiteY11" fmla="*/ 4229789 h 4229789"/>
              <a:gd name="connsiteX12" fmla="*/ 0 w 4694996"/>
              <a:gd name="connsiteY12" fmla="*/ 3059452 h 4229789"/>
              <a:gd name="connsiteX13" fmla="*/ 1208127 w 4694996"/>
              <a:gd name="connsiteY13" fmla="*/ 1889115 h 4229789"/>
              <a:gd name="connsiteX14" fmla="*/ 1331651 w 4694996"/>
              <a:gd name="connsiteY14" fmla="*/ 1895158 h 4229789"/>
              <a:gd name="connsiteX15" fmla="*/ 1440654 w 4694996"/>
              <a:gd name="connsiteY15" fmla="*/ 1911273 h 4229789"/>
              <a:gd name="connsiteX16" fmla="*/ 1387914 w 4694996"/>
              <a:gd name="connsiteY16" fmla="*/ 1847830 h 4229789"/>
              <a:gd name="connsiteX17" fmla="*/ 1165021 w 4694996"/>
              <a:gd name="connsiteY17" fmla="*/ 1170337 h 4229789"/>
              <a:gd name="connsiteX18" fmla="*/ 2373148 w 4694996"/>
              <a:gd name="connsiteY18" fmla="*/ 0 h 422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4996" h="4229789">
                <a:moveTo>
                  <a:pt x="2373148" y="0"/>
                </a:moveTo>
                <a:cubicBezTo>
                  <a:pt x="3040378" y="0"/>
                  <a:pt x="3581275" y="523978"/>
                  <a:pt x="3581275" y="1170337"/>
                </a:cubicBezTo>
                <a:cubicBezTo>
                  <a:pt x="3581275" y="1412722"/>
                  <a:pt x="3505211" y="1637896"/>
                  <a:pt x="3374946" y="1824683"/>
                </a:cubicBezTo>
                <a:lnTo>
                  <a:pt x="3311576" y="1902811"/>
                </a:lnTo>
                <a:lnTo>
                  <a:pt x="3363345" y="1895158"/>
                </a:lnTo>
                <a:cubicBezTo>
                  <a:pt x="3403959" y="1891162"/>
                  <a:pt x="3445167" y="1889115"/>
                  <a:pt x="3486869" y="1889115"/>
                </a:cubicBezTo>
                <a:cubicBezTo>
                  <a:pt x="4154099" y="1889115"/>
                  <a:pt x="4694996" y="2413093"/>
                  <a:pt x="4694996" y="3059452"/>
                </a:cubicBezTo>
                <a:cubicBezTo>
                  <a:pt x="4694996" y="3705811"/>
                  <a:pt x="4154099" y="4229789"/>
                  <a:pt x="3486869" y="4229789"/>
                </a:cubicBezTo>
                <a:cubicBezTo>
                  <a:pt x="2986447" y="4229789"/>
                  <a:pt x="2557086" y="3935052"/>
                  <a:pt x="2373683" y="3515000"/>
                </a:cubicBezTo>
                <a:lnTo>
                  <a:pt x="2347498" y="3445696"/>
                </a:lnTo>
                <a:lnTo>
                  <a:pt x="2321313" y="3515000"/>
                </a:lnTo>
                <a:cubicBezTo>
                  <a:pt x="2137910" y="3935052"/>
                  <a:pt x="1708549" y="4229789"/>
                  <a:pt x="1208127" y="4229789"/>
                </a:cubicBezTo>
                <a:cubicBezTo>
                  <a:pt x="540897" y="4229789"/>
                  <a:pt x="0" y="3705811"/>
                  <a:pt x="0" y="3059452"/>
                </a:cubicBezTo>
                <a:cubicBezTo>
                  <a:pt x="0" y="2413093"/>
                  <a:pt x="540897" y="1889115"/>
                  <a:pt x="1208127" y="1889115"/>
                </a:cubicBezTo>
                <a:cubicBezTo>
                  <a:pt x="1249829" y="1889115"/>
                  <a:pt x="1291037" y="1891162"/>
                  <a:pt x="1331651" y="1895158"/>
                </a:cubicBezTo>
                <a:lnTo>
                  <a:pt x="1440654" y="1911273"/>
                </a:lnTo>
                <a:lnTo>
                  <a:pt x="1387914" y="1847830"/>
                </a:lnTo>
                <a:cubicBezTo>
                  <a:pt x="1247555" y="1656631"/>
                  <a:pt x="1165021" y="1422821"/>
                  <a:pt x="1165021" y="1170337"/>
                </a:cubicBezTo>
                <a:cubicBezTo>
                  <a:pt x="1165021" y="523978"/>
                  <a:pt x="1705918" y="0"/>
                  <a:pt x="2373148" y="0"/>
                </a:cubicBezTo>
                <a:close/>
              </a:path>
            </a:pathLst>
          </a:custGeom>
          <a:solidFill>
            <a:srgbClr val="E8E8E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itle 2">
            <a:extLst>
              <a:ext uri="{FF2B5EF4-FFF2-40B4-BE49-F238E27FC236}">
                <a16:creationId xmlns:a16="http://schemas.microsoft.com/office/drawing/2014/main" id="{ABA4C908-40D2-1945-B65F-8694DBBA7747}"/>
              </a:ext>
            </a:extLst>
          </p:cNvPr>
          <p:cNvSpPr txBox="1">
            <a:spLocks/>
          </p:cNvSpPr>
          <p:nvPr/>
        </p:nvSpPr>
        <p:spPr>
          <a:xfrm>
            <a:off x="645622" y="1252576"/>
            <a:ext cx="5599624" cy="448980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i="0" kern="1200">
                <a:solidFill>
                  <a:schemeClr val="bg1"/>
                </a:solidFill>
                <a:latin typeface="+mj-lt"/>
                <a:ea typeface="+mj-ea"/>
                <a:cs typeface="Arial Narrow"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Arial" panose="020B0604020202020204"/>
                <a:ea typeface="+mj-ea"/>
                <a:cs typeface="Arial Narrow" panose="020B0604020202020204" pitchFamily="34" charset="0"/>
              </a:rPr>
              <a:t>Ohio’s Private Economic Development Corporation</a:t>
            </a:r>
          </a:p>
        </p:txBody>
      </p:sp>
      <p:sp>
        <p:nvSpPr>
          <p:cNvPr id="10" name="Oval 9">
            <a:extLst>
              <a:ext uri="{FF2B5EF4-FFF2-40B4-BE49-F238E27FC236}">
                <a16:creationId xmlns:a16="http://schemas.microsoft.com/office/drawing/2014/main" id="{4E3CEEB9-182C-584A-97F4-9DC730E0A8C5}"/>
              </a:ext>
            </a:extLst>
          </p:cNvPr>
          <p:cNvSpPr/>
          <p:nvPr/>
        </p:nvSpPr>
        <p:spPr>
          <a:xfrm>
            <a:off x="7487004" y="3135508"/>
            <a:ext cx="1973841" cy="723943"/>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AF8F8F1-3E58-7B44-A449-746CF4305201}"/>
              </a:ext>
            </a:extLst>
          </p:cNvPr>
          <p:cNvSpPr/>
          <p:nvPr/>
        </p:nvSpPr>
        <p:spPr>
          <a:xfrm>
            <a:off x="6558432" y="3939196"/>
            <a:ext cx="2258124" cy="812530"/>
          </a:xfrm>
          <a:prstGeom prst="rect">
            <a:avLst/>
          </a:prstGeom>
          <a:effectLst/>
        </p:spPr>
        <p:txBody>
          <a:bodyPr wrap="square">
            <a:sp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srgbClr val="095073"/>
                </a:solidFill>
                <a:effectLst/>
                <a:uLnTx/>
                <a:uFillTx/>
                <a:latin typeface="Arial" panose="020B0604020202020204" pitchFamily="34" charset="0"/>
                <a:ea typeface="+mn-ea"/>
                <a:cs typeface="Arial" panose="020B0604020202020204" pitchFamily="34" charset="0"/>
              </a:rPr>
              <a:t>Private Structure</a:t>
            </a:r>
            <a:endParaRPr kumimoji="0" lang="en-US" sz="2600" b="0" i="1" u="none" strike="noStrike" kern="1200" cap="none" spc="0" normalizeH="0" baseline="0" noProof="0" dirty="0">
              <a:ln>
                <a:noFill/>
              </a:ln>
              <a:solidFill>
                <a:srgbClr val="095073"/>
              </a:solidFill>
              <a:effectLst/>
              <a:uLnTx/>
              <a:uFillTx/>
              <a:latin typeface="Georgia" panose="02040502050405020303" pitchFamily="18"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5FAEE113-96DB-0044-A2C5-767A70C40F45}"/>
              </a:ext>
            </a:extLst>
          </p:cNvPr>
          <p:cNvSpPr/>
          <p:nvPr/>
        </p:nvSpPr>
        <p:spPr>
          <a:xfrm>
            <a:off x="7725643" y="1936652"/>
            <a:ext cx="2416253" cy="812530"/>
          </a:xfrm>
          <a:prstGeom prst="rect">
            <a:avLst/>
          </a:prstGeom>
          <a:effectLst/>
        </p:spPr>
        <p:txBody>
          <a:bodyPr wrap="square">
            <a:sp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srgbClr val="095073"/>
                </a:solidFill>
                <a:effectLst/>
                <a:uLnTx/>
                <a:uFillTx/>
                <a:latin typeface="Arial" panose="020B0604020202020204" pitchFamily="34" charset="0"/>
                <a:ea typeface="+mn-ea"/>
                <a:cs typeface="Arial" panose="020B0604020202020204" pitchFamily="34" charset="0"/>
              </a:rPr>
              <a:t>Stable Funding</a:t>
            </a:r>
            <a:endParaRPr kumimoji="0" lang="en-US" sz="2600" b="0" i="1" u="none" strike="noStrike" kern="1200" cap="none" spc="0" normalizeH="0" baseline="0" noProof="0" dirty="0">
              <a:ln>
                <a:noFill/>
              </a:ln>
              <a:solidFill>
                <a:srgbClr val="095073"/>
              </a:solidFill>
              <a:effectLst/>
              <a:uLnTx/>
              <a:uFillTx/>
              <a:latin typeface="Georgia" panose="02040502050405020303" pitchFamily="18"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20396DE-D745-4941-BBAA-B8570AEFF55E}"/>
              </a:ext>
            </a:extLst>
          </p:cNvPr>
          <p:cNvSpPr/>
          <p:nvPr/>
        </p:nvSpPr>
        <p:spPr>
          <a:xfrm>
            <a:off x="9120110" y="3950046"/>
            <a:ext cx="2032825" cy="812530"/>
          </a:xfrm>
          <a:prstGeom prst="rect">
            <a:avLst/>
          </a:prstGeom>
          <a:effectLst/>
        </p:spPr>
        <p:txBody>
          <a:bodyPr wrap="square">
            <a:sp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srgbClr val="095073"/>
                </a:solidFill>
                <a:effectLst/>
                <a:uLnTx/>
                <a:uFillTx/>
                <a:latin typeface="Arial" panose="020B0604020202020204" pitchFamily="34" charset="0"/>
                <a:ea typeface="+mn-ea"/>
                <a:cs typeface="Arial" panose="020B0604020202020204" pitchFamily="34" charset="0"/>
              </a:rPr>
              <a:t>Statewide Coverage</a:t>
            </a:r>
            <a:endParaRPr kumimoji="0" lang="en-US" sz="2600" b="0" i="1" u="none" strike="noStrike" kern="1200" cap="none" spc="0" normalizeH="0" baseline="0" noProof="0" dirty="0">
              <a:ln>
                <a:noFill/>
              </a:ln>
              <a:solidFill>
                <a:srgbClr val="095073"/>
              </a:solidFill>
              <a:effectLst/>
              <a:uLnTx/>
              <a:uFillTx/>
              <a:latin typeface="Georgia" panose="02040502050405020303" pitchFamily="18"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C326265A-EA33-A744-A31B-E69947A8E8A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55094" y="3099536"/>
            <a:ext cx="1757350" cy="833297"/>
          </a:xfrm>
          <a:prstGeom prst="rect">
            <a:avLst/>
          </a:prstGeom>
        </p:spPr>
      </p:pic>
    </p:spTree>
    <p:extLst>
      <p:ext uri="{BB962C8B-B14F-4D97-AF65-F5344CB8AC3E}">
        <p14:creationId xmlns:p14="http://schemas.microsoft.com/office/powerpoint/2010/main" val="1932739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6DCCC5-E7A0-F346-A5D6-E5DBBB21646A}"/>
              </a:ext>
            </a:extLst>
          </p:cNvPr>
          <p:cNvSpPr>
            <a:spLocks noGrp="1"/>
          </p:cNvSpPr>
          <p:nvPr>
            <p:ph type="title"/>
          </p:nvPr>
        </p:nvSpPr>
        <p:spPr/>
        <p:txBody>
          <a:bodyPr>
            <a:noAutofit/>
          </a:bodyPr>
          <a:lstStyle/>
          <a:p>
            <a:r>
              <a:rPr lang="en-US" dirty="0"/>
              <a:t>The Ohio Site Inventory Program (OSIP)</a:t>
            </a:r>
          </a:p>
        </p:txBody>
      </p:sp>
      <p:sp>
        <p:nvSpPr>
          <p:cNvPr id="2" name="Text Placeholder 1">
            <a:extLst>
              <a:ext uri="{FF2B5EF4-FFF2-40B4-BE49-F238E27FC236}">
                <a16:creationId xmlns:a16="http://schemas.microsoft.com/office/drawing/2014/main" id="{67B8B568-D560-2540-A9B4-C725674557ED}"/>
              </a:ext>
            </a:extLst>
          </p:cNvPr>
          <p:cNvSpPr>
            <a:spLocks noGrp="1"/>
          </p:cNvSpPr>
          <p:nvPr>
            <p:ph type="body" sz="quarter" idx="15"/>
          </p:nvPr>
        </p:nvSpPr>
        <p:spPr/>
        <p:txBody>
          <a:bodyPr/>
          <a:lstStyle/>
          <a:p>
            <a:r>
              <a:rPr lang="en-US" dirty="0"/>
              <a:t>The Ohio Site Inventory Program (OSIP)</a:t>
            </a:r>
          </a:p>
        </p:txBody>
      </p:sp>
      <p:sp>
        <p:nvSpPr>
          <p:cNvPr id="4" name="Slide Number Placeholder 3">
            <a:extLst>
              <a:ext uri="{FF2B5EF4-FFF2-40B4-BE49-F238E27FC236}">
                <a16:creationId xmlns:a16="http://schemas.microsoft.com/office/drawing/2014/main" id="{6900D2C2-22CA-0C4B-BF10-2D251F92DC6D}"/>
              </a:ext>
            </a:extLst>
          </p:cNvPr>
          <p:cNvSpPr>
            <a:spLocks noGrp="1"/>
          </p:cNvSpPr>
          <p:nvPr>
            <p:ph type="sldNum" sz="quarter" idx="4294967295"/>
          </p:nvPr>
        </p:nvSpPr>
        <p:spPr>
          <a:xfrm>
            <a:off x="9448800" y="6588125"/>
            <a:ext cx="2743200" cy="2698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12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9165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54A4D9-6AB8-9D4B-B697-9DED981C970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12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DEA5FD95-80AE-4942-9EFF-7FB9057A4B5A}"/>
              </a:ext>
            </a:extLst>
          </p:cNvPr>
          <p:cNvSpPr>
            <a:spLocks noGrp="1"/>
          </p:cNvSpPr>
          <p:nvPr>
            <p:ph type="body" sz="quarter" idx="10"/>
          </p:nvPr>
        </p:nvSpPr>
        <p:spPr/>
        <p:txBody>
          <a:bodyPr/>
          <a:lstStyle/>
          <a:p>
            <a:r>
              <a:rPr lang="en-US" dirty="0"/>
              <a:t>Sites and Inclusion Programming</a:t>
            </a:r>
          </a:p>
        </p:txBody>
      </p:sp>
      <p:sp>
        <p:nvSpPr>
          <p:cNvPr id="5" name="Title 1">
            <a:extLst>
              <a:ext uri="{FF2B5EF4-FFF2-40B4-BE49-F238E27FC236}">
                <a16:creationId xmlns:a16="http://schemas.microsoft.com/office/drawing/2014/main" id="{EAC346BF-EF4C-8A42-A3BF-762827A3EF27}"/>
              </a:ext>
            </a:extLst>
          </p:cNvPr>
          <p:cNvSpPr txBox="1">
            <a:spLocks/>
          </p:cNvSpPr>
          <p:nvPr/>
        </p:nvSpPr>
        <p:spPr>
          <a:xfrm>
            <a:off x="423134" y="1174156"/>
            <a:ext cx="11345731" cy="114762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ts val="2600"/>
              </a:lnSpc>
              <a:spcBef>
                <a:spcPct val="0"/>
              </a:spcBef>
              <a:spcAft>
                <a:spcPts val="0"/>
              </a:spcAft>
              <a:buClrTx/>
              <a:buSzTx/>
              <a:buFontTx/>
              <a:buNone/>
              <a:tabLst/>
              <a:defRPr/>
            </a:pPr>
            <a:r>
              <a:rPr kumimoji="0" lang="en-US" sz="1800" b="0" i="0" u="none" strike="noStrike" kern="1200" cap="none" spc="0" normalizeH="0" baseline="0" noProof="0" dirty="0" err="1">
                <a:ln>
                  <a:noFill/>
                </a:ln>
                <a:solidFill>
                  <a:schemeClr val="tx2"/>
                </a:solidFill>
                <a:effectLst/>
                <a:uLnTx/>
                <a:uFillTx/>
                <a:latin typeface="Arial" panose="020B0604020202020204" pitchFamily="34" charset="0"/>
                <a:ea typeface="+mj-ea"/>
                <a:cs typeface="Arial" panose="020B0604020202020204" pitchFamily="34" charset="0"/>
              </a:rPr>
              <a:t>JobsOhio</a:t>
            </a:r>
            <a: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 offers multiple initiatives related to site and building development, all with the shared </a:t>
            </a:r>
            <a:b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br>
            <a:r>
              <a:rPr kumimoji="0" lang="en-US" sz="1800" b="1" i="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goal of encouraging job creation and capital investment within our state.</a:t>
            </a:r>
          </a:p>
        </p:txBody>
      </p:sp>
      <p:grpSp>
        <p:nvGrpSpPr>
          <p:cNvPr id="77" name="Group 76">
            <a:extLst>
              <a:ext uri="{FF2B5EF4-FFF2-40B4-BE49-F238E27FC236}">
                <a16:creationId xmlns:a16="http://schemas.microsoft.com/office/drawing/2014/main" id="{1BEC2154-E9D9-C348-87D6-E8D158E9BF0F}"/>
              </a:ext>
            </a:extLst>
          </p:cNvPr>
          <p:cNvGrpSpPr/>
          <p:nvPr/>
        </p:nvGrpSpPr>
        <p:grpSpPr>
          <a:xfrm>
            <a:off x="1363524" y="2443907"/>
            <a:ext cx="1889070" cy="1970188"/>
            <a:chOff x="781430" y="2313977"/>
            <a:chExt cx="1889070" cy="1970188"/>
          </a:xfrm>
        </p:grpSpPr>
        <p:pic>
          <p:nvPicPr>
            <p:cNvPr id="24" name="Picture 23" descr="A picture containing clock&#10;&#10;Description automatically generated">
              <a:extLst>
                <a:ext uri="{FF2B5EF4-FFF2-40B4-BE49-F238E27FC236}">
                  <a16:creationId xmlns:a16="http://schemas.microsoft.com/office/drawing/2014/main" id="{FAEDFBEE-7083-9B4D-8AED-41CE16F2807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9788" y="2313977"/>
              <a:ext cx="1552355" cy="1489385"/>
            </a:xfrm>
            <a:prstGeom prst="rect">
              <a:avLst/>
            </a:prstGeom>
          </p:spPr>
        </p:pic>
        <p:sp>
          <p:nvSpPr>
            <p:cNvPr id="27" name="Title 1">
              <a:extLst>
                <a:ext uri="{FF2B5EF4-FFF2-40B4-BE49-F238E27FC236}">
                  <a16:creationId xmlns:a16="http://schemas.microsoft.com/office/drawing/2014/main" id="{A053AB03-17FA-9D47-8052-71945D290A99}"/>
                </a:ext>
              </a:extLst>
            </p:cNvPr>
            <p:cNvSpPr txBox="1">
              <a:spLocks/>
            </p:cNvSpPr>
            <p:nvPr/>
          </p:nvSpPr>
          <p:spPr>
            <a:xfrm>
              <a:off x="781430" y="3803362"/>
              <a:ext cx="1889070" cy="4808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ts val="26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313333"/>
                  </a:solidFill>
                  <a:effectLst/>
                  <a:uLnTx/>
                  <a:uFillTx/>
                  <a:latin typeface="Arial" panose="020B0604020202020204" pitchFamily="34" charset="0"/>
                  <a:ea typeface="+mj-ea"/>
                  <a:cs typeface="Arial" panose="020B0604020202020204" pitchFamily="34" charset="0"/>
                </a:rPr>
                <a:t>Site Selection</a:t>
              </a:r>
              <a:endParaRPr kumimoji="0" lang="en-US" sz="1800" b="1" i="1" u="none" strike="noStrike" kern="1200" cap="none" spc="0" normalizeH="0" baseline="0" noProof="0" dirty="0">
                <a:ln>
                  <a:noFill/>
                </a:ln>
                <a:solidFill>
                  <a:srgbClr val="313333"/>
                </a:solidFill>
                <a:effectLst/>
                <a:uLnTx/>
                <a:uFillTx/>
                <a:latin typeface="Arial" panose="020B0604020202020204" pitchFamily="34" charset="0"/>
                <a:ea typeface="+mj-ea"/>
                <a:cs typeface="Arial" panose="020B0604020202020204" pitchFamily="34" charset="0"/>
              </a:endParaRPr>
            </a:p>
          </p:txBody>
        </p:sp>
      </p:grpSp>
      <p:pic>
        <p:nvPicPr>
          <p:cNvPr id="15" name="Picture 14">
            <a:extLst>
              <a:ext uri="{FF2B5EF4-FFF2-40B4-BE49-F238E27FC236}">
                <a16:creationId xmlns:a16="http://schemas.microsoft.com/office/drawing/2014/main" id="{46CF1845-0095-3B41-8E49-78338AE52C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92116" y="2445016"/>
            <a:ext cx="1463838" cy="1463838"/>
          </a:xfrm>
          <a:prstGeom prst="rect">
            <a:avLst/>
          </a:prstGeom>
        </p:spPr>
      </p:pic>
      <p:sp>
        <p:nvSpPr>
          <p:cNvPr id="29" name="Title 1">
            <a:extLst>
              <a:ext uri="{FF2B5EF4-FFF2-40B4-BE49-F238E27FC236}">
                <a16:creationId xmlns:a16="http://schemas.microsoft.com/office/drawing/2014/main" id="{1E2DDC8A-3FAC-B140-9E70-6E7483DE73D6}"/>
              </a:ext>
            </a:extLst>
          </p:cNvPr>
          <p:cNvSpPr txBox="1">
            <a:spLocks/>
          </p:cNvSpPr>
          <p:nvPr/>
        </p:nvSpPr>
        <p:spPr>
          <a:xfrm>
            <a:off x="4237943" y="3933292"/>
            <a:ext cx="3372183" cy="4808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ts val="26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313333"/>
                </a:solidFill>
                <a:effectLst/>
                <a:uLnTx/>
                <a:uFillTx/>
                <a:latin typeface="Arial" panose="020B0604020202020204" pitchFamily="34" charset="0"/>
                <a:ea typeface="+mj-ea"/>
                <a:cs typeface="Arial" panose="020B0604020202020204" pitchFamily="34" charset="0"/>
              </a:rPr>
              <a:t>Real Estate Development</a:t>
            </a:r>
            <a:endParaRPr kumimoji="0" lang="en-US" sz="1800" b="1" i="1" u="none" strike="noStrike" kern="1200" cap="none" spc="0" normalizeH="0" baseline="0" noProof="0" dirty="0">
              <a:ln>
                <a:noFill/>
              </a:ln>
              <a:solidFill>
                <a:srgbClr val="313333"/>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id="{18782952-F7C1-A045-B098-811A8E7AD3DB}"/>
              </a:ext>
            </a:extLst>
          </p:cNvPr>
          <p:cNvGrpSpPr/>
          <p:nvPr/>
        </p:nvGrpSpPr>
        <p:grpSpPr>
          <a:xfrm>
            <a:off x="8098818" y="2443906"/>
            <a:ext cx="2913841" cy="1970188"/>
            <a:chOff x="7576304" y="2313976"/>
            <a:chExt cx="2913841" cy="1970188"/>
          </a:xfrm>
        </p:grpSpPr>
        <p:pic>
          <p:nvPicPr>
            <p:cNvPr id="25" name="Picture 24" descr="A picture containing clock&#10;&#10;Description automatically generated">
              <a:extLst>
                <a:ext uri="{FF2B5EF4-FFF2-40B4-BE49-F238E27FC236}">
                  <a16:creationId xmlns:a16="http://schemas.microsoft.com/office/drawing/2014/main" id="{B686F57E-8EDB-5C4B-8018-86E3B3A5F87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214518" y="2313976"/>
              <a:ext cx="1637415" cy="1489385"/>
            </a:xfrm>
            <a:prstGeom prst="rect">
              <a:avLst/>
            </a:prstGeom>
          </p:spPr>
        </p:pic>
        <p:sp>
          <p:nvSpPr>
            <p:cNvPr id="30" name="Title 1">
              <a:extLst>
                <a:ext uri="{FF2B5EF4-FFF2-40B4-BE49-F238E27FC236}">
                  <a16:creationId xmlns:a16="http://schemas.microsoft.com/office/drawing/2014/main" id="{1D65D067-8A87-BC47-873F-2182A0390E8E}"/>
                </a:ext>
              </a:extLst>
            </p:cNvPr>
            <p:cNvSpPr txBox="1">
              <a:spLocks/>
            </p:cNvSpPr>
            <p:nvPr/>
          </p:nvSpPr>
          <p:spPr>
            <a:xfrm>
              <a:off x="7576304" y="3803361"/>
              <a:ext cx="2913841" cy="4808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ts val="26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313333"/>
                  </a:solidFill>
                  <a:effectLst/>
                  <a:uLnTx/>
                  <a:uFillTx/>
                  <a:latin typeface="Arial" panose="020B0604020202020204" pitchFamily="34" charset="0"/>
                  <a:ea typeface="+mj-ea"/>
                  <a:cs typeface="Arial" panose="020B0604020202020204" pitchFamily="34" charset="0"/>
                </a:rPr>
                <a:t>Community Readiness</a:t>
              </a:r>
              <a:endParaRPr kumimoji="0" lang="en-US" sz="1800" b="1" i="1" u="none" strike="noStrike" kern="1200" cap="none" spc="0" normalizeH="0" baseline="0" noProof="0" dirty="0">
                <a:ln>
                  <a:noFill/>
                </a:ln>
                <a:solidFill>
                  <a:srgbClr val="313333"/>
                </a:solidFill>
                <a:effectLst/>
                <a:uLnTx/>
                <a:uFillTx/>
                <a:latin typeface="Arial" panose="020B0604020202020204" pitchFamily="34" charset="0"/>
                <a:ea typeface="+mj-ea"/>
                <a:cs typeface="Arial" panose="020B0604020202020204" pitchFamily="34" charset="0"/>
              </a:endParaRPr>
            </a:p>
          </p:txBody>
        </p:sp>
      </p:grpSp>
      <p:grpSp>
        <p:nvGrpSpPr>
          <p:cNvPr id="4" name="Group 3">
            <a:extLst>
              <a:ext uri="{FF2B5EF4-FFF2-40B4-BE49-F238E27FC236}">
                <a16:creationId xmlns:a16="http://schemas.microsoft.com/office/drawing/2014/main" id="{BC487AF4-BFC6-C14E-A181-DB6FDD7E6FF4}"/>
              </a:ext>
            </a:extLst>
          </p:cNvPr>
          <p:cNvGrpSpPr/>
          <p:nvPr/>
        </p:nvGrpSpPr>
        <p:grpSpPr>
          <a:xfrm>
            <a:off x="292357" y="4675030"/>
            <a:ext cx="11646164" cy="833467"/>
            <a:chOff x="292357" y="4161141"/>
            <a:chExt cx="11646164" cy="833467"/>
          </a:xfrm>
        </p:grpSpPr>
        <p:cxnSp>
          <p:nvCxnSpPr>
            <p:cNvPr id="81" name="Straight Arrow Connector 80">
              <a:extLst>
                <a:ext uri="{FF2B5EF4-FFF2-40B4-BE49-F238E27FC236}">
                  <a16:creationId xmlns:a16="http://schemas.microsoft.com/office/drawing/2014/main" id="{2986C010-8B65-8947-AEEA-C9AA3E7173A6}"/>
                </a:ext>
              </a:extLst>
            </p:cNvPr>
            <p:cNvCxnSpPr/>
            <p:nvPr/>
          </p:nvCxnSpPr>
          <p:spPr>
            <a:xfrm>
              <a:off x="292357" y="4161141"/>
              <a:ext cx="11646164" cy="0"/>
            </a:xfrm>
            <a:prstGeom prst="straightConnector1">
              <a:avLst/>
            </a:prstGeom>
            <a:ln w="76200">
              <a:gradFill>
                <a:gsLst>
                  <a:gs pos="0">
                    <a:schemeClr val="accent2"/>
                  </a:gs>
                  <a:gs pos="18000">
                    <a:schemeClr val="accent2">
                      <a:lumMod val="60000"/>
                      <a:lumOff val="40000"/>
                    </a:schemeClr>
                  </a:gs>
                  <a:gs pos="37000">
                    <a:schemeClr val="accent1"/>
                  </a:gs>
                  <a:gs pos="97000">
                    <a:schemeClr val="accent6"/>
                  </a:gs>
                  <a:gs pos="76000">
                    <a:schemeClr val="accent6">
                      <a:lumMod val="60000"/>
                      <a:lumOff val="40000"/>
                    </a:schemeClr>
                  </a:gs>
                  <a:gs pos="56000">
                    <a:schemeClr val="accent1">
                      <a:lumMod val="60000"/>
                      <a:lumOff val="40000"/>
                    </a:schemeClr>
                  </a:gs>
                </a:gsLst>
                <a:lin ang="27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8EC992BA-F075-2644-874A-C7CD6E6AACDF}"/>
                </a:ext>
              </a:extLst>
            </p:cNvPr>
            <p:cNvGrpSpPr/>
            <p:nvPr/>
          </p:nvGrpSpPr>
          <p:grpSpPr>
            <a:xfrm>
              <a:off x="292357" y="4356456"/>
              <a:ext cx="11646164" cy="638152"/>
              <a:chOff x="292357" y="3991140"/>
              <a:chExt cx="11646164" cy="638152"/>
            </a:xfrm>
          </p:grpSpPr>
          <p:sp>
            <p:nvSpPr>
              <p:cNvPr id="61" name="RowHeader1 6">
                <a:extLst>
                  <a:ext uri="{FF2B5EF4-FFF2-40B4-BE49-F238E27FC236}">
                    <a16:creationId xmlns:a16="http://schemas.microsoft.com/office/drawing/2014/main" id="{1056765C-E7B7-3946-BA02-37D568CA478E}"/>
                  </a:ext>
                </a:extLst>
              </p:cNvPr>
              <p:cNvSpPr txBox="1">
                <a:spLocks/>
              </p:cNvSpPr>
              <p:nvPr>
                <p:custDataLst>
                  <p:tags r:id="rId1"/>
                </p:custDataLst>
              </p:nvPr>
            </p:nvSpPr>
            <p:spPr>
              <a:xfrm>
                <a:off x="2367434" y="3991140"/>
                <a:ext cx="1331206" cy="638152"/>
              </a:xfrm>
              <a:prstGeom prst="rect">
                <a:avLst/>
              </a:prstGeom>
              <a:solidFill>
                <a:schemeClr val="accent2">
                  <a:lumMod val="60000"/>
                  <a:lumOff val="40000"/>
                </a:schemeClr>
              </a:solidFill>
              <a:ln w="9525">
                <a:noFill/>
              </a:ln>
            </p:spPr>
            <p:txBody>
              <a:bodyPr vert="horz" wrap="square" lIns="76200" tIns="76200" rIns="76200" bIns="76200" rtlCol="0" anchor="ctr" anchorCtr="0">
                <a:noAutofit/>
              </a:bodyPr>
              <a:lstStyle>
                <a:defPPr>
                  <a:defRPr lang="en-US"/>
                </a:defPPr>
                <a:lvl1pPr lvl="0" indent="0" algn="ctr">
                  <a:lnSpc>
                    <a:spcPct val="100000"/>
                  </a:lnSpc>
                  <a:spcBef>
                    <a:spcPts val="300"/>
                  </a:spcBef>
                  <a:spcAft>
                    <a:spcPts val="300"/>
                  </a:spcAft>
                  <a:buFont typeface="Segoe UI" panose="020B0502040204020203" pitchFamily="34" charset="0"/>
                  <a:buChar char="​"/>
                  <a:defRPr sz="1100" b="1">
                    <a:solidFill>
                      <a:schemeClr val="bg1"/>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FFFFFF"/>
                  </a:buClr>
                  <a:buSzTx/>
                  <a:buFont typeface="Segoe UI" panose="020B0502040204020203"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Property Database</a:t>
                </a:r>
              </a:p>
            </p:txBody>
          </p:sp>
          <p:sp>
            <p:nvSpPr>
              <p:cNvPr id="64" name="RowHeader1 6">
                <a:extLst>
                  <a:ext uri="{FF2B5EF4-FFF2-40B4-BE49-F238E27FC236}">
                    <a16:creationId xmlns:a16="http://schemas.microsoft.com/office/drawing/2014/main" id="{B54502B5-F627-E147-B1D3-2B0CCC920000}"/>
                  </a:ext>
                </a:extLst>
              </p:cNvPr>
              <p:cNvSpPr txBox="1">
                <a:spLocks/>
              </p:cNvSpPr>
              <p:nvPr>
                <p:custDataLst>
                  <p:tags r:id="rId2"/>
                </p:custDataLst>
              </p:nvPr>
            </p:nvSpPr>
            <p:spPr>
              <a:xfrm>
                <a:off x="3826358" y="3991140"/>
                <a:ext cx="1464327" cy="638152"/>
              </a:xfrm>
              <a:prstGeom prst="rect">
                <a:avLst/>
              </a:prstGeom>
              <a:solidFill>
                <a:schemeClr val="accent1"/>
              </a:solidFill>
              <a:ln w="9525">
                <a:noFill/>
              </a:ln>
            </p:spPr>
            <p:txBody>
              <a:bodyPr vert="horz" wrap="square" lIns="76200" tIns="76200" rIns="76200" bIns="76200" rtlCol="0" anchor="ctr" anchorCtr="0">
                <a:noAutofit/>
              </a:bodyPr>
              <a:lstStyle>
                <a:defPPr>
                  <a:defRPr lang="en-US"/>
                </a:defPPr>
                <a:lvl1pPr lvl="0" indent="0" algn="ctr">
                  <a:lnSpc>
                    <a:spcPct val="100000"/>
                  </a:lnSpc>
                  <a:spcBef>
                    <a:spcPts val="300"/>
                  </a:spcBef>
                  <a:spcAft>
                    <a:spcPts val="300"/>
                  </a:spcAft>
                  <a:buFont typeface="Segoe UI" panose="020B0502040204020203" pitchFamily="34" charset="0"/>
                  <a:buChar char="​"/>
                  <a:defRPr sz="1100" b="1">
                    <a:solidFill>
                      <a:schemeClr val="bg1"/>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FFFFFF"/>
                  </a:buClr>
                  <a:buSzTx/>
                  <a:buFont typeface="Segoe UI" panose="020B0502040204020203"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Revitalization</a:t>
                </a:r>
              </a:p>
            </p:txBody>
          </p:sp>
          <p:sp>
            <p:nvSpPr>
              <p:cNvPr id="67" name="RowHeader1 6">
                <a:extLst>
                  <a:ext uri="{FF2B5EF4-FFF2-40B4-BE49-F238E27FC236}">
                    <a16:creationId xmlns:a16="http://schemas.microsoft.com/office/drawing/2014/main" id="{92A47D0F-F778-D744-8FBE-1871AD09BDEA}"/>
                  </a:ext>
                </a:extLst>
              </p:cNvPr>
              <p:cNvSpPr txBox="1">
                <a:spLocks/>
              </p:cNvSpPr>
              <p:nvPr>
                <p:custDataLst>
                  <p:tags r:id="rId3"/>
                </p:custDataLst>
              </p:nvPr>
            </p:nvSpPr>
            <p:spPr>
              <a:xfrm>
                <a:off x="5418402" y="3991140"/>
                <a:ext cx="1949020" cy="638152"/>
              </a:xfrm>
              <a:prstGeom prst="rect">
                <a:avLst/>
              </a:prstGeom>
              <a:solidFill>
                <a:schemeClr val="accent1">
                  <a:lumMod val="60000"/>
                  <a:lumOff val="40000"/>
                </a:schemeClr>
              </a:solidFill>
              <a:ln w="9525">
                <a:noFill/>
              </a:ln>
            </p:spPr>
            <p:txBody>
              <a:bodyPr vert="horz" wrap="square" lIns="76200" tIns="76200" rIns="76200" bIns="76200" rtlCol="0" anchor="ctr" anchorCtr="0">
                <a:noAutofit/>
              </a:bodyPr>
              <a:lstStyle>
                <a:defPPr>
                  <a:defRPr lang="en-US"/>
                </a:defPPr>
                <a:lvl1pPr lvl="0" indent="0" algn="ctr">
                  <a:lnSpc>
                    <a:spcPct val="100000"/>
                  </a:lnSpc>
                  <a:spcBef>
                    <a:spcPts val="300"/>
                  </a:spcBef>
                  <a:spcAft>
                    <a:spcPts val="300"/>
                  </a:spcAft>
                  <a:buFont typeface="Segoe UI" panose="020B0502040204020203" pitchFamily="34" charset="0"/>
                  <a:buChar char="​"/>
                  <a:defRPr sz="1100" b="1">
                    <a:solidFill>
                      <a:schemeClr val="bg1"/>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FFFFFF"/>
                  </a:buClr>
                  <a:buSzTx/>
                  <a:buFont typeface="Segoe UI" panose="020B0502040204020203" pitchFamily="34" charset="0"/>
                  <a:buChar char="​"/>
                  <a:tabLst/>
                  <a:defRPr/>
                </a:pPr>
                <a:r>
                  <a:rPr kumimoji="0" lang="en-US" sz="1400" b="1" i="0" u="none" strike="noStrike" kern="1200" cap="none" spc="0" normalizeH="0" baseline="0" noProof="0" dirty="0">
                    <a:ln>
                      <a:noFill/>
                    </a:ln>
                    <a:solidFill>
                      <a:srgbClr val="20BEDE">
                        <a:lumMod val="50000"/>
                      </a:srgbClr>
                    </a:solidFill>
                    <a:effectLst/>
                    <a:uLnTx/>
                    <a:uFillTx/>
                    <a:latin typeface="Arial" panose="020B0604020202020204"/>
                    <a:ea typeface="+mn-ea"/>
                    <a:cs typeface="Arial" panose="020B0604020202020204" pitchFamily="34" charset="0"/>
                  </a:rPr>
                  <a:t>Site Inventory Program</a:t>
                </a:r>
              </a:p>
            </p:txBody>
          </p:sp>
          <p:sp>
            <p:nvSpPr>
              <p:cNvPr id="70" name="RowHeader1 6">
                <a:extLst>
                  <a:ext uri="{FF2B5EF4-FFF2-40B4-BE49-F238E27FC236}">
                    <a16:creationId xmlns:a16="http://schemas.microsoft.com/office/drawing/2014/main" id="{4B8E4F2E-A88D-104E-B60F-57C267656350}"/>
                  </a:ext>
                </a:extLst>
              </p:cNvPr>
              <p:cNvSpPr txBox="1">
                <a:spLocks/>
              </p:cNvSpPr>
              <p:nvPr>
                <p:custDataLst>
                  <p:tags r:id="rId4"/>
                </p:custDataLst>
              </p:nvPr>
            </p:nvSpPr>
            <p:spPr>
              <a:xfrm>
                <a:off x="7492919" y="3991140"/>
                <a:ext cx="1464327" cy="638152"/>
              </a:xfrm>
              <a:prstGeom prst="rect">
                <a:avLst/>
              </a:prstGeom>
              <a:solidFill>
                <a:schemeClr val="accent6">
                  <a:lumMod val="40000"/>
                  <a:lumOff val="60000"/>
                </a:schemeClr>
              </a:solidFill>
              <a:ln w="9525">
                <a:noFill/>
              </a:ln>
            </p:spPr>
            <p:txBody>
              <a:bodyPr vert="horz" wrap="square" lIns="76200" tIns="76200" rIns="76200" bIns="76200" rtlCol="0" anchor="ctr" anchorCtr="0">
                <a:noAutofit/>
              </a:bodyPr>
              <a:lstStyle>
                <a:defPPr>
                  <a:defRPr lang="en-US"/>
                </a:defPPr>
                <a:lvl1pPr lvl="0" indent="0" algn="ctr">
                  <a:lnSpc>
                    <a:spcPct val="100000"/>
                  </a:lnSpc>
                  <a:spcBef>
                    <a:spcPts val="300"/>
                  </a:spcBef>
                  <a:spcAft>
                    <a:spcPts val="300"/>
                  </a:spcAft>
                  <a:buFont typeface="Segoe UI" panose="020B0502040204020203" pitchFamily="34" charset="0"/>
                  <a:buChar char="​"/>
                  <a:defRPr sz="1100" b="1">
                    <a:solidFill>
                      <a:schemeClr val="bg1"/>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FFFFFF"/>
                  </a:buClr>
                  <a:buSzTx/>
                  <a:buFont typeface="Segoe UI" panose="020B0502040204020203" pitchFamily="34" charset="0"/>
                  <a:buChar char="​"/>
                  <a:tabLst/>
                  <a:defRPr/>
                </a:pPr>
                <a:r>
                  <a:rPr kumimoji="0" lang="en-US" sz="1400" b="1" i="0" u="none" strike="noStrike" kern="1200" cap="none" spc="0" normalizeH="0" baseline="0" noProof="0" dirty="0">
                    <a:ln>
                      <a:noFill/>
                    </a:ln>
                    <a:solidFill>
                      <a:srgbClr val="AAC35D">
                        <a:lumMod val="50000"/>
                      </a:srgbClr>
                    </a:solidFill>
                    <a:effectLst/>
                    <a:uLnTx/>
                    <a:uFillTx/>
                    <a:latin typeface="Arial" panose="020B0604020202020204"/>
                    <a:ea typeface="+mn-ea"/>
                    <a:cs typeface="Arial" panose="020B0604020202020204" pitchFamily="34" charset="0"/>
                  </a:rPr>
                  <a:t>OHSE Sites Initiative</a:t>
                </a:r>
              </a:p>
            </p:txBody>
          </p:sp>
          <p:sp>
            <p:nvSpPr>
              <p:cNvPr id="73" name="RowHeader1 6">
                <a:extLst>
                  <a:ext uri="{FF2B5EF4-FFF2-40B4-BE49-F238E27FC236}">
                    <a16:creationId xmlns:a16="http://schemas.microsoft.com/office/drawing/2014/main" id="{7AFDB5B9-F201-D747-ACC2-BF5A5E5622D8}"/>
                  </a:ext>
                </a:extLst>
              </p:cNvPr>
              <p:cNvSpPr txBox="1">
                <a:spLocks/>
              </p:cNvSpPr>
              <p:nvPr>
                <p:custDataLst>
                  <p:tags r:id="rId5"/>
                </p:custDataLst>
              </p:nvPr>
            </p:nvSpPr>
            <p:spPr>
              <a:xfrm>
                <a:off x="9084961" y="3991140"/>
                <a:ext cx="2853560" cy="626674"/>
              </a:xfrm>
              <a:prstGeom prst="rect">
                <a:avLst/>
              </a:prstGeom>
              <a:solidFill>
                <a:schemeClr val="accent6"/>
              </a:solidFill>
              <a:ln w="9525">
                <a:noFill/>
              </a:ln>
            </p:spPr>
            <p:txBody>
              <a:bodyPr vert="horz" wrap="square" lIns="76200" tIns="76200" rIns="76200" bIns="76200" rtlCol="0" anchor="ctr" anchorCtr="0">
                <a:noAutofit/>
              </a:bodyPr>
              <a:lstStyle>
                <a:defPPr>
                  <a:defRPr lang="en-US"/>
                </a:defPPr>
                <a:lvl1pPr lvl="0" indent="0" algn="ctr">
                  <a:lnSpc>
                    <a:spcPct val="100000"/>
                  </a:lnSpc>
                  <a:spcBef>
                    <a:spcPts val="300"/>
                  </a:spcBef>
                  <a:spcAft>
                    <a:spcPts val="300"/>
                  </a:spcAft>
                  <a:buFont typeface="Segoe UI" panose="020B0502040204020203" pitchFamily="34" charset="0"/>
                  <a:buChar char="​"/>
                  <a:defRPr sz="1100" b="1">
                    <a:solidFill>
                      <a:schemeClr val="bg1"/>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FFFFFF"/>
                  </a:buClr>
                  <a:buSzTx/>
                  <a:buFont typeface="Segoe UI" panose="020B0502040204020203"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Inclusive Growth Strategy*</a:t>
                </a:r>
              </a:p>
            </p:txBody>
          </p:sp>
          <p:grpSp>
            <p:nvGrpSpPr>
              <p:cNvPr id="84" name="Group 83">
                <a:extLst>
                  <a:ext uri="{FF2B5EF4-FFF2-40B4-BE49-F238E27FC236}">
                    <a16:creationId xmlns:a16="http://schemas.microsoft.com/office/drawing/2014/main" id="{B1BA801F-947E-5D40-AE6E-837C086A0A2A}"/>
                  </a:ext>
                </a:extLst>
              </p:cNvPr>
              <p:cNvGrpSpPr/>
              <p:nvPr/>
            </p:nvGrpSpPr>
            <p:grpSpPr>
              <a:xfrm>
                <a:off x="292357" y="3991140"/>
                <a:ext cx="1949020" cy="638152"/>
                <a:chOff x="292357" y="3991140"/>
                <a:chExt cx="1949020" cy="638152"/>
              </a:xfrm>
            </p:grpSpPr>
            <p:sp>
              <p:nvSpPr>
                <p:cNvPr id="58" name="RowHeader1 6">
                  <a:extLst>
                    <a:ext uri="{FF2B5EF4-FFF2-40B4-BE49-F238E27FC236}">
                      <a16:creationId xmlns:a16="http://schemas.microsoft.com/office/drawing/2014/main" id="{66EDC865-23A7-774E-B0ED-A0FDB84C5764}"/>
                    </a:ext>
                  </a:extLst>
                </p:cNvPr>
                <p:cNvSpPr txBox="1">
                  <a:spLocks/>
                </p:cNvSpPr>
                <p:nvPr>
                  <p:custDataLst>
                    <p:tags r:id="rId6"/>
                  </p:custDataLst>
                </p:nvPr>
              </p:nvSpPr>
              <p:spPr>
                <a:xfrm>
                  <a:off x="292357" y="3991140"/>
                  <a:ext cx="1949020" cy="638152"/>
                </a:xfrm>
                <a:prstGeom prst="rect">
                  <a:avLst/>
                </a:prstGeom>
                <a:solidFill>
                  <a:schemeClr val="accent2"/>
                </a:solidFill>
                <a:ln w="9525">
                  <a:noFill/>
                </a:ln>
              </p:spPr>
              <p:txBody>
                <a:bodyPr vert="horz" wrap="square" lIns="76200" tIns="76200" rIns="76200" bIns="76200" rtlCol="0" anchor="ctr" anchorCtr="0">
                  <a:noAutofit/>
                </a:bodyPr>
                <a:lstStyle>
                  <a:defPPr>
                    <a:defRPr lang="en-US"/>
                  </a:defPPr>
                  <a:lvl1pPr lvl="0" indent="0" algn="ctr">
                    <a:lnSpc>
                      <a:spcPct val="100000"/>
                    </a:lnSpc>
                    <a:spcBef>
                      <a:spcPts val="300"/>
                    </a:spcBef>
                    <a:spcAft>
                      <a:spcPts val="300"/>
                    </a:spcAft>
                    <a:buFont typeface="Segoe UI" panose="020B0502040204020203" pitchFamily="34" charset="0"/>
                    <a:buChar char="​"/>
                    <a:defRPr sz="1100" b="1">
                      <a:solidFill>
                        <a:schemeClr val="bg1"/>
                      </a:solidFill>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FFFFFF"/>
                    </a:buClr>
                    <a:buSzTx/>
                    <a:buFont typeface="Segoe UI" panose="020B0502040204020203" pitchFamily="34" charset="0"/>
                    <a:buChar char="​"/>
                    <a:tabLst/>
                    <a:defRPr/>
                  </a:pPr>
                  <a:endParaRPr kumimoji="0" lang="en-US" sz="1400" b="1" i="0" u="none" strike="noStrike" kern="1200" cap="none" spc="0" normalizeH="0" baseline="0" noProof="0" dirty="0">
                    <a:ln>
                      <a:noFill/>
                    </a:ln>
                    <a:solidFill>
                      <a:srgbClr val="AAC35D">
                        <a:lumMod val="50000"/>
                      </a:srgbClr>
                    </a:solidFill>
                    <a:effectLst/>
                    <a:uLnTx/>
                    <a:uFillTx/>
                    <a:latin typeface="Arial" panose="020B0604020202020204"/>
                    <a:ea typeface="+mn-ea"/>
                    <a:cs typeface="Arial" panose="020B0604020202020204" pitchFamily="34" charset="0"/>
                  </a:endParaRPr>
                </a:p>
              </p:txBody>
            </p:sp>
            <p:pic>
              <p:nvPicPr>
                <p:cNvPr id="83" name="Picture 82">
                  <a:extLst>
                    <a:ext uri="{FF2B5EF4-FFF2-40B4-BE49-F238E27FC236}">
                      <a16:creationId xmlns:a16="http://schemas.microsoft.com/office/drawing/2014/main" id="{52546540-392E-E64B-9AA4-49443D49036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6100" y="4173934"/>
                  <a:ext cx="1361581" cy="289232"/>
                </a:xfrm>
                <a:prstGeom prst="rect">
                  <a:avLst/>
                </a:prstGeom>
              </p:spPr>
            </p:pic>
          </p:grpSp>
        </p:grpSp>
      </p:grpSp>
    </p:spTree>
    <p:extLst>
      <p:ext uri="{BB962C8B-B14F-4D97-AF65-F5344CB8AC3E}">
        <p14:creationId xmlns:p14="http://schemas.microsoft.com/office/powerpoint/2010/main" val="1333901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2F7E8D-414B-2544-BE56-63713AA3BC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12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127B0BB-4965-424A-A3F6-53DF2A713ED4}"/>
              </a:ext>
            </a:extLst>
          </p:cNvPr>
          <p:cNvSpPr txBox="1"/>
          <p:nvPr/>
        </p:nvSpPr>
        <p:spPr>
          <a:xfrm>
            <a:off x="604839" y="1412788"/>
            <a:ext cx="9177634" cy="773225"/>
          </a:xfrm>
          <a:prstGeom prst="rect">
            <a:avLst/>
          </a:prstGeom>
          <a:noFill/>
        </p:spPr>
        <p:txBody>
          <a:bodyPr wrap="square" rtlCol="0">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1800" b="1" i="1" u="none" strike="noStrike" kern="1200" cap="none" spc="0" normalizeH="0" baseline="0" noProof="0" dirty="0">
                <a:ln>
                  <a:noFill/>
                </a:ln>
                <a:solidFill>
                  <a:schemeClr val="tx2"/>
                </a:solidFill>
                <a:effectLst/>
                <a:uLnTx/>
                <a:uFillTx/>
                <a:latin typeface="+mj-lt"/>
                <a:ea typeface="+mn-ea"/>
                <a:cs typeface="Arial Narrow" panose="020B0604020202020204" pitchFamily="34" charset="0"/>
              </a:rPr>
              <a:t>Grants and low-interest loans to support near-term speculative site and building development and complement new JO Sector initiatives, i.e. reshoring</a:t>
            </a:r>
          </a:p>
        </p:txBody>
      </p:sp>
      <p:sp>
        <p:nvSpPr>
          <p:cNvPr id="8" name="Content Placeholder 9">
            <a:extLst>
              <a:ext uri="{FF2B5EF4-FFF2-40B4-BE49-F238E27FC236}">
                <a16:creationId xmlns:a16="http://schemas.microsoft.com/office/drawing/2014/main" id="{A68BB129-A4D5-8744-92E9-B2597751881B}"/>
              </a:ext>
            </a:extLst>
          </p:cNvPr>
          <p:cNvSpPr txBox="1">
            <a:spLocks/>
          </p:cNvSpPr>
          <p:nvPr/>
        </p:nvSpPr>
        <p:spPr>
          <a:xfrm>
            <a:off x="5981477" y="2478627"/>
            <a:ext cx="4061821" cy="412644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90000"/>
              <a:buFont typeface="Courier New" panose="02070309020205020404" pitchFamily="49" charset="0"/>
              <a:buChar char="o"/>
              <a:defRPr sz="2500" kern="1200">
                <a:solidFill>
                  <a:srgbClr val="333333"/>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en-US" sz="2000" b="1" i="0" u="none" strike="noStrike" kern="1200" cap="none" spc="0" normalizeH="0" baseline="0" noProof="0" dirty="0" err="1">
                <a:ln>
                  <a:noFill/>
                </a:ln>
                <a:solidFill>
                  <a:schemeClr val="tx2"/>
                </a:solidFill>
                <a:effectLst/>
                <a:uLnTx/>
                <a:uFillTx/>
                <a:latin typeface="Arial" panose="020B0604020202020204"/>
                <a:ea typeface="+mn-ea"/>
                <a:cs typeface="+mn-cs"/>
              </a:rPr>
              <a:t>JobsOhio</a:t>
            </a:r>
            <a:r>
              <a:rPr kumimoji="0" lang="en-US" sz="2000" b="1" i="0" u="none" strike="noStrike" kern="1200" cap="none" spc="0" normalizeH="0" baseline="0" noProof="0" dirty="0">
                <a:ln>
                  <a:noFill/>
                </a:ln>
                <a:solidFill>
                  <a:schemeClr val="tx2"/>
                </a:solidFill>
                <a:effectLst/>
                <a:uLnTx/>
                <a:uFillTx/>
                <a:latin typeface="Arial" panose="020B0604020202020204"/>
                <a:ea typeface="+mn-ea"/>
                <a:cs typeface="+mn-cs"/>
              </a:rPr>
              <a:t> seeks a diverse portfolio* of inventory such as:   </a:t>
            </a:r>
            <a:endParaRPr kumimoji="0" lang="en-US" sz="2000" b="1" i="0" u="none" strike="noStrike" kern="1200" cap="none" spc="0" normalizeH="0" baseline="0" noProof="0" dirty="0">
              <a:ln>
                <a:noFill/>
              </a:ln>
              <a:solidFill>
                <a:schemeClr val="tx2"/>
              </a:solidFill>
              <a:effectLst/>
              <a:uLnTx/>
              <a:uFillTx/>
              <a:latin typeface="Arial Narrow" panose="020B0604020202020204" pitchFamily="34" charset="0"/>
              <a:ea typeface="+mn-ea"/>
              <a:cs typeface="Arial Narrow" panose="020B0604020202020204" pitchFamily="34" charset="0"/>
            </a:endParaRPr>
          </a:p>
          <a:p>
            <a:pPr marR="0" lvl="0" algn="l" defTabSz="914400" rtl="0" eaLnBrk="1" fontAlgn="auto" latinLnBrk="0" hangingPunct="1">
              <a:lnSpc>
                <a:spcPts val="2000"/>
              </a:lnSpc>
              <a:spcBef>
                <a:spcPts val="1000"/>
              </a:spcBef>
              <a:spcAft>
                <a:spcPts val="0"/>
              </a:spcAft>
              <a:buClr>
                <a:srgbClr val="20BEDE"/>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Arial" panose="020B0604020202020204"/>
                <a:ea typeface="+mn-ea"/>
                <a:cs typeface="+mn-cs"/>
              </a:rPr>
              <a:t>Sites and buildings,  small, medium and large in size</a:t>
            </a:r>
          </a:p>
          <a:p>
            <a:pPr marR="0" lvl="0" algn="l" defTabSz="914400" rtl="0" eaLnBrk="1" fontAlgn="auto" latinLnBrk="0" hangingPunct="1">
              <a:lnSpc>
                <a:spcPts val="2000"/>
              </a:lnSpc>
              <a:spcBef>
                <a:spcPts val="1000"/>
              </a:spcBef>
              <a:spcAft>
                <a:spcPts val="0"/>
              </a:spcAft>
              <a:buClr>
                <a:srgbClr val="20BEDE"/>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Arial" panose="020B0604020202020204"/>
                <a:ea typeface="+mn-ea"/>
                <a:cs typeface="+mn-cs"/>
              </a:rPr>
              <a:t>Office, R&amp;D, manufacturing, warehousing and distribution</a:t>
            </a:r>
          </a:p>
          <a:p>
            <a:pPr marR="0" lvl="0" algn="l" defTabSz="914400" rtl="0" eaLnBrk="1" fontAlgn="auto" latinLnBrk="0" hangingPunct="1">
              <a:lnSpc>
                <a:spcPts val="2000"/>
              </a:lnSpc>
              <a:spcBef>
                <a:spcPts val="1000"/>
              </a:spcBef>
              <a:spcAft>
                <a:spcPts val="0"/>
              </a:spcAft>
              <a:buClr>
                <a:srgbClr val="20BEDE"/>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Arial" panose="020B0604020202020204"/>
                <a:ea typeface="+mn-ea"/>
                <a:cs typeface="+mn-cs"/>
              </a:rPr>
              <a:t>Urban, suburban and rural</a:t>
            </a:r>
          </a:p>
        </p:txBody>
      </p:sp>
      <p:cxnSp>
        <p:nvCxnSpPr>
          <p:cNvPr id="10" name="Straight Connector 9">
            <a:extLst>
              <a:ext uri="{FF2B5EF4-FFF2-40B4-BE49-F238E27FC236}">
                <a16:creationId xmlns:a16="http://schemas.microsoft.com/office/drawing/2014/main" id="{55E00388-2384-9948-B494-2EC8F8A0CDCE}"/>
              </a:ext>
            </a:extLst>
          </p:cNvPr>
          <p:cNvCxnSpPr>
            <a:cxnSpLocks/>
          </p:cNvCxnSpPr>
          <p:nvPr/>
        </p:nvCxnSpPr>
        <p:spPr>
          <a:xfrm>
            <a:off x="812481" y="2595191"/>
            <a:ext cx="0" cy="313182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1E23F8-105E-0647-88B0-D1248C356E41}"/>
              </a:ext>
            </a:extLst>
          </p:cNvPr>
          <p:cNvCxnSpPr>
            <a:cxnSpLocks/>
          </p:cNvCxnSpPr>
          <p:nvPr/>
        </p:nvCxnSpPr>
        <p:spPr>
          <a:xfrm>
            <a:off x="5804653" y="2595191"/>
            <a:ext cx="0" cy="217869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2A4C146-578D-5C47-A105-5C113F8432D9}"/>
              </a:ext>
            </a:extLst>
          </p:cNvPr>
          <p:cNvSpPr/>
          <p:nvPr/>
        </p:nvSpPr>
        <p:spPr>
          <a:xfrm>
            <a:off x="92130" y="6357601"/>
            <a:ext cx="726074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800" b="0" i="0" u="none" strike="noStrike" kern="1200" cap="none" spc="0" normalizeH="0" baseline="0" noProof="0" dirty="0">
                <a:ln>
                  <a:noFill/>
                </a:ln>
                <a:solidFill>
                  <a:srgbClr val="041C2C"/>
                </a:solidFill>
                <a:effectLst/>
                <a:uLnTx/>
                <a:uFillTx/>
                <a:latin typeface="Arial" panose="020B0604020202020204"/>
                <a:ea typeface="+mn-ea"/>
                <a:cs typeface="+mn-cs"/>
              </a:rPr>
              <a:t>*Developed product must align with the </a:t>
            </a:r>
            <a:r>
              <a:rPr kumimoji="0" lang="en-US" sz="800" b="0" i="0" u="none" strike="noStrike" kern="1200" cap="none" spc="0" normalizeH="0" baseline="0" noProof="0" dirty="0" err="1">
                <a:ln>
                  <a:noFill/>
                </a:ln>
                <a:solidFill>
                  <a:srgbClr val="041C2C"/>
                </a:solidFill>
                <a:effectLst/>
                <a:uLnTx/>
                <a:uFillTx/>
                <a:latin typeface="Arial" panose="020B0604020202020204"/>
                <a:ea typeface="+mn-ea"/>
                <a:cs typeface="+mn-cs"/>
              </a:rPr>
              <a:t>JobsOhio</a:t>
            </a:r>
            <a:r>
              <a:rPr kumimoji="0" lang="en-US" sz="800" b="0" i="0" u="none" strike="noStrike" kern="1200" cap="none" spc="0" normalizeH="0" baseline="0" noProof="0" dirty="0">
                <a:ln>
                  <a:noFill/>
                </a:ln>
                <a:solidFill>
                  <a:srgbClr val="041C2C"/>
                </a:solidFill>
                <a:effectLst/>
                <a:uLnTx/>
                <a:uFillTx/>
                <a:latin typeface="Arial" panose="020B0604020202020204"/>
                <a:ea typeface="+mn-ea"/>
                <a:cs typeface="+mn-cs"/>
              </a:rPr>
              <a:t> targeted industry sectors identified as  “growth” sectors</a:t>
            </a:r>
          </a:p>
        </p:txBody>
      </p:sp>
      <p:sp>
        <p:nvSpPr>
          <p:cNvPr id="9" name="Text Placeholder 8">
            <a:extLst>
              <a:ext uri="{FF2B5EF4-FFF2-40B4-BE49-F238E27FC236}">
                <a16:creationId xmlns:a16="http://schemas.microsoft.com/office/drawing/2014/main" id="{489F8A9D-66DC-9341-B143-456893D5B83A}"/>
              </a:ext>
            </a:extLst>
          </p:cNvPr>
          <p:cNvSpPr>
            <a:spLocks noGrp="1"/>
          </p:cNvSpPr>
          <p:nvPr>
            <p:ph type="body" sz="quarter" idx="10"/>
          </p:nvPr>
        </p:nvSpPr>
        <p:spPr/>
        <p:txBody>
          <a:bodyPr/>
          <a:lstStyle/>
          <a:p>
            <a:r>
              <a:rPr lang="en-US" dirty="0"/>
              <a:t>Site Inventory Program (OSIP) Overview</a:t>
            </a:r>
          </a:p>
        </p:txBody>
      </p:sp>
      <p:sp>
        <p:nvSpPr>
          <p:cNvPr id="12" name="Rectangle 11">
            <a:extLst>
              <a:ext uri="{FF2B5EF4-FFF2-40B4-BE49-F238E27FC236}">
                <a16:creationId xmlns:a16="http://schemas.microsoft.com/office/drawing/2014/main" id="{ADCEA9D0-95B2-6548-B505-C8F357C87D3F}"/>
              </a:ext>
            </a:extLst>
          </p:cNvPr>
          <p:cNvSpPr/>
          <p:nvPr/>
        </p:nvSpPr>
        <p:spPr>
          <a:xfrm>
            <a:off x="1032815" y="2485090"/>
            <a:ext cx="3953351" cy="2960122"/>
          </a:xfrm>
          <a:prstGeom prst="rect">
            <a:avLst/>
          </a:prstGeom>
        </p:spPr>
        <p:txBody>
          <a:bodyPr wrap="square">
            <a:spAutoFit/>
          </a:bodyPr>
          <a:lstStyle/>
          <a:p>
            <a:pPr>
              <a:buClr>
                <a:srgbClr val="20BEDE"/>
              </a:buClr>
            </a:pPr>
            <a:r>
              <a:rPr lang="en-US" sz="2000" b="1" dirty="0">
                <a:solidFill>
                  <a:schemeClr val="tx2"/>
                </a:solidFill>
              </a:rPr>
              <a:t>Primary goals of the program:   </a:t>
            </a:r>
          </a:p>
          <a:p>
            <a:pPr>
              <a:lnSpc>
                <a:spcPts val="2200"/>
              </a:lnSpc>
            </a:pPr>
            <a:r>
              <a:rPr lang="en-US" dirty="0">
                <a:solidFill>
                  <a:schemeClr val="tx2"/>
                </a:solidFill>
              </a:rPr>
              <a:t>Fill gaps in Ohio’s inventory with real estate targeting near-term sector wins</a:t>
            </a:r>
          </a:p>
          <a:p>
            <a:pPr>
              <a:lnSpc>
                <a:spcPts val="2200"/>
              </a:lnSpc>
            </a:pPr>
            <a:r>
              <a:rPr lang="en-US" dirty="0">
                <a:solidFill>
                  <a:schemeClr val="tx2"/>
                </a:solidFill>
              </a:rPr>
              <a:t>Mitigate developer risks preventing product development</a:t>
            </a:r>
          </a:p>
          <a:p>
            <a:pPr>
              <a:lnSpc>
                <a:spcPts val="2200"/>
              </a:lnSpc>
            </a:pPr>
            <a:r>
              <a:rPr lang="en-US" dirty="0">
                <a:solidFill>
                  <a:schemeClr val="tx2"/>
                </a:solidFill>
              </a:rPr>
              <a:t>Accelerate the process of bringing in-demand product online to support “growth” sectors and JobsOhio initiatives</a:t>
            </a:r>
          </a:p>
        </p:txBody>
      </p:sp>
    </p:spTree>
    <p:extLst>
      <p:ext uri="{BB962C8B-B14F-4D97-AF65-F5344CB8AC3E}">
        <p14:creationId xmlns:p14="http://schemas.microsoft.com/office/powerpoint/2010/main" val="384041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59F03B-BC3B-8C4E-BDA4-A05D36B00A3D}"/>
              </a:ext>
            </a:extLst>
          </p:cNvPr>
          <p:cNvSpPr>
            <a:spLocks noGrp="1"/>
          </p:cNvSpPr>
          <p:nvPr>
            <p:ph type="body" sz="quarter" idx="10"/>
          </p:nvPr>
        </p:nvSpPr>
        <p:spPr/>
        <p:txBody>
          <a:bodyPr/>
          <a:lstStyle/>
          <a:p>
            <a:r>
              <a:rPr lang="en-US" dirty="0"/>
              <a:t>OSIP Program Details</a:t>
            </a:r>
          </a:p>
        </p:txBody>
      </p:sp>
      <p:sp>
        <p:nvSpPr>
          <p:cNvPr id="7" name="Text Placeholder 2">
            <a:extLst>
              <a:ext uri="{FF2B5EF4-FFF2-40B4-BE49-F238E27FC236}">
                <a16:creationId xmlns:a16="http://schemas.microsoft.com/office/drawing/2014/main" id="{3FFD334A-CE38-4842-B265-A236F2B6A83B}"/>
              </a:ext>
            </a:extLst>
          </p:cNvPr>
          <p:cNvSpPr txBox="1">
            <a:spLocks/>
          </p:cNvSpPr>
          <p:nvPr/>
        </p:nvSpPr>
        <p:spPr>
          <a:xfrm>
            <a:off x="604839" y="1112091"/>
            <a:ext cx="7480923" cy="5627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95073"/>
                </a:solidFill>
                <a:effectLst/>
                <a:uLnTx/>
                <a:uFillTx/>
                <a:latin typeface="Arial" panose="020B0604020202020204"/>
                <a:ea typeface="+mn-ea"/>
                <a:cs typeface="Arial Narrow" panose="020B0604020202020204" pitchFamily="34" charset="0"/>
              </a:rPr>
              <a:t>Program funding accounts for a combination of grants and loans, which would be made available to fill identified funding gaps and be used as a development accelerator.</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222562EE-A966-DD49-8BA9-41FA6AA10D64}"/>
              </a:ext>
            </a:extLst>
          </p:cNvPr>
          <p:cNvPicPr>
            <a:picLocks noChangeAspect="1"/>
          </p:cNvPicPr>
          <p:nvPr/>
        </p:nvPicPr>
        <p:blipFill>
          <a:blip r:embed="rId3"/>
          <a:stretch>
            <a:fillRect/>
          </a:stretch>
        </p:blipFill>
        <p:spPr>
          <a:xfrm>
            <a:off x="192424" y="1931665"/>
            <a:ext cx="9574821" cy="4292642"/>
          </a:xfrm>
          <a:prstGeom prst="rect">
            <a:avLst/>
          </a:prstGeom>
        </p:spPr>
      </p:pic>
      <p:sp>
        <p:nvSpPr>
          <p:cNvPr id="5" name="Slide Number Placeholder 5">
            <a:extLst>
              <a:ext uri="{FF2B5EF4-FFF2-40B4-BE49-F238E27FC236}">
                <a16:creationId xmlns:a16="http://schemas.microsoft.com/office/drawing/2014/main" id="{E988B7D7-42BB-6E4F-A765-9C82D9C87CBA}"/>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23</a:t>
            </a:fld>
            <a:endParaRPr lang="en-US" sz="900" dirty="0"/>
          </a:p>
        </p:txBody>
      </p:sp>
    </p:spTree>
    <p:extLst>
      <p:ext uri="{BB962C8B-B14F-4D97-AF65-F5344CB8AC3E}">
        <p14:creationId xmlns:p14="http://schemas.microsoft.com/office/powerpoint/2010/main" val="1328376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23EBB6-6B9C-F546-B227-4745B01A33FA}"/>
              </a:ext>
            </a:extLst>
          </p:cNvPr>
          <p:cNvSpPr>
            <a:spLocks noGrp="1"/>
          </p:cNvSpPr>
          <p:nvPr>
            <p:ph type="body" sz="quarter" idx="10"/>
          </p:nvPr>
        </p:nvSpPr>
        <p:spPr/>
        <p:txBody>
          <a:bodyPr/>
          <a:lstStyle/>
          <a:p>
            <a:r>
              <a:rPr lang="en-US" dirty="0"/>
              <a:t>OSIP 3 Key Components</a:t>
            </a:r>
          </a:p>
        </p:txBody>
      </p:sp>
      <p:sp>
        <p:nvSpPr>
          <p:cNvPr id="6" name="TextBox 5">
            <a:extLst>
              <a:ext uri="{FF2B5EF4-FFF2-40B4-BE49-F238E27FC236}">
                <a16:creationId xmlns:a16="http://schemas.microsoft.com/office/drawing/2014/main" id="{12D908D8-8FC6-A04C-AAB0-D8EB5154C2E8}"/>
              </a:ext>
            </a:extLst>
          </p:cNvPr>
          <p:cNvSpPr txBox="1"/>
          <p:nvPr/>
        </p:nvSpPr>
        <p:spPr>
          <a:xfrm>
            <a:off x="455781" y="2435845"/>
            <a:ext cx="3258160"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Sites</a:t>
            </a:r>
          </a:p>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Buildings</a:t>
            </a:r>
          </a:p>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Targeting growth sectors</a:t>
            </a:r>
          </a:p>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Supporting new JO initiatives, e.g. reshoring</a:t>
            </a:r>
          </a:p>
          <a:p>
            <a:pPr marL="0" marR="0" lvl="0" indent="0" algn="l" defTabSz="914400" rtl="0" eaLnBrk="1" fontAlgn="auto" latinLnBrk="0" hangingPunct="1">
              <a:lnSpc>
                <a:spcPct val="100000"/>
              </a:lnSpc>
              <a:spcBef>
                <a:spcPts val="0"/>
              </a:spcBef>
              <a:spcAft>
                <a:spcPts val="0"/>
              </a:spcAft>
              <a:buClr>
                <a:srgbClr val="20BEDE"/>
              </a:buClr>
              <a:buSzTx/>
              <a:buFontTx/>
              <a:buNone/>
              <a:tabLst/>
              <a:defRPr/>
            </a:pPr>
            <a:endPar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20BEDE"/>
              </a:buClr>
              <a:buSzTx/>
              <a:buFontTx/>
              <a:buNone/>
              <a:tabLst/>
              <a:defRPr/>
            </a:pPr>
            <a:r>
              <a:rPr kumimoji="0" lang="en-US" sz="1800" b="0" i="1" u="none" strike="noStrike" kern="1200" cap="none" spc="0" normalizeH="0" baseline="0" noProof="0" dirty="0">
                <a:ln>
                  <a:noFill/>
                </a:ln>
                <a:solidFill>
                  <a:srgbClr val="313333"/>
                </a:solidFill>
                <a:effectLst/>
                <a:uLnTx/>
                <a:uFillTx/>
                <a:latin typeface="Arial" panose="020B0604020202020204"/>
                <a:ea typeface="+mn-ea"/>
                <a:cs typeface="+mn-cs"/>
              </a:rPr>
              <a:t>Grants/loans to applicants</a:t>
            </a:r>
          </a:p>
        </p:txBody>
      </p:sp>
      <p:sp>
        <p:nvSpPr>
          <p:cNvPr id="7" name="TextBox 6">
            <a:extLst>
              <a:ext uri="{FF2B5EF4-FFF2-40B4-BE49-F238E27FC236}">
                <a16:creationId xmlns:a16="http://schemas.microsoft.com/office/drawing/2014/main" id="{F9B41DC9-9696-464C-8792-1150D7EC37F3}"/>
              </a:ext>
            </a:extLst>
          </p:cNvPr>
          <p:cNvSpPr txBox="1"/>
          <p:nvPr/>
        </p:nvSpPr>
        <p:spPr>
          <a:xfrm>
            <a:off x="4507063" y="2435844"/>
            <a:ext cx="3177873"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Preliminary engineering due diligence</a:t>
            </a:r>
          </a:p>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Real estate market assessments</a:t>
            </a:r>
          </a:p>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Economic impact analysis</a:t>
            </a:r>
          </a:p>
          <a:p>
            <a:pPr marL="0" marR="0" lvl="0" indent="0" algn="l" defTabSz="914400" rtl="0" eaLnBrk="1" fontAlgn="auto" latinLnBrk="0" hangingPunct="1">
              <a:lnSpc>
                <a:spcPct val="100000"/>
              </a:lnSpc>
              <a:spcBef>
                <a:spcPts val="0"/>
              </a:spcBef>
              <a:spcAft>
                <a:spcPts val="0"/>
              </a:spcAft>
              <a:buClr>
                <a:srgbClr val="20BEDE"/>
              </a:buClr>
              <a:buSzTx/>
              <a:buFontTx/>
              <a:buNone/>
              <a:tabLst/>
              <a:defRPr/>
            </a:pPr>
            <a:endPar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20BEDE"/>
              </a:buClr>
              <a:buSzTx/>
              <a:buFontTx/>
              <a:buNone/>
              <a:tabLst/>
              <a:defRPr/>
            </a:pPr>
            <a:r>
              <a:rPr kumimoji="0" lang="en-US" sz="1800" b="0" i="1" u="none" strike="noStrike" kern="1200" cap="none" spc="0" normalizeH="0" baseline="0" noProof="0" dirty="0">
                <a:ln>
                  <a:noFill/>
                </a:ln>
                <a:solidFill>
                  <a:srgbClr val="041C2C"/>
                </a:solidFill>
                <a:effectLst/>
                <a:uLnTx/>
                <a:uFillTx/>
                <a:latin typeface="Arial" panose="020B0604020202020204"/>
                <a:ea typeface="+mn-ea"/>
                <a:cs typeface="+mn-cs"/>
              </a:rPr>
              <a:t>Direct contracting between </a:t>
            </a:r>
            <a:r>
              <a:rPr kumimoji="0" lang="en-US" sz="1800" b="0" i="1" u="none" strike="noStrike" kern="1200" cap="none" spc="0" normalizeH="0" baseline="0" noProof="0" dirty="0" err="1">
                <a:ln>
                  <a:noFill/>
                </a:ln>
                <a:solidFill>
                  <a:srgbClr val="041C2C"/>
                </a:solidFill>
                <a:effectLst/>
                <a:uLnTx/>
                <a:uFillTx/>
                <a:latin typeface="Arial" panose="020B0604020202020204"/>
                <a:ea typeface="+mn-ea"/>
                <a:cs typeface="+mn-cs"/>
              </a:rPr>
              <a:t>JobsOhio</a:t>
            </a:r>
            <a:r>
              <a:rPr kumimoji="0" lang="en-US" sz="1800" b="0" i="1" u="none" strike="noStrike" kern="1200" cap="none" spc="0" normalizeH="0" baseline="0" noProof="0" dirty="0">
                <a:ln>
                  <a:noFill/>
                </a:ln>
                <a:solidFill>
                  <a:srgbClr val="041C2C"/>
                </a:solidFill>
                <a:effectLst/>
                <a:uLnTx/>
                <a:uFillTx/>
                <a:latin typeface="Arial" panose="020B0604020202020204"/>
                <a:ea typeface="+mn-ea"/>
                <a:cs typeface="+mn-cs"/>
              </a:rPr>
              <a:t> and vendors</a:t>
            </a:r>
          </a:p>
        </p:txBody>
      </p:sp>
      <p:sp>
        <p:nvSpPr>
          <p:cNvPr id="8" name="TextBox 7">
            <a:extLst>
              <a:ext uri="{FF2B5EF4-FFF2-40B4-BE49-F238E27FC236}">
                <a16:creationId xmlns:a16="http://schemas.microsoft.com/office/drawing/2014/main" id="{1751261F-7DAF-644F-970B-29967BB23400}"/>
              </a:ext>
            </a:extLst>
          </p:cNvPr>
          <p:cNvSpPr txBox="1"/>
          <p:nvPr/>
        </p:nvSpPr>
        <p:spPr>
          <a:xfrm>
            <a:off x="8478058" y="2427330"/>
            <a:ext cx="3153586"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Airport infrastructure</a:t>
            </a:r>
          </a:p>
          <a:p>
            <a:pPr marL="285750" marR="0" lvl="0" indent="-285750" algn="l" defTabSz="914400" rtl="0" eaLnBrk="1" fontAlgn="auto" latinLnBrk="0" hangingPunct="1">
              <a:lnSpc>
                <a:spcPct val="100000"/>
              </a:lnSpc>
              <a:spcBef>
                <a:spcPts val="0"/>
              </a:spcBef>
              <a:spcAft>
                <a:spcPts val="0"/>
              </a:spcAft>
              <a:buClr>
                <a:srgbClr val="E1241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Aviation facilities</a:t>
            </a:r>
          </a:p>
          <a:p>
            <a:pPr marL="285750" marR="0" lvl="0" indent="-285750" algn="l" defTabSz="914400" rtl="0" eaLnBrk="1" fontAlgn="auto" latinLnBrk="0" hangingPunct="1">
              <a:lnSpc>
                <a:spcPct val="100000"/>
              </a:lnSpc>
              <a:spcBef>
                <a:spcPts val="0"/>
              </a:spcBef>
              <a:spcAft>
                <a:spcPts val="0"/>
              </a:spcAft>
              <a:buClr>
                <a:srgbClr val="20BEDE"/>
              </a:buClr>
              <a:buSzTx/>
              <a:buFont typeface="Courier New" panose="02070309020205020404" pitchFamily="49" charset="0"/>
              <a:buChar char="o"/>
              <a:tabLst/>
              <a:defRPr/>
            </a:pPr>
            <a:endPar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
                <a:srgbClr val="20BEDE"/>
              </a:buClr>
              <a:buSzTx/>
              <a:buFontTx/>
              <a:buNone/>
              <a:tabLst/>
              <a:defRPr/>
            </a:pPr>
            <a:r>
              <a:rPr kumimoji="0" lang="en-US" sz="1800" b="0" i="1" u="none" strike="noStrike" kern="1200" cap="none" spc="0" normalizeH="0" baseline="0" noProof="0" dirty="0">
                <a:ln>
                  <a:noFill/>
                </a:ln>
                <a:solidFill>
                  <a:srgbClr val="041C2C"/>
                </a:solidFill>
                <a:effectLst/>
                <a:uLnTx/>
                <a:uFillTx/>
                <a:latin typeface="Arial" panose="020B0604020202020204"/>
                <a:ea typeface="+mn-ea"/>
                <a:cs typeface="+mn-cs"/>
              </a:rPr>
              <a:t>Utilizes both speculative development and professional studies components</a:t>
            </a:r>
          </a:p>
        </p:txBody>
      </p:sp>
      <p:grpSp>
        <p:nvGrpSpPr>
          <p:cNvPr id="9" name="Group 8">
            <a:extLst>
              <a:ext uri="{FF2B5EF4-FFF2-40B4-BE49-F238E27FC236}">
                <a16:creationId xmlns:a16="http://schemas.microsoft.com/office/drawing/2014/main" id="{66D68134-B3E3-0E4C-8531-6D9116E15778}"/>
              </a:ext>
            </a:extLst>
          </p:cNvPr>
          <p:cNvGrpSpPr/>
          <p:nvPr/>
        </p:nvGrpSpPr>
        <p:grpSpPr>
          <a:xfrm>
            <a:off x="8478061" y="1264433"/>
            <a:ext cx="3153583" cy="1070578"/>
            <a:chOff x="8138241" y="2114366"/>
            <a:chExt cx="3153583" cy="1070578"/>
          </a:xfrm>
        </p:grpSpPr>
        <p:sp>
          <p:nvSpPr>
            <p:cNvPr id="10" name="TextBox 9">
              <a:extLst>
                <a:ext uri="{FF2B5EF4-FFF2-40B4-BE49-F238E27FC236}">
                  <a16:creationId xmlns:a16="http://schemas.microsoft.com/office/drawing/2014/main" id="{3D985720-F3DB-B54E-B3DA-A07BC8AFB12D}"/>
                </a:ext>
              </a:extLst>
            </p:cNvPr>
            <p:cNvSpPr txBox="1"/>
            <p:nvPr/>
          </p:nvSpPr>
          <p:spPr>
            <a:xfrm>
              <a:off x="9265970" y="2227733"/>
              <a:ext cx="2025854" cy="830997"/>
            </a:xfrm>
            <a:prstGeom prst="rect">
              <a:avLst/>
            </a:prstGeom>
            <a:noFill/>
          </p:spPr>
          <p:txBody>
            <a:bodyPr wrap="square" rtlCol="0">
              <a:spAutoFit/>
            </a:bodyPr>
            <a:lstStyle/>
            <a:p>
              <a:pPr marL="1587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t>Improved</a:t>
              </a:r>
              <a:b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br>
              <a: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t>Air Facilities </a:t>
              </a:r>
            </a:p>
          </p:txBody>
        </p:sp>
        <p:pic>
          <p:nvPicPr>
            <p:cNvPr id="11" name="Picture 10">
              <a:extLst>
                <a:ext uri="{FF2B5EF4-FFF2-40B4-BE49-F238E27FC236}">
                  <a16:creationId xmlns:a16="http://schemas.microsoft.com/office/drawing/2014/main" id="{03326BEF-F496-F642-B637-2D94C3819A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241" y="2114366"/>
              <a:ext cx="1070578" cy="1070578"/>
            </a:xfrm>
            <a:prstGeom prst="rect">
              <a:avLst/>
            </a:prstGeom>
          </p:spPr>
        </p:pic>
      </p:grpSp>
      <p:grpSp>
        <p:nvGrpSpPr>
          <p:cNvPr id="12" name="Group 11">
            <a:extLst>
              <a:ext uri="{FF2B5EF4-FFF2-40B4-BE49-F238E27FC236}">
                <a16:creationId xmlns:a16="http://schemas.microsoft.com/office/drawing/2014/main" id="{98CF4B0C-0C33-2642-AFE8-3B48EDC1F185}"/>
              </a:ext>
            </a:extLst>
          </p:cNvPr>
          <p:cNvGrpSpPr/>
          <p:nvPr/>
        </p:nvGrpSpPr>
        <p:grpSpPr>
          <a:xfrm>
            <a:off x="455781" y="1193135"/>
            <a:ext cx="3258160" cy="1200329"/>
            <a:chOff x="308000" y="2043068"/>
            <a:chExt cx="3258160" cy="1200329"/>
          </a:xfrm>
        </p:grpSpPr>
        <p:sp>
          <p:nvSpPr>
            <p:cNvPr id="13" name="TextBox 12">
              <a:extLst>
                <a:ext uri="{FF2B5EF4-FFF2-40B4-BE49-F238E27FC236}">
                  <a16:creationId xmlns:a16="http://schemas.microsoft.com/office/drawing/2014/main" id="{BCCD5DEC-D318-DA40-97E8-BD9411E6FBE6}"/>
                </a:ext>
              </a:extLst>
            </p:cNvPr>
            <p:cNvSpPr txBox="1"/>
            <p:nvPr/>
          </p:nvSpPr>
          <p:spPr>
            <a:xfrm>
              <a:off x="1435728" y="2043068"/>
              <a:ext cx="2130432" cy="1200329"/>
            </a:xfrm>
            <a:prstGeom prst="rect">
              <a:avLst/>
            </a:prstGeom>
            <a:noFill/>
          </p:spPr>
          <p:txBody>
            <a:bodyPr wrap="square" rtlCol="0">
              <a:spAutoFit/>
            </a:bodyPr>
            <a:lstStyle/>
            <a:p>
              <a:pPr marL="1587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t>Speculative</a:t>
              </a:r>
              <a:b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br>
              <a: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t>Site/Building Development</a:t>
              </a:r>
            </a:p>
          </p:txBody>
        </p:sp>
        <p:pic>
          <p:nvPicPr>
            <p:cNvPr id="14" name="Picture 13">
              <a:extLst>
                <a:ext uri="{FF2B5EF4-FFF2-40B4-BE49-F238E27FC236}">
                  <a16:creationId xmlns:a16="http://schemas.microsoft.com/office/drawing/2014/main" id="{977DEB38-E1C8-DB49-AC9D-B00F0A329B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000" y="2109349"/>
              <a:ext cx="1070578" cy="1070578"/>
            </a:xfrm>
            <a:prstGeom prst="rect">
              <a:avLst/>
            </a:prstGeom>
          </p:spPr>
        </p:pic>
      </p:grpSp>
      <p:grpSp>
        <p:nvGrpSpPr>
          <p:cNvPr id="15" name="Group 14">
            <a:extLst>
              <a:ext uri="{FF2B5EF4-FFF2-40B4-BE49-F238E27FC236}">
                <a16:creationId xmlns:a16="http://schemas.microsoft.com/office/drawing/2014/main" id="{273C6473-B88E-9140-A3A2-1F475A73A1F6}"/>
              </a:ext>
            </a:extLst>
          </p:cNvPr>
          <p:cNvGrpSpPr/>
          <p:nvPr/>
        </p:nvGrpSpPr>
        <p:grpSpPr>
          <a:xfrm>
            <a:off x="4507063" y="1258010"/>
            <a:ext cx="3177873" cy="1070578"/>
            <a:chOff x="4052263" y="2107943"/>
            <a:chExt cx="3177873" cy="1070578"/>
          </a:xfrm>
        </p:grpSpPr>
        <p:sp>
          <p:nvSpPr>
            <p:cNvPr id="16" name="TextBox 15">
              <a:extLst>
                <a:ext uri="{FF2B5EF4-FFF2-40B4-BE49-F238E27FC236}">
                  <a16:creationId xmlns:a16="http://schemas.microsoft.com/office/drawing/2014/main" id="{3088B451-27FB-614B-92AB-AAF7A81B2C01}"/>
                </a:ext>
              </a:extLst>
            </p:cNvPr>
            <p:cNvSpPr txBox="1"/>
            <p:nvPr/>
          </p:nvSpPr>
          <p:spPr>
            <a:xfrm>
              <a:off x="5179991" y="2234157"/>
              <a:ext cx="2050145" cy="830997"/>
            </a:xfrm>
            <a:prstGeom prst="rect">
              <a:avLst/>
            </a:prstGeom>
            <a:noFill/>
          </p:spPr>
          <p:txBody>
            <a:bodyPr wrap="square" rtlCol="0">
              <a:spAutoFit/>
            </a:bodyPr>
            <a:lstStyle/>
            <a:p>
              <a:pPr marL="1587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t>Professional</a:t>
              </a:r>
              <a:b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br>
              <a:r>
                <a:rPr kumimoji="0" lang="en-US" sz="2400" b="1" i="0" u="none" strike="noStrike" kern="1200" cap="none" spc="0" normalizeH="0" baseline="0" noProof="0" dirty="0">
                  <a:ln>
                    <a:noFill/>
                  </a:ln>
                  <a:solidFill>
                    <a:srgbClr val="313333"/>
                  </a:solidFill>
                  <a:effectLst/>
                  <a:uLnTx/>
                  <a:uFillTx/>
                  <a:latin typeface="Arial" panose="020B0604020202020204"/>
                  <a:ea typeface="+mn-ea"/>
                  <a:cs typeface="+mn-cs"/>
                </a:rPr>
                <a:t>Studies</a:t>
              </a:r>
            </a:p>
          </p:txBody>
        </p:sp>
        <p:pic>
          <p:nvPicPr>
            <p:cNvPr id="17" name="Picture 16">
              <a:extLst>
                <a:ext uri="{FF2B5EF4-FFF2-40B4-BE49-F238E27FC236}">
                  <a16:creationId xmlns:a16="http://schemas.microsoft.com/office/drawing/2014/main" id="{1A9FF18B-4F07-6549-88C8-67CEC01270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2263" y="2107943"/>
              <a:ext cx="1070578" cy="1070578"/>
            </a:xfrm>
            <a:prstGeom prst="rect">
              <a:avLst/>
            </a:prstGeom>
          </p:spPr>
        </p:pic>
      </p:grpSp>
      <p:sp>
        <p:nvSpPr>
          <p:cNvPr id="18" name="TextBox 17">
            <a:extLst>
              <a:ext uri="{FF2B5EF4-FFF2-40B4-BE49-F238E27FC236}">
                <a16:creationId xmlns:a16="http://schemas.microsoft.com/office/drawing/2014/main" id="{EBFE9052-EF9C-7F42-B021-E419DD23F67C}"/>
              </a:ext>
            </a:extLst>
          </p:cNvPr>
          <p:cNvSpPr txBox="1"/>
          <p:nvPr/>
        </p:nvSpPr>
        <p:spPr>
          <a:xfrm>
            <a:off x="838200" y="4947858"/>
            <a:ext cx="10570844" cy="774123"/>
          </a:xfrm>
          <a:prstGeom prst="rect">
            <a:avLst/>
          </a:prstGeom>
          <a:noFill/>
        </p:spPr>
        <p:txBody>
          <a:bodyPr wrap="square" rtlCol="0">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B405B"/>
                </a:solidFill>
                <a:effectLst/>
                <a:uLnTx/>
                <a:uFillTx/>
                <a:latin typeface="+mj-lt"/>
                <a:ea typeface="+mn-ea"/>
                <a:cs typeface="Arial Narrow" panose="020B0604020202020204" pitchFamily="34" charset="0"/>
              </a:rPr>
              <a:t>JobsOhio</a:t>
            </a:r>
            <a:r>
              <a:rPr kumimoji="0" lang="en-US" sz="1800" i="1" u="none" strike="noStrike" kern="1200" cap="none" spc="0" normalizeH="0" baseline="0" noProof="0" dirty="0">
                <a:ln>
                  <a:noFill/>
                </a:ln>
                <a:solidFill>
                  <a:srgbClr val="0B405B"/>
                </a:solidFill>
                <a:effectLst/>
                <a:uLnTx/>
                <a:uFillTx/>
                <a:latin typeface="+mj-lt"/>
                <a:ea typeface="+mn-ea"/>
                <a:cs typeface="Arial Narrow" panose="020B0604020202020204" pitchFamily="34" charset="0"/>
              </a:rPr>
              <a:t> has identified these opportunities for the state in fast-growth sectors and new </a:t>
            </a:r>
            <a:r>
              <a:rPr kumimoji="0" lang="en-US" sz="1800" i="1" u="none" strike="noStrike" kern="1200" cap="none" spc="0" normalizeH="0" baseline="0" noProof="0" dirty="0" err="1">
                <a:ln>
                  <a:noFill/>
                </a:ln>
                <a:solidFill>
                  <a:srgbClr val="0B405B"/>
                </a:solidFill>
                <a:effectLst/>
                <a:uLnTx/>
                <a:uFillTx/>
                <a:latin typeface="+mj-lt"/>
                <a:ea typeface="+mn-ea"/>
                <a:cs typeface="Arial Narrow" panose="020B0604020202020204" pitchFamily="34" charset="0"/>
              </a:rPr>
              <a:t>JobsOhio</a:t>
            </a:r>
            <a:r>
              <a:rPr kumimoji="0" lang="en-US" sz="1800" i="1" u="none" strike="noStrike" kern="1200" cap="none" spc="0" normalizeH="0" baseline="0" noProof="0" dirty="0">
                <a:ln>
                  <a:noFill/>
                </a:ln>
                <a:solidFill>
                  <a:srgbClr val="0B405B"/>
                </a:solidFill>
                <a:effectLst/>
                <a:uLnTx/>
                <a:uFillTx/>
                <a:latin typeface="+mj-lt"/>
                <a:ea typeface="+mn-ea"/>
                <a:cs typeface="Arial Narrow" panose="020B0604020202020204" pitchFamily="34" charset="0"/>
              </a:rPr>
              <a:t> initiatives. Applicants should align proposals with these opportunities.</a:t>
            </a:r>
          </a:p>
        </p:txBody>
      </p:sp>
      <p:cxnSp>
        <p:nvCxnSpPr>
          <p:cNvPr id="19" name="Straight Connector 18">
            <a:extLst>
              <a:ext uri="{FF2B5EF4-FFF2-40B4-BE49-F238E27FC236}">
                <a16:creationId xmlns:a16="http://schemas.microsoft.com/office/drawing/2014/main" id="{13D0C51C-89B9-3F41-932D-A4FC9C03B7EA}"/>
              </a:ext>
            </a:extLst>
          </p:cNvPr>
          <p:cNvCxnSpPr>
            <a:cxnSpLocks/>
          </p:cNvCxnSpPr>
          <p:nvPr/>
        </p:nvCxnSpPr>
        <p:spPr>
          <a:xfrm>
            <a:off x="9442478" y="3168076"/>
            <a:ext cx="1233142" cy="0"/>
          </a:xfrm>
          <a:prstGeom prst="line">
            <a:avLst/>
          </a:prstGeom>
          <a:ln w="508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3CE2E3-FB20-634D-B814-C4A62B71D473}"/>
              </a:ext>
            </a:extLst>
          </p:cNvPr>
          <p:cNvCxnSpPr>
            <a:cxnSpLocks/>
          </p:cNvCxnSpPr>
          <p:nvPr/>
        </p:nvCxnSpPr>
        <p:spPr>
          <a:xfrm>
            <a:off x="5479429" y="4002466"/>
            <a:ext cx="1233142" cy="0"/>
          </a:xfrm>
          <a:prstGeom prst="line">
            <a:avLst/>
          </a:prstGeom>
          <a:ln w="508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2F416A-4EDB-9B43-A2CB-541D1D989B03}"/>
              </a:ext>
            </a:extLst>
          </p:cNvPr>
          <p:cNvCxnSpPr>
            <a:cxnSpLocks/>
          </p:cNvCxnSpPr>
          <p:nvPr/>
        </p:nvCxnSpPr>
        <p:spPr>
          <a:xfrm>
            <a:off x="1513219" y="4002466"/>
            <a:ext cx="1233142" cy="0"/>
          </a:xfrm>
          <a:prstGeom prst="line">
            <a:avLst/>
          </a:prstGeom>
          <a:ln w="50800" cap="sq">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29A8E8E-EEE8-2447-85BA-19E5D7CCD79D}"/>
              </a:ext>
            </a:extLst>
          </p:cNvPr>
          <p:cNvSpPr/>
          <p:nvPr/>
        </p:nvSpPr>
        <p:spPr>
          <a:xfrm>
            <a:off x="523327" y="4878370"/>
            <a:ext cx="11108317" cy="902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Slide Number Placeholder 5">
            <a:extLst>
              <a:ext uri="{FF2B5EF4-FFF2-40B4-BE49-F238E27FC236}">
                <a16:creationId xmlns:a16="http://schemas.microsoft.com/office/drawing/2014/main" id="{F6FA6206-BDA3-DC4D-B726-19E30133BE15}"/>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24</a:t>
            </a:fld>
            <a:endParaRPr lang="en-US" sz="900" dirty="0"/>
          </a:p>
        </p:txBody>
      </p:sp>
    </p:spTree>
    <p:extLst>
      <p:ext uri="{BB962C8B-B14F-4D97-AF65-F5344CB8AC3E}">
        <p14:creationId xmlns:p14="http://schemas.microsoft.com/office/powerpoint/2010/main" val="4288233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23EBB6-6B9C-F546-B227-4745B01A33FA}"/>
              </a:ext>
            </a:extLst>
          </p:cNvPr>
          <p:cNvSpPr>
            <a:spLocks noGrp="1"/>
          </p:cNvSpPr>
          <p:nvPr>
            <p:ph type="body" sz="quarter" idx="10"/>
          </p:nvPr>
        </p:nvSpPr>
        <p:spPr/>
        <p:txBody>
          <a:bodyPr/>
          <a:lstStyle/>
          <a:p>
            <a:r>
              <a:rPr lang="en-US" dirty="0"/>
              <a:t>OSIP Guiding Principles</a:t>
            </a:r>
          </a:p>
        </p:txBody>
      </p:sp>
      <p:sp>
        <p:nvSpPr>
          <p:cNvPr id="22" name="Slide Number Placeholder 5">
            <a:extLst>
              <a:ext uri="{FF2B5EF4-FFF2-40B4-BE49-F238E27FC236}">
                <a16:creationId xmlns:a16="http://schemas.microsoft.com/office/drawing/2014/main" id="{F6FA6206-BDA3-DC4D-B726-19E30133BE15}"/>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25</a:t>
            </a:fld>
            <a:endParaRPr lang="en-US" sz="900" dirty="0"/>
          </a:p>
        </p:txBody>
      </p:sp>
      <p:sp>
        <p:nvSpPr>
          <p:cNvPr id="23" name="Title 1">
            <a:extLst>
              <a:ext uri="{FF2B5EF4-FFF2-40B4-BE49-F238E27FC236}">
                <a16:creationId xmlns:a16="http://schemas.microsoft.com/office/drawing/2014/main" id="{ACA738EA-BB1F-B340-98F4-43B730CA7709}"/>
              </a:ext>
            </a:extLst>
          </p:cNvPr>
          <p:cNvSpPr txBox="1">
            <a:spLocks/>
          </p:cNvSpPr>
          <p:nvPr/>
        </p:nvSpPr>
        <p:spPr>
          <a:xfrm>
            <a:off x="641378" y="989174"/>
            <a:ext cx="10515600" cy="7401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Projects will be evaluated based on the following guiding principles:</a:t>
            </a:r>
          </a:p>
        </p:txBody>
      </p:sp>
      <p:grpSp>
        <p:nvGrpSpPr>
          <p:cNvPr id="24" name="Group 23">
            <a:extLst>
              <a:ext uri="{FF2B5EF4-FFF2-40B4-BE49-F238E27FC236}">
                <a16:creationId xmlns:a16="http://schemas.microsoft.com/office/drawing/2014/main" id="{77E3B0EC-F35C-9F46-B17D-4DD2831D1C6C}"/>
              </a:ext>
            </a:extLst>
          </p:cNvPr>
          <p:cNvGrpSpPr/>
          <p:nvPr/>
        </p:nvGrpSpPr>
        <p:grpSpPr>
          <a:xfrm>
            <a:off x="641378" y="2027273"/>
            <a:ext cx="2477793" cy="2774593"/>
            <a:chOff x="677958" y="2164433"/>
            <a:chExt cx="2477793" cy="2774593"/>
          </a:xfrm>
        </p:grpSpPr>
        <p:sp>
          <p:nvSpPr>
            <p:cNvPr id="25" name="TextBox 24">
              <a:extLst>
                <a:ext uri="{FF2B5EF4-FFF2-40B4-BE49-F238E27FC236}">
                  <a16:creationId xmlns:a16="http://schemas.microsoft.com/office/drawing/2014/main" id="{D630E445-F251-4246-B9B2-E2D46E10D9EE}"/>
                </a:ext>
              </a:extLst>
            </p:cNvPr>
            <p:cNvSpPr txBox="1"/>
            <p:nvPr/>
          </p:nvSpPr>
          <p:spPr>
            <a:xfrm>
              <a:off x="677958" y="2866664"/>
              <a:ext cx="2477793" cy="2072362"/>
            </a:xfrm>
            <a:prstGeom prst="rect">
              <a:avLst/>
            </a:prstGeom>
            <a:noFill/>
          </p:spPr>
          <p:txBody>
            <a:bodyPr wrap="square" rtlCol="0">
              <a:spAutoFit/>
            </a:bodyPr>
            <a:lstStyle/>
            <a:p>
              <a:pPr marL="174625" marR="0" lvl="0" indent="-174625"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Identified end-user targets </a:t>
              </a:r>
            </a:p>
            <a:p>
              <a:pPr marL="174625" marR="0" lvl="0" indent="-174625"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A Phase I ESA must be completed</a:t>
              </a:r>
            </a:p>
            <a:p>
              <a:pPr marL="174625" marR="0" lvl="0" indent="-174625"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A Phase II ESA must be completed if the Phase I recommends it</a:t>
              </a:r>
            </a:p>
          </p:txBody>
        </p:sp>
        <p:grpSp>
          <p:nvGrpSpPr>
            <p:cNvPr id="26" name="Group 25">
              <a:extLst>
                <a:ext uri="{FF2B5EF4-FFF2-40B4-BE49-F238E27FC236}">
                  <a16:creationId xmlns:a16="http://schemas.microsoft.com/office/drawing/2014/main" id="{7A60D4DD-91D8-8142-A085-9F4F69654D95}"/>
                </a:ext>
              </a:extLst>
            </p:cNvPr>
            <p:cNvGrpSpPr/>
            <p:nvPr/>
          </p:nvGrpSpPr>
          <p:grpSpPr>
            <a:xfrm>
              <a:off x="782080" y="2164433"/>
              <a:ext cx="1793350" cy="567020"/>
              <a:chOff x="670025" y="1368840"/>
              <a:chExt cx="1793350" cy="567020"/>
            </a:xfrm>
          </p:grpSpPr>
          <p:sp>
            <p:nvSpPr>
              <p:cNvPr id="27" name="2. Slide Title">
                <a:extLst>
                  <a:ext uri="{FF2B5EF4-FFF2-40B4-BE49-F238E27FC236}">
                    <a16:creationId xmlns:a16="http://schemas.microsoft.com/office/drawing/2014/main" id="{78C92F06-0623-AF4D-AE7B-CD8759150A8E}"/>
                  </a:ext>
                </a:extLst>
              </p:cNvPr>
              <p:cNvSpPr txBox="1">
                <a:spLocks/>
              </p:cNvSpPr>
              <p:nvPr>
                <p:custDataLst>
                  <p:tags r:id="rId3"/>
                </p:custDataLst>
              </p:nvPr>
            </p:nvSpPr>
            <p:spPr>
              <a:xfrm>
                <a:off x="670025" y="1368840"/>
                <a:ext cx="1793350" cy="469481"/>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chemeClr val="tx2"/>
                    </a:solidFill>
                    <a:effectLst/>
                    <a:uLnTx/>
                    <a:uFillTx/>
                    <a:ea typeface="+mj-ea"/>
                    <a:cs typeface="+mj-cs"/>
                  </a:rPr>
                  <a:t>REQUIRED</a:t>
                </a:r>
              </a:p>
            </p:txBody>
          </p:sp>
          <p:cxnSp>
            <p:nvCxnSpPr>
              <p:cNvPr id="28" name="Straight Connector 27">
                <a:extLst>
                  <a:ext uri="{FF2B5EF4-FFF2-40B4-BE49-F238E27FC236}">
                    <a16:creationId xmlns:a16="http://schemas.microsoft.com/office/drawing/2014/main" id="{93CBB34F-6C3B-424F-986D-BBB3504A0AEC}"/>
                  </a:ext>
                </a:extLst>
              </p:cNvPr>
              <p:cNvCxnSpPr>
                <a:cxnSpLocks/>
              </p:cNvCxnSpPr>
              <p:nvPr/>
            </p:nvCxnSpPr>
            <p:spPr>
              <a:xfrm>
                <a:off x="692885" y="1935860"/>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A43FFB22-3551-6E4A-8C3F-6DC738A4B47E}"/>
              </a:ext>
            </a:extLst>
          </p:cNvPr>
          <p:cNvGrpSpPr/>
          <p:nvPr/>
        </p:nvGrpSpPr>
        <p:grpSpPr>
          <a:xfrm>
            <a:off x="3435932" y="2027273"/>
            <a:ext cx="3884186" cy="3149055"/>
            <a:chOff x="3496948" y="2164433"/>
            <a:chExt cx="3884186" cy="3149055"/>
          </a:xfrm>
        </p:grpSpPr>
        <p:sp>
          <p:nvSpPr>
            <p:cNvPr id="30" name="TextBox 29">
              <a:extLst>
                <a:ext uri="{FF2B5EF4-FFF2-40B4-BE49-F238E27FC236}">
                  <a16:creationId xmlns:a16="http://schemas.microsoft.com/office/drawing/2014/main" id="{5465A7D9-1431-8F43-8D77-EE521BED1D2D}"/>
                </a:ext>
              </a:extLst>
            </p:cNvPr>
            <p:cNvSpPr txBox="1"/>
            <p:nvPr/>
          </p:nvSpPr>
          <p:spPr>
            <a:xfrm>
              <a:off x="3496948" y="2866664"/>
              <a:ext cx="3348081" cy="244682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Diverse, statewide portfolio focus on near-term opportunities</a:t>
              </a:r>
            </a:p>
            <a:p>
              <a:pPr marL="228600" marR="0" lvl="0" indent="-228600"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Experienced development partner</a:t>
              </a:r>
            </a:p>
            <a:p>
              <a:pPr marL="228600" marR="0" lvl="0" indent="-228600"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30+ acres for site development (no proposed building) </a:t>
              </a:r>
            </a:p>
            <a:p>
              <a:pPr marL="228600" marR="0" lvl="0" indent="-228600"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Loans support new building construction</a:t>
              </a:r>
            </a:p>
          </p:txBody>
        </p:sp>
        <p:grpSp>
          <p:nvGrpSpPr>
            <p:cNvPr id="31" name="Group 30">
              <a:extLst>
                <a:ext uri="{FF2B5EF4-FFF2-40B4-BE49-F238E27FC236}">
                  <a16:creationId xmlns:a16="http://schemas.microsoft.com/office/drawing/2014/main" id="{7D2806FB-B432-FD40-A6AB-95736916572A}"/>
                </a:ext>
              </a:extLst>
            </p:cNvPr>
            <p:cNvGrpSpPr/>
            <p:nvPr/>
          </p:nvGrpSpPr>
          <p:grpSpPr>
            <a:xfrm>
              <a:off x="3580272" y="2164433"/>
              <a:ext cx="3800862" cy="567020"/>
              <a:chOff x="-95131" y="1368840"/>
              <a:chExt cx="3800862" cy="567020"/>
            </a:xfrm>
          </p:grpSpPr>
          <p:sp>
            <p:nvSpPr>
              <p:cNvPr id="32" name="2. Slide Title">
                <a:extLst>
                  <a:ext uri="{FF2B5EF4-FFF2-40B4-BE49-F238E27FC236}">
                    <a16:creationId xmlns:a16="http://schemas.microsoft.com/office/drawing/2014/main" id="{C67D0CCD-F039-3943-8790-80233EF2DB44}"/>
                  </a:ext>
                </a:extLst>
              </p:cNvPr>
              <p:cNvSpPr txBox="1">
                <a:spLocks/>
              </p:cNvSpPr>
              <p:nvPr>
                <p:custDataLst>
                  <p:tags r:id="rId2"/>
                </p:custDataLst>
              </p:nvPr>
            </p:nvSpPr>
            <p:spPr>
              <a:xfrm>
                <a:off x="-95131" y="1368840"/>
                <a:ext cx="3800862" cy="469481"/>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chemeClr val="tx2"/>
                    </a:solidFill>
                    <a:effectLst/>
                    <a:uLnTx/>
                    <a:uFillTx/>
                    <a:ea typeface="+mj-ea"/>
                    <a:cs typeface="+mj-cs"/>
                  </a:rPr>
                  <a:t>STRONGLY PREFERRED</a:t>
                </a:r>
              </a:p>
            </p:txBody>
          </p:sp>
          <p:cxnSp>
            <p:nvCxnSpPr>
              <p:cNvPr id="33" name="Straight Connector 32">
                <a:extLst>
                  <a:ext uri="{FF2B5EF4-FFF2-40B4-BE49-F238E27FC236}">
                    <a16:creationId xmlns:a16="http://schemas.microsoft.com/office/drawing/2014/main" id="{40774760-9127-3B4B-99BE-6D6A37C9D2BF}"/>
                  </a:ext>
                </a:extLst>
              </p:cNvPr>
              <p:cNvCxnSpPr>
                <a:cxnSpLocks/>
              </p:cNvCxnSpPr>
              <p:nvPr/>
            </p:nvCxnSpPr>
            <p:spPr>
              <a:xfrm>
                <a:off x="-72271" y="1935860"/>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5E696486-4E81-6340-91FE-E4BBD116E2BC}"/>
              </a:ext>
            </a:extLst>
          </p:cNvPr>
          <p:cNvGrpSpPr/>
          <p:nvPr/>
        </p:nvGrpSpPr>
        <p:grpSpPr>
          <a:xfrm>
            <a:off x="7659776" y="2027273"/>
            <a:ext cx="3691316" cy="3267036"/>
            <a:chOff x="7487224" y="2164433"/>
            <a:chExt cx="3691316" cy="3267036"/>
          </a:xfrm>
        </p:grpSpPr>
        <p:sp>
          <p:nvSpPr>
            <p:cNvPr id="35" name="TextBox 34">
              <a:extLst>
                <a:ext uri="{FF2B5EF4-FFF2-40B4-BE49-F238E27FC236}">
                  <a16:creationId xmlns:a16="http://schemas.microsoft.com/office/drawing/2014/main" id="{E16A4864-09D8-F041-831F-AE4374D85567}"/>
                </a:ext>
              </a:extLst>
            </p:cNvPr>
            <p:cNvSpPr txBox="1"/>
            <p:nvPr/>
          </p:nvSpPr>
          <p:spPr>
            <a:xfrm>
              <a:off x="7487224" y="2866664"/>
              <a:ext cx="3691316" cy="2564805"/>
            </a:xfrm>
            <a:prstGeom prst="rect">
              <a:avLst/>
            </a:prstGeom>
            <a:noFill/>
          </p:spPr>
          <p:txBody>
            <a:bodyPr wrap="square" rtlCol="0">
              <a:spAutoFit/>
            </a:bodyPr>
            <a:lstStyle/>
            <a:p>
              <a:pPr marL="174625" marR="0" lvl="0" indent="-174625"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err="1">
                  <a:ln>
                    <a:noFill/>
                  </a:ln>
                  <a:solidFill>
                    <a:schemeClr val="tx2"/>
                  </a:solidFill>
                  <a:effectLst/>
                  <a:uLnTx/>
                  <a:uFillTx/>
                  <a:latin typeface="+mj-lt"/>
                  <a:ea typeface="+mn-ea"/>
                  <a:cs typeface="+mn-cs"/>
                </a:rPr>
                <a:t>JobsOhio</a:t>
              </a:r>
              <a:r>
                <a:rPr kumimoji="0" lang="en-US" sz="1600" b="0" i="0" u="none" strike="noStrike" kern="1200" cap="none" spc="0" normalizeH="0" baseline="0" noProof="0" dirty="0">
                  <a:ln>
                    <a:noFill/>
                  </a:ln>
                  <a:solidFill>
                    <a:schemeClr val="tx2"/>
                  </a:solidFill>
                  <a:effectLst/>
                  <a:uLnTx/>
                  <a:uFillTx/>
                  <a:latin typeface="+mj-lt"/>
                  <a:ea typeface="+mn-ea"/>
                  <a:cs typeface="+mn-cs"/>
                </a:rPr>
                <a:t> will prioritize speculative development projects based on alignment with JO priorities</a:t>
              </a:r>
            </a:p>
            <a:p>
              <a:pPr marL="174625" marR="0" lvl="0" indent="-174625"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Brownfield redevelopment projects likely to receive more favorable support</a:t>
              </a:r>
            </a:p>
            <a:p>
              <a:pPr marL="174625" marR="0" lvl="0" indent="-174625" algn="l" defTabSz="914400" rtl="0" eaLnBrk="1" fontAlgn="auto" latinLnBrk="0" hangingPunct="1">
                <a:lnSpc>
                  <a:spcPct val="100000"/>
                </a:lnSpc>
                <a:spcBef>
                  <a:spcPts val="0"/>
                </a:spcBef>
                <a:spcAft>
                  <a:spcPts val="1000"/>
                </a:spcAft>
                <a:buClr>
                  <a:srgbClr val="20BEDE"/>
                </a:buClr>
                <a:buSzTx/>
                <a:buFont typeface="Arial" panose="020B0604020202020204" pitchFamily="34" charset="0"/>
                <a:buChar char="•"/>
                <a:defRPr/>
              </a:pPr>
              <a:r>
                <a:rPr kumimoji="0" lang="en-US" sz="1600" b="0" i="0" u="none" strike="noStrike" kern="1200" cap="none" spc="0" normalizeH="0" baseline="0" noProof="0" dirty="0">
                  <a:ln>
                    <a:noFill/>
                  </a:ln>
                  <a:solidFill>
                    <a:schemeClr val="tx2"/>
                  </a:solidFill>
                  <a:effectLst/>
                  <a:uLnTx/>
                  <a:uFillTx/>
                  <a:latin typeface="+mj-lt"/>
                  <a:ea typeface="+mn-ea"/>
                  <a:cs typeface="+mn-cs"/>
                </a:rPr>
                <a:t>Focus is on filling known/proven inventory gaps within </a:t>
              </a:r>
              <a:r>
                <a:rPr kumimoji="0" lang="en-US" sz="1600" b="0" i="0" u="none" strike="noStrike" kern="1200" cap="none" spc="0" normalizeH="0" baseline="0" noProof="0" dirty="0" err="1">
                  <a:ln>
                    <a:noFill/>
                  </a:ln>
                  <a:solidFill>
                    <a:schemeClr val="tx2"/>
                  </a:solidFill>
                  <a:effectLst/>
                  <a:uLnTx/>
                  <a:uFillTx/>
                  <a:latin typeface="+mj-lt"/>
                  <a:ea typeface="+mn-ea"/>
                  <a:cs typeface="+mn-cs"/>
                </a:rPr>
                <a:t>JobsOhio</a:t>
              </a:r>
              <a:r>
                <a:rPr kumimoji="0" lang="en-US" sz="1600" b="0" i="0" u="none" strike="noStrike" kern="1200" cap="none" spc="0" normalizeH="0" baseline="0" noProof="0" dirty="0">
                  <a:ln>
                    <a:noFill/>
                  </a:ln>
                  <a:solidFill>
                    <a:schemeClr val="tx2"/>
                  </a:solidFill>
                  <a:effectLst/>
                  <a:uLnTx/>
                  <a:uFillTx/>
                  <a:latin typeface="+mj-lt"/>
                  <a:ea typeface="+mn-ea"/>
                  <a:cs typeface="+mn-cs"/>
                </a:rPr>
                <a:t> targeted industry sectors</a:t>
              </a:r>
            </a:p>
          </p:txBody>
        </p:sp>
        <p:grpSp>
          <p:nvGrpSpPr>
            <p:cNvPr id="36" name="Group 35">
              <a:extLst>
                <a:ext uri="{FF2B5EF4-FFF2-40B4-BE49-F238E27FC236}">
                  <a16:creationId xmlns:a16="http://schemas.microsoft.com/office/drawing/2014/main" id="{8DA63DBE-97C4-BE4C-B0D3-49580EE3840E}"/>
                </a:ext>
              </a:extLst>
            </p:cNvPr>
            <p:cNvGrpSpPr/>
            <p:nvPr/>
          </p:nvGrpSpPr>
          <p:grpSpPr>
            <a:xfrm>
              <a:off x="7594309" y="2164433"/>
              <a:ext cx="3248007" cy="567020"/>
              <a:chOff x="-186571" y="1368840"/>
              <a:chExt cx="3248007" cy="567020"/>
            </a:xfrm>
          </p:grpSpPr>
          <p:sp>
            <p:nvSpPr>
              <p:cNvPr id="37" name="2. Slide Title">
                <a:extLst>
                  <a:ext uri="{FF2B5EF4-FFF2-40B4-BE49-F238E27FC236}">
                    <a16:creationId xmlns:a16="http://schemas.microsoft.com/office/drawing/2014/main" id="{467436FC-060A-414D-9E46-5A992382EA0D}"/>
                  </a:ext>
                </a:extLst>
              </p:cNvPr>
              <p:cNvSpPr txBox="1">
                <a:spLocks/>
              </p:cNvSpPr>
              <p:nvPr>
                <p:custDataLst>
                  <p:tags r:id="rId1"/>
                </p:custDataLst>
              </p:nvPr>
            </p:nvSpPr>
            <p:spPr>
              <a:xfrm>
                <a:off x="-186571" y="1368840"/>
                <a:ext cx="3248007" cy="469481"/>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w="6350" cap="flat">
                      <a:noFill/>
                      <a:miter lim="800000"/>
                    </a:ln>
                    <a:solidFill>
                      <a:schemeClr val="tx2"/>
                    </a:solidFill>
                    <a:effectLst/>
                    <a:uLnTx/>
                    <a:uFillTx/>
                    <a:ea typeface="+mj-ea"/>
                    <a:cs typeface="+mj-cs"/>
                  </a:rPr>
                  <a:t>PRIORITIZED</a:t>
                </a:r>
              </a:p>
            </p:txBody>
          </p:sp>
          <p:cxnSp>
            <p:nvCxnSpPr>
              <p:cNvPr id="38" name="Straight Connector 37">
                <a:extLst>
                  <a:ext uri="{FF2B5EF4-FFF2-40B4-BE49-F238E27FC236}">
                    <a16:creationId xmlns:a16="http://schemas.microsoft.com/office/drawing/2014/main" id="{CBAF1779-ED69-5740-8F04-A711117499B4}"/>
                  </a:ext>
                </a:extLst>
              </p:cNvPr>
              <p:cNvCxnSpPr>
                <a:cxnSpLocks/>
              </p:cNvCxnSpPr>
              <p:nvPr/>
            </p:nvCxnSpPr>
            <p:spPr>
              <a:xfrm>
                <a:off x="-163711" y="1935860"/>
                <a:ext cx="9684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27767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23EBB6-6B9C-F546-B227-4745B01A33FA}"/>
              </a:ext>
            </a:extLst>
          </p:cNvPr>
          <p:cNvSpPr>
            <a:spLocks noGrp="1"/>
          </p:cNvSpPr>
          <p:nvPr>
            <p:ph type="body" sz="quarter" idx="10"/>
          </p:nvPr>
        </p:nvSpPr>
        <p:spPr/>
        <p:txBody>
          <a:bodyPr/>
          <a:lstStyle/>
          <a:p>
            <a:r>
              <a:rPr lang="en-US" dirty="0"/>
              <a:t>OSIP Eligible Applicants/Ownership</a:t>
            </a:r>
          </a:p>
        </p:txBody>
      </p:sp>
      <p:sp>
        <p:nvSpPr>
          <p:cNvPr id="22" name="Slide Number Placeholder 5">
            <a:extLst>
              <a:ext uri="{FF2B5EF4-FFF2-40B4-BE49-F238E27FC236}">
                <a16:creationId xmlns:a16="http://schemas.microsoft.com/office/drawing/2014/main" id="{F6FA6206-BDA3-DC4D-B726-19E30133BE15}"/>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26</a:t>
            </a:fld>
            <a:endParaRPr lang="en-US" sz="900" dirty="0"/>
          </a:p>
        </p:txBody>
      </p:sp>
      <p:graphicFrame>
        <p:nvGraphicFramePr>
          <p:cNvPr id="20" name="Content Placeholder 4">
            <a:extLst>
              <a:ext uri="{FF2B5EF4-FFF2-40B4-BE49-F238E27FC236}">
                <a16:creationId xmlns:a16="http://schemas.microsoft.com/office/drawing/2014/main" id="{4C312137-5DAD-1047-A08F-8704C0727EFB}"/>
              </a:ext>
            </a:extLst>
          </p:cNvPr>
          <p:cNvGraphicFramePr>
            <a:graphicFrameLocks/>
          </p:cNvGraphicFramePr>
          <p:nvPr>
            <p:extLst>
              <p:ext uri="{D42A27DB-BD31-4B8C-83A1-F6EECF244321}">
                <p14:modId xmlns:p14="http://schemas.microsoft.com/office/powerpoint/2010/main" val="2327505624"/>
              </p:ext>
            </p:extLst>
          </p:nvPr>
        </p:nvGraphicFramePr>
        <p:xfrm>
          <a:off x="0" y="1281127"/>
          <a:ext cx="11073493" cy="4910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7551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1C571D-DF6C-684A-B263-034C8329537D}"/>
              </a:ext>
            </a:extLst>
          </p:cNvPr>
          <p:cNvSpPr>
            <a:spLocks noGrp="1"/>
          </p:cNvSpPr>
          <p:nvPr>
            <p:ph type="body" sz="quarter" idx="10"/>
          </p:nvPr>
        </p:nvSpPr>
        <p:spPr/>
        <p:txBody>
          <a:bodyPr/>
          <a:lstStyle/>
          <a:p>
            <a:r>
              <a:rPr lang="en-US" dirty="0"/>
              <a:t>OSIP Use of Funds 2020-21</a:t>
            </a:r>
          </a:p>
        </p:txBody>
      </p:sp>
      <p:sp>
        <p:nvSpPr>
          <p:cNvPr id="4" name="Slide Number Placeholder 5">
            <a:extLst>
              <a:ext uri="{FF2B5EF4-FFF2-40B4-BE49-F238E27FC236}">
                <a16:creationId xmlns:a16="http://schemas.microsoft.com/office/drawing/2014/main" id="{650FEB0A-B5AE-EB4A-889C-5AD3756A0CC4}"/>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27</a:t>
            </a:fld>
            <a:endParaRPr lang="en-US" sz="900" dirty="0"/>
          </a:p>
        </p:txBody>
      </p:sp>
      <p:graphicFrame>
        <p:nvGraphicFramePr>
          <p:cNvPr id="5" name="Table 4">
            <a:extLst>
              <a:ext uri="{FF2B5EF4-FFF2-40B4-BE49-F238E27FC236}">
                <a16:creationId xmlns:a16="http://schemas.microsoft.com/office/drawing/2014/main" id="{D6493894-E080-4048-81FA-B07CC5856963}"/>
              </a:ext>
            </a:extLst>
          </p:cNvPr>
          <p:cNvGraphicFramePr>
            <a:graphicFrameLocks noGrp="1"/>
          </p:cNvGraphicFramePr>
          <p:nvPr>
            <p:extLst>
              <p:ext uri="{D42A27DB-BD31-4B8C-83A1-F6EECF244321}">
                <p14:modId xmlns:p14="http://schemas.microsoft.com/office/powerpoint/2010/main" val="2417512580"/>
              </p:ext>
            </p:extLst>
          </p:nvPr>
        </p:nvGraphicFramePr>
        <p:xfrm>
          <a:off x="604838" y="1615023"/>
          <a:ext cx="10334911" cy="3496803"/>
        </p:xfrm>
        <a:graphic>
          <a:graphicData uri="http://schemas.openxmlformats.org/drawingml/2006/table">
            <a:tbl>
              <a:tblPr/>
              <a:tblGrid>
                <a:gridCol w="7520653">
                  <a:extLst>
                    <a:ext uri="{9D8B030D-6E8A-4147-A177-3AD203B41FA5}">
                      <a16:colId xmlns:a16="http://schemas.microsoft.com/office/drawing/2014/main" val="2549593237"/>
                    </a:ext>
                  </a:extLst>
                </a:gridCol>
                <a:gridCol w="2814258">
                  <a:extLst>
                    <a:ext uri="{9D8B030D-6E8A-4147-A177-3AD203B41FA5}">
                      <a16:colId xmlns:a16="http://schemas.microsoft.com/office/drawing/2014/main" val="1350563723"/>
                    </a:ext>
                  </a:extLst>
                </a:gridCol>
              </a:tblGrid>
              <a:tr h="762125">
                <a:tc>
                  <a:txBody>
                    <a:bodyPr/>
                    <a:lstStyle/>
                    <a:p>
                      <a:pPr algn="l" fontAlgn="ctr"/>
                      <a:r>
                        <a:rPr lang="en-US" sz="2200" b="1" i="0" u="none" strike="noStrike" dirty="0">
                          <a:solidFill>
                            <a:schemeClr val="accent1"/>
                          </a:solidFill>
                          <a:effectLst/>
                          <a:latin typeface="+mn-lt"/>
                        </a:rPr>
                        <a:t>OSIP Total Annual Funding </a:t>
                      </a:r>
                      <a:r>
                        <a:rPr lang="en-US" sz="1800" b="0" i="1" u="none" strike="noStrike" dirty="0">
                          <a:solidFill>
                            <a:schemeClr val="accent1"/>
                          </a:solidFill>
                          <a:effectLst/>
                          <a:latin typeface="+mn-lt"/>
                        </a:rPr>
                        <a:t>(July 1, 2020 - June 30, 2021)</a:t>
                      </a:r>
                      <a:endParaRPr lang="en-US" sz="1800" b="1" i="0" u="none" strike="noStrike" dirty="0">
                        <a:solidFill>
                          <a:schemeClr val="accent1"/>
                        </a:solidFill>
                        <a:effectLst/>
                        <a:latin typeface="+mn-lt"/>
                      </a:endParaRPr>
                    </a:p>
                  </a:txBody>
                  <a:tcPr marL="18288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n-US" sz="2200" b="1" i="0" u="none" strike="noStrike" dirty="0">
                          <a:solidFill>
                            <a:schemeClr val="accent1"/>
                          </a:solidFill>
                          <a:effectLst/>
                          <a:latin typeface="Arial" panose="020B0604020202020204" pitchFamily="34" charset="0"/>
                          <a:cs typeface="Arial" panose="020B0604020202020204" pitchFamily="34" charset="0"/>
                        </a:rPr>
                        <a:t> $ 50,000,000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908891330"/>
                  </a:ext>
                </a:extLst>
              </a:tr>
              <a:tr h="650046">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 Inclusive Growth Strategy </a:t>
                      </a:r>
                      <a:r>
                        <a:rPr lang="en-US" sz="1600" b="0" i="1" u="none" strike="noStrike" dirty="0">
                          <a:solidFill>
                            <a:srgbClr val="000000"/>
                          </a:solidFill>
                          <a:effectLst/>
                          <a:latin typeface="Arial" panose="020B0604020202020204" pitchFamily="34" charset="0"/>
                          <a:cs typeface="Arial" panose="020B0604020202020204" pitchFamily="34" charset="0"/>
                        </a:rPr>
                        <a:t>(excluding JOIG / 1.0 projects)</a:t>
                      </a:r>
                    </a:p>
                  </a:txBody>
                  <a:tcPr marL="2857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1" u="none" strike="noStrike" dirty="0">
                          <a:solidFill>
                            <a:srgbClr val="313333"/>
                          </a:solidFill>
                          <a:effectLst/>
                          <a:latin typeface="Arial" panose="020B0604020202020204" pitchFamily="34" charset="0"/>
                          <a:cs typeface="Arial" panose="020B0604020202020204" pitchFamily="34" charset="0"/>
                        </a:rPr>
                        <a:t> $ (6,000,000)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5133641"/>
                  </a:ext>
                </a:extLst>
              </a:tr>
              <a:tr h="650046">
                <a:tc>
                  <a:txBody>
                    <a:bodyPr/>
                    <a:lstStyle/>
                    <a:p>
                      <a:pPr algn="l" fontAlgn="ctr"/>
                      <a:r>
                        <a:rPr lang="en-US" sz="1800" b="0" i="0" u="none" strike="noStrike" dirty="0">
                          <a:solidFill>
                            <a:srgbClr val="000000"/>
                          </a:solidFill>
                          <a:effectLst/>
                          <a:latin typeface="Arial" panose="020B0604020202020204" pitchFamily="34" charset="0"/>
                          <a:cs typeface="Arial" panose="020B0604020202020204" pitchFamily="34" charset="0"/>
                        </a:rPr>
                        <a:t>- Airport Strategy (approx.)</a:t>
                      </a:r>
                    </a:p>
                  </a:txBody>
                  <a:tcPr marL="2857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1" u="none" strike="noStrike" dirty="0">
                          <a:solidFill>
                            <a:srgbClr val="313333"/>
                          </a:solidFill>
                          <a:effectLst/>
                          <a:latin typeface="Arial" panose="020B0604020202020204" pitchFamily="34" charset="0"/>
                          <a:cs typeface="Arial" panose="020B0604020202020204" pitchFamily="34" charset="0"/>
                        </a:rPr>
                        <a:t> $ (5,000,000)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656292"/>
                  </a:ext>
                </a:extLst>
              </a:tr>
              <a:tr h="650046">
                <a:tc>
                  <a:txBody>
                    <a:bodyPr/>
                    <a:lstStyle/>
                    <a:p>
                      <a:pPr algn="l" fontAlgn="ctr"/>
                      <a:r>
                        <a:rPr lang="it-IT" sz="1800" b="0" i="0" u="none" strike="noStrike" dirty="0">
                          <a:solidFill>
                            <a:srgbClr val="000000"/>
                          </a:solidFill>
                          <a:effectLst/>
                          <a:latin typeface="Arial" panose="020B0604020202020204" pitchFamily="34" charset="0"/>
                          <a:cs typeface="Arial" panose="020B0604020202020204" pitchFamily="34" charset="0"/>
                        </a:rPr>
                        <a:t>- OSIP Due Diligence</a:t>
                      </a:r>
                    </a:p>
                  </a:txBody>
                  <a:tcPr marL="2857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1" u="none" strike="noStrike" dirty="0">
                          <a:solidFill>
                            <a:srgbClr val="313333"/>
                          </a:solidFill>
                          <a:effectLst/>
                          <a:latin typeface="Arial" panose="020B0604020202020204" pitchFamily="34" charset="0"/>
                          <a:cs typeface="Arial" panose="020B0604020202020204" pitchFamily="34" charset="0"/>
                        </a:rPr>
                        <a:t> $ (908,175)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475462"/>
                  </a:ext>
                </a:extLst>
              </a:tr>
              <a:tr h="784540">
                <a:tc>
                  <a:txBody>
                    <a:bodyPr/>
                    <a:lstStyle/>
                    <a:p>
                      <a:pPr marL="228600" indent="-53975" algn="l" fontAlgn="ctr">
                        <a:tabLst/>
                      </a:pPr>
                      <a:r>
                        <a:rPr lang="en-US" sz="2000" b="1" i="0" u="none" strike="noStrike" dirty="0">
                          <a:solidFill>
                            <a:schemeClr val="accent3"/>
                          </a:solidFill>
                          <a:effectLst/>
                          <a:latin typeface="Arial" panose="020B0604020202020204" pitchFamily="34" charset="0"/>
                          <a:cs typeface="Arial" panose="020B0604020202020204" pitchFamily="34" charset="0"/>
                        </a:rPr>
                        <a:t>BALANCE REMAINING FOR OSIP SPEC DEV. PROJECTS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2200" b="1" i="0" u="none" strike="noStrike" dirty="0">
                          <a:solidFill>
                            <a:schemeClr val="accent3"/>
                          </a:solidFill>
                          <a:effectLst/>
                          <a:latin typeface="Arial" panose="020B0604020202020204" pitchFamily="34" charset="0"/>
                          <a:cs typeface="Arial" panose="020B0604020202020204" pitchFamily="34" charset="0"/>
                        </a:rPr>
                        <a:t> $ 38,091,825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29963506"/>
                  </a:ext>
                </a:extLst>
              </a:tr>
            </a:tbl>
          </a:graphicData>
        </a:graphic>
      </p:graphicFrame>
    </p:spTree>
    <p:extLst>
      <p:ext uri="{BB962C8B-B14F-4D97-AF65-F5344CB8AC3E}">
        <p14:creationId xmlns:p14="http://schemas.microsoft.com/office/powerpoint/2010/main" val="3549253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E2E243-2A5F-EE46-A85C-3ED5F7F11F2A}"/>
              </a:ext>
            </a:extLst>
          </p:cNvPr>
          <p:cNvSpPr>
            <a:spLocks noGrp="1"/>
          </p:cNvSpPr>
          <p:nvPr>
            <p:ph type="body" sz="quarter" idx="10"/>
          </p:nvPr>
        </p:nvSpPr>
        <p:spPr/>
        <p:txBody>
          <a:bodyPr/>
          <a:lstStyle/>
          <a:p>
            <a:r>
              <a:rPr lang="en-US" dirty="0"/>
              <a:t>OSIP End Uses</a:t>
            </a:r>
          </a:p>
        </p:txBody>
      </p:sp>
      <p:sp>
        <p:nvSpPr>
          <p:cNvPr id="6" name="Title 1">
            <a:extLst>
              <a:ext uri="{FF2B5EF4-FFF2-40B4-BE49-F238E27FC236}">
                <a16:creationId xmlns:a16="http://schemas.microsoft.com/office/drawing/2014/main" id="{703B0070-037B-CE48-8AD2-4060577A2ADD}"/>
              </a:ext>
            </a:extLst>
          </p:cNvPr>
          <p:cNvSpPr txBox="1">
            <a:spLocks/>
          </p:cNvSpPr>
          <p:nvPr/>
        </p:nvSpPr>
        <p:spPr>
          <a:xfrm>
            <a:off x="1119724" y="1174600"/>
            <a:ext cx="8804564" cy="74014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313333"/>
                </a:solidFill>
                <a:effectLst/>
                <a:uLnTx/>
                <a:uFillTx/>
                <a:latin typeface="Arial" panose="020B0604020202020204" pitchFamily="34" charset="0"/>
                <a:ea typeface="+mj-ea"/>
                <a:cs typeface="Arial" panose="020B0604020202020204" pitchFamily="34" charset="0"/>
              </a:rPr>
              <a:t>Developed Property must be suitable for an eligible end user aligned with a </a:t>
            </a:r>
            <a:r>
              <a:rPr kumimoji="0" lang="en-US" sz="2400" b="1" i="0" u="none" strike="noStrike" kern="1200" cap="none" spc="0" normalizeH="0" baseline="0" noProof="0" dirty="0" err="1">
                <a:ln>
                  <a:noFill/>
                </a:ln>
                <a:solidFill>
                  <a:srgbClr val="313333"/>
                </a:solidFill>
                <a:effectLst/>
                <a:uLnTx/>
                <a:uFillTx/>
                <a:latin typeface="Arial" panose="020B0604020202020204" pitchFamily="34" charset="0"/>
                <a:ea typeface="+mj-ea"/>
                <a:cs typeface="Arial" panose="020B0604020202020204" pitchFamily="34" charset="0"/>
              </a:rPr>
              <a:t>JobsOhio</a:t>
            </a:r>
            <a:r>
              <a:rPr kumimoji="0" lang="en-US" sz="2400" b="1" i="0" u="none" strike="noStrike" kern="1200" cap="none" spc="0" normalizeH="0" baseline="0" noProof="0" dirty="0">
                <a:ln>
                  <a:noFill/>
                </a:ln>
                <a:solidFill>
                  <a:srgbClr val="313333"/>
                </a:solidFill>
                <a:effectLst/>
                <a:uLnTx/>
                <a:uFillTx/>
                <a:latin typeface="Arial" panose="020B0604020202020204" pitchFamily="34" charset="0"/>
                <a:ea typeface="+mj-ea"/>
                <a:cs typeface="Arial" panose="020B0604020202020204" pitchFamily="34" charset="0"/>
              </a:rPr>
              <a:t> targeted industry sector.</a:t>
            </a:r>
          </a:p>
        </p:txBody>
      </p:sp>
      <p:grpSp>
        <p:nvGrpSpPr>
          <p:cNvPr id="7" name="Group 6">
            <a:extLst>
              <a:ext uri="{FF2B5EF4-FFF2-40B4-BE49-F238E27FC236}">
                <a16:creationId xmlns:a16="http://schemas.microsoft.com/office/drawing/2014/main" id="{6B7AAA1D-6ED3-C046-8847-4D7A87009271}"/>
              </a:ext>
            </a:extLst>
          </p:cNvPr>
          <p:cNvGrpSpPr/>
          <p:nvPr/>
        </p:nvGrpSpPr>
        <p:grpSpPr>
          <a:xfrm>
            <a:off x="1119724" y="2144369"/>
            <a:ext cx="4687887" cy="3395276"/>
            <a:chOff x="677957" y="2164433"/>
            <a:chExt cx="4687887" cy="3395276"/>
          </a:xfrm>
        </p:grpSpPr>
        <p:sp>
          <p:nvSpPr>
            <p:cNvPr id="8" name="TextBox 7">
              <a:extLst>
                <a:ext uri="{FF2B5EF4-FFF2-40B4-BE49-F238E27FC236}">
                  <a16:creationId xmlns:a16="http://schemas.microsoft.com/office/drawing/2014/main" id="{AF84A77E-3143-2E48-BCB4-C100D7D3B2C6}"/>
                </a:ext>
              </a:extLst>
            </p:cNvPr>
            <p:cNvSpPr txBox="1"/>
            <p:nvPr/>
          </p:nvSpPr>
          <p:spPr>
            <a:xfrm>
              <a:off x="677957" y="2866664"/>
              <a:ext cx="4687887" cy="2693045"/>
            </a:xfrm>
            <a:prstGeom prst="rect">
              <a:avLst/>
            </a:prstGeom>
            <a:noFill/>
          </p:spPr>
          <p:txBody>
            <a:bodyPr wrap="square" rtlCol="0">
              <a:spAutoFit/>
            </a:bodyPr>
            <a:lstStyle/>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41C2C"/>
                  </a:solidFill>
                  <a:effectLst/>
                  <a:uLnTx/>
                  <a:uFillTx/>
                  <a:latin typeface="Arial" panose="020B0604020202020204"/>
                  <a:ea typeface="+mn-ea"/>
                  <a:cs typeface="+mn-cs"/>
                </a:rPr>
                <a:t>Industrial</a:t>
              </a:r>
              <a:br>
                <a:rPr kumimoji="0" lang="en-US" sz="1600" b="0" i="1" u="none" strike="noStrike" kern="1200" cap="none" spc="0" normalizeH="0" baseline="0" noProof="0" dirty="0">
                  <a:ln>
                    <a:noFill/>
                  </a:ln>
                  <a:solidFill>
                    <a:srgbClr val="041C2C"/>
                  </a:solidFill>
                  <a:effectLst/>
                  <a:uLnTx/>
                  <a:uFillTx/>
                  <a:latin typeface="Arial" panose="020B0604020202020204"/>
                  <a:ea typeface="+mn-ea"/>
                  <a:cs typeface="+mn-cs"/>
                </a:rPr>
              </a:br>
              <a:r>
                <a:rPr kumimoji="0" lang="en-US" sz="1600" b="0" i="1" u="none" strike="noStrike" kern="1200" cap="none" spc="0" normalizeH="0" baseline="0" noProof="0" dirty="0">
                  <a:ln>
                    <a:noFill/>
                  </a:ln>
                  <a:solidFill>
                    <a:srgbClr val="041C2C"/>
                  </a:solidFill>
                  <a:effectLst/>
                  <a:uLnTx/>
                  <a:uFillTx/>
                  <a:latin typeface="Arial" panose="020B0604020202020204"/>
                  <a:ea typeface="+mn-ea"/>
                  <a:cs typeface="+mn-cs"/>
                </a:rPr>
                <a:t>(light to heavy sites, parks, and buildings)</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41C2C"/>
                  </a:solidFill>
                  <a:effectLst/>
                  <a:uLnTx/>
                  <a:uFillTx/>
                  <a:latin typeface="Arial" panose="020B0604020202020204"/>
                  <a:ea typeface="+mn-ea"/>
                  <a:cs typeface="+mn-cs"/>
                </a:rPr>
                <a:t>Warehousing/Distribution</a:t>
              </a:r>
              <a:b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br>
              <a:r>
                <a:rPr kumimoji="0" lang="en-US" sz="1600" b="0" i="1" u="none" strike="noStrike" kern="1200" cap="none" spc="0" normalizeH="0" baseline="0" noProof="0" dirty="0">
                  <a:ln>
                    <a:noFill/>
                  </a:ln>
                  <a:solidFill>
                    <a:srgbClr val="041C2C"/>
                  </a:solidFill>
                  <a:effectLst/>
                  <a:uLnTx/>
                  <a:uFillTx/>
                  <a:latin typeface="Arial" panose="020B0604020202020204"/>
                  <a:ea typeface="+mn-ea"/>
                  <a:cs typeface="+mn-cs"/>
                </a:rPr>
                <a:t>(sites and buildings)</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41C2C"/>
                  </a:solidFill>
                  <a:effectLst/>
                  <a:uLnTx/>
                  <a:uFillTx/>
                  <a:latin typeface="Arial" panose="020B0604020202020204"/>
                  <a:ea typeface="+mn-ea"/>
                  <a:cs typeface="+mn-cs"/>
                </a:rPr>
                <a:t>Office Buildings*</a:t>
              </a:r>
              <a:b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br>
              <a:r>
                <a:rPr kumimoji="0" lang="en-US" sz="1600" b="0" i="1" u="none" strike="noStrike" kern="1200" cap="none" spc="0" normalizeH="0" baseline="0" noProof="0" dirty="0">
                  <a:ln>
                    <a:noFill/>
                  </a:ln>
                  <a:solidFill>
                    <a:srgbClr val="041C2C"/>
                  </a:solidFill>
                  <a:effectLst/>
                  <a:uLnTx/>
                  <a:uFillTx/>
                  <a:latin typeface="Arial" panose="020B0604020202020204"/>
                  <a:ea typeface="+mn-ea"/>
                  <a:cs typeface="+mn-cs"/>
                </a:rPr>
                <a:t>(preference for downtown/urban core)</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41C2C"/>
                  </a:solidFill>
                  <a:effectLst/>
                  <a:uLnTx/>
                  <a:uFillTx/>
                  <a:latin typeface="Arial" panose="020B0604020202020204"/>
                  <a:ea typeface="+mn-ea"/>
                  <a:cs typeface="+mn-cs"/>
                </a:rPr>
                <a:t>Aerospace &amp; Aviation Hangars </a:t>
              </a:r>
              <a:r>
                <a:rPr kumimoji="0" lang="en-US" sz="1600" b="0" i="1" u="none" strike="noStrike" kern="1200" cap="none" spc="0" normalizeH="0" baseline="0" noProof="0" dirty="0">
                  <a:ln>
                    <a:noFill/>
                  </a:ln>
                  <a:solidFill>
                    <a:srgbClr val="041C2C"/>
                  </a:solidFill>
                  <a:effectLst/>
                  <a:uLnTx/>
                  <a:uFillTx/>
                  <a:latin typeface="Arial" panose="020B0604020202020204"/>
                  <a:ea typeface="+mn-ea"/>
                  <a:cs typeface="+mn-cs"/>
                </a:rPr>
                <a:t>(support MRO and Aerospace Manufacturing)</a:t>
              </a:r>
            </a:p>
          </p:txBody>
        </p:sp>
        <p:grpSp>
          <p:nvGrpSpPr>
            <p:cNvPr id="9" name="Group 8">
              <a:extLst>
                <a:ext uri="{FF2B5EF4-FFF2-40B4-BE49-F238E27FC236}">
                  <a16:creationId xmlns:a16="http://schemas.microsoft.com/office/drawing/2014/main" id="{B85F8C89-A2FF-9A46-A0D2-7E4A57DA6D51}"/>
                </a:ext>
              </a:extLst>
            </p:cNvPr>
            <p:cNvGrpSpPr/>
            <p:nvPr/>
          </p:nvGrpSpPr>
          <p:grpSpPr>
            <a:xfrm>
              <a:off x="782080" y="2164433"/>
              <a:ext cx="4160212" cy="567020"/>
              <a:chOff x="670025" y="1368840"/>
              <a:chExt cx="4160212" cy="567020"/>
            </a:xfrm>
          </p:grpSpPr>
          <p:sp>
            <p:nvSpPr>
              <p:cNvPr id="10" name="2. Slide Title">
                <a:extLst>
                  <a:ext uri="{FF2B5EF4-FFF2-40B4-BE49-F238E27FC236}">
                    <a16:creationId xmlns:a16="http://schemas.microsoft.com/office/drawing/2014/main" id="{DE46716E-9F99-2442-9E05-41114CF15446}"/>
                  </a:ext>
                </a:extLst>
              </p:cNvPr>
              <p:cNvSpPr txBox="1">
                <a:spLocks/>
              </p:cNvSpPr>
              <p:nvPr>
                <p:custDataLst>
                  <p:tags r:id="rId2"/>
                </p:custDataLst>
              </p:nvPr>
            </p:nvSpPr>
            <p:spPr>
              <a:xfrm>
                <a:off x="670025" y="1368840"/>
                <a:ext cx="2130603" cy="469481"/>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6350" cap="flat">
                      <a:noFill/>
                      <a:miter lim="800000"/>
                    </a:ln>
                    <a:solidFill>
                      <a:srgbClr val="095073"/>
                    </a:solidFill>
                    <a:effectLst/>
                    <a:uLnTx/>
                    <a:uFillTx/>
                    <a:latin typeface="Arial" panose="020B0604020202020204"/>
                    <a:ea typeface="+mj-ea"/>
                    <a:cs typeface="+mj-cs"/>
                  </a:rPr>
                  <a:t>ELIGIBLE</a:t>
                </a:r>
              </a:p>
            </p:txBody>
          </p:sp>
          <p:cxnSp>
            <p:nvCxnSpPr>
              <p:cNvPr id="11" name="Straight Connector 10">
                <a:extLst>
                  <a:ext uri="{FF2B5EF4-FFF2-40B4-BE49-F238E27FC236}">
                    <a16:creationId xmlns:a16="http://schemas.microsoft.com/office/drawing/2014/main" id="{A1E25442-BE32-E440-AAA0-BDE294428ACC}"/>
                  </a:ext>
                </a:extLst>
              </p:cNvPr>
              <p:cNvCxnSpPr>
                <a:cxnSpLocks/>
              </p:cNvCxnSpPr>
              <p:nvPr/>
            </p:nvCxnSpPr>
            <p:spPr>
              <a:xfrm>
                <a:off x="692885" y="1935860"/>
                <a:ext cx="4137352"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C9756970-9882-E248-9B0B-C7DD2BA72150}"/>
              </a:ext>
            </a:extLst>
          </p:cNvPr>
          <p:cNvGrpSpPr/>
          <p:nvPr/>
        </p:nvGrpSpPr>
        <p:grpSpPr>
          <a:xfrm>
            <a:off x="6056987" y="2144369"/>
            <a:ext cx="4032544" cy="3718441"/>
            <a:chOff x="3496948" y="2164433"/>
            <a:chExt cx="4032544" cy="3718441"/>
          </a:xfrm>
        </p:grpSpPr>
        <p:sp>
          <p:nvSpPr>
            <p:cNvPr id="13" name="TextBox 12">
              <a:extLst>
                <a:ext uri="{FF2B5EF4-FFF2-40B4-BE49-F238E27FC236}">
                  <a16:creationId xmlns:a16="http://schemas.microsoft.com/office/drawing/2014/main" id="{24C7A234-99A3-5C4E-8AA3-2A0049F22CB5}"/>
                </a:ext>
              </a:extLst>
            </p:cNvPr>
            <p:cNvSpPr txBox="1"/>
            <p:nvPr/>
          </p:nvSpPr>
          <p:spPr>
            <a:xfrm>
              <a:off x="3496948" y="2866664"/>
              <a:ext cx="4032544" cy="3016210"/>
            </a:xfrm>
            <a:prstGeom prst="rect">
              <a:avLst/>
            </a:prstGeom>
            <a:noFill/>
          </p:spPr>
          <p:txBody>
            <a:bodyPr wrap="square" rtlCol="0">
              <a:spAutoFit/>
            </a:bodyPr>
            <a:lstStyle/>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t>Recreational Parks</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t>Residential</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t>Retail</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t>Hotels</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t>Hospitals</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t>Parking Garages / Parking Lots</a:t>
              </a:r>
            </a:p>
            <a:p>
              <a:pPr marL="236538" marR="0" lvl="0" indent="-236538" algn="l" defTabSz="914400" rtl="0" eaLnBrk="1" fontAlgn="auto" latinLnBrk="0" hangingPunct="1">
                <a:lnSpc>
                  <a:spcPct val="100000"/>
                </a:lnSpc>
                <a:spcBef>
                  <a:spcPts val="0"/>
                </a:spcBef>
                <a:spcAft>
                  <a:spcPts val="1000"/>
                </a:spcAft>
                <a:buClr>
                  <a:srgbClr val="E1241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41C2C"/>
                  </a:solidFill>
                  <a:effectLst/>
                  <a:uLnTx/>
                  <a:uFillTx/>
                  <a:latin typeface="Arial" panose="020B0604020202020204"/>
                  <a:ea typeface="+mn-ea"/>
                  <a:cs typeface="+mn-cs"/>
                </a:rPr>
                <a:t>Entertainment venues</a:t>
              </a:r>
            </a:p>
          </p:txBody>
        </p:sp>
        <p:grpSp>
          <p:nvGrpSpPr>
            <p:cNvPr id="14" name="Group 13">
              <a:extLst>
                <a:ext uri="{FF2B5EF4-FFF2-40B4-BE49-F238E27FC236}">
                  <a16:creationId xmlns:a16="http://schemas.microsoft.com/office/drawing/2014/main" id="{3666FC49-22DD-3F4C-96C6-F100825C2354}"/>
                </a:ext>
              </a:extLst>
            </p:cNvPr>
            <p:cNvGrpSpPr/>
            <p:nvPr/>
          </p:nvGrpSpPr>
          <p:grpSpPr>
            <a:xfrm>
              <a:off x="3580272" y="2164433"/>
              <a:ext cx="3799908" cy="567020"/>
              <a:chOff x="-95131" y="1368840"/>
              <a:chExt cx="3799908" cy="567020"/>
            </a:xfrm>
          </p:grpSpPr>
          <p:sp>
            <p:nvSpPr>
              <p:cNvPr id="15" name="2. Slide Title">
                <a:extLst>
                  <a:ext uri="{FF2B5EF4-FFF2-40B4-BE49-F238E27FC236}">
                    <a16:creationId xmlns:a16="http://schemas.microsoft.com/office/drawing/2014/main" id="{DD6154C9-7B28-4445-95DE-78A00BD4335C}"/>
                  </a:ext>
                </a:extLst>
              </p:cNvPr>
              <p:cNvSpPr txBox="1">
                <a:spLocks/>
              </p:cNvSpPr>
              <p:nvPr>
                <p:custDataLst>
                  <p:tags r:id="rId1"/>
                </p:custDataLst>
              </p:nvPr>
            </p:nvSpPr>
            <p:spPr>
              <a:xfrm>
                <a:off x="-95131" y="1368840"/>
                <a:ext cx="3248007" cy="469481"/>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6350" cap="flat">
                      <a:noFill/>
                      <a:miter lim="800000"/>
                    </a:ln>
                    <a:solidFill>
                      <a:srgbClr val="095073"/>
                    </a:solidFill>
                    <a:effectLst/>
                    <a:uLnTx/>
                    <a:uFillTx/>
                    <a:latin typeface="Arial" panose="020B0604020202020204"/>
                    <a:ea typeface="+mj-ea"/>
                    <a:cs typeface="+mj-cs"/>
                  </a:rPr>
                  <a:t>INELIGIBLE</a:t>
                </a:r>
              </a:p>
            </p:txBody>
          </p:sp>
          <p:cxnSp>
            <p:nvCxnSpPr>
              <p:cNvPr id="16" name="Straight Connector 15">
                <a:extLst>
                  <a:ext uri="{FF2B5EF4-FFF2-40B4-BE49-F238E27FC236}">
                    <a16:creationId xmlns:a16="http://schemas.microsoft.com/office/drawing/2014/main" id="{790569D2-76E1-A14A-B787-51B6B926CEFA}"/>
                  </a:ext>
                </a:extLst>
              </p:cNvPr>
              <p:cNvCxnSpPr>
                <a:cxnSpLocks/>
              </p:cNvCxnSpPr>
              <p:nvPr/>
            </p:nvCxnSpPr>
            <p:spPr>
              <a:xfrm>
                <a:off x="-72271" y="1935860"/>
                <a:ext cx="3777048"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grpSp>
      </p:grpSp>
      <p:sp>
        <p:nvSpPr>
          <p:cNvPr id="22" name="Rectangle 21">
            <a:extLst>
              <a:ext uri="{FF2B5EF4-FFF2-40B4-BE49-F238E27FC236}">
                <a16:creationId xmlns:a16="http://schemas.microsoft.com/office/drawing/2014/main" id="{CEAA355A-5C84-3443-B58C-E19647072639}"/>
              </a:ext>
            </a:extLst>
          </p:cNvPr>
          <p:cNvSpPr/>
          <p:nvPr/>
        </p:nvSpPr>
        <p:spPr>
          <a:xfrm>
            <a:off x="92130" y="6384105"/>
            <a:ext cx="726074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Arial Narrow" panose="020B0604020202020204" pitchFamily="34" charset="0"/>
                <a:ea typeface="+mn-ea"/>
                <a:cs typeface="Arial Narrow" panose="020B0604020202020204" pitchFamily="34" charset="0"/>
              </a:rPr>
              <a:t>*For mixed use office, ineligible components such as retail/residential should not exceed 20% of total square footage</a:t>
            </a:r>
          </a:p>
        </p:txBody>
      </p:sp>
      <p:sp>
        <p:nvSpPr>
          <p:cNvPr id="18" name="Rectangle 17">
            <a:extLst>
              <a:ext uri="{FF2B5EF4-FFF2-40B4-BE49-F238E27FC236}">
                <a16:creationId xmlns:a16="http://schemas.microsoft.com/office/drawing/2014/main" id="{114386E0-D8AD-A946-ADAF-852A0C1FE38E}"/>
              </a:ext>
            </a:extLst>
          </p:cNvPr>
          <p:cNvSpPr/>
          <p:nvPr/>
        </p:nvSpPr>
        <p:spPr>
          <a:xfrm>
            <a:off x="741487" y="2260001"/>
            <a:ext cx="335374" cy="335374"/>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F5F46A09-37C5-F046-9144-0058757B2783}"/>
              </a:ext>
            </a:extLst>
          </p:cNvPr>
          <p:cNvSpPr/>
          <p:nvPr/>
        </p:nvSpPr>
        <p:spPr>
          <a:xfrm>
            <a:off x="5707553" y="2260001"/>
            <a:ext cx="335374" cy="335374"/>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6" name="Picture 25" descr="A close up of a sign&#10;&#10;Description automatically generated">
            <a:extLst>
              <a:ext uri="{FF2B5EF4-FFF2-40B4-BE49-F238E27FC236}">
                <a16:creationId xmlns:a16="http://schemas.microsoft.com/office/drawing/2014/main" id="{7B941F84-68C0-3B43-B5E5-2B154D7C99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5638" y="2258894"/>
            <a:ext cx="320716" cy="320716"/>
          </a:xfrm>
          <a:prstGeom prst="rect">
            <a:avLst/>
          </a:prstGeom>
        </p:spPr>
      </p:pic>
      <p:pic>
        <p:nvPicPr>
          <p:cNvPr id="28" name="Picture 27" descr="Icon&#10;&#10;Description automatically generated">
            <a:extLst>
              <a:ext uri="{FF2B5EF4-FFF2-40B4-BE49-F238E27FC236}">
                <a16:creationId xmlns:a16="http://schemas.microsoft.com/office/drawing/2014/main" id="{1478C10A-BE20-9948-A0AA-27A017582F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420" y="2179308"/>
            <a:ext cx="496796" cy="402468"/>
          </a:xfrm>
          <a:prstGeom prst="rect">
            <a:avLst/>
          </a:prstGeom>
        </p:spPr>
      </p:pic>
      <p:sp>
        <p:nvSpPr>
          <p:cNvPr id="21" name="Slide Number Placeholder 5">
            <a:extLst>
              <a:ext uri="{FF2B5EF4-FFF2-40B4-BE49-F238E27FC236}">
                <a16:creationId xmlns:a16="http://schemas.microsoft.com/office/drawing/2014/main" id="{0EB585FB-B6EA-EB47-A4D8-5DD1E2585AF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28</a:t>
            </a:fld>
            <a:endParaRPr lang="en-US" sz="900" dirty="0"/>
          </a:p>
        </p:txBody>
      </p:sp>
    </p:spTree>
    <p:extLst>
      <p:ext uri="{BB962C8B-B14F-4D97-AF65-F5344CB8AC3E}">
        <p14:creationId xmlns:p14="http://schemas.microsoft.com/office/powerpoint/2010/main" val="2220198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E2E243-2A5F-EE46-A85C-3ED5F7F11F2A}"/>
              </a:ext>
            </a:extLst>
          </p:cNvPr>
          <p:cNvSpPr>
            <a:spLocks noGrp="1"/>
          </p:cNvSpPr>
          <p:nvPr>
            <p:ph type="body" sz="quarter" idx="10"/>
          </p:nvPr>
        </p:nvSpPr>
        <p:spPr/>
        <p:txBody>
          <a:bodyPr/>
          <a:lstStyle/>
          <a:p>
            <a:r>
              <a:rPr lang="en-US" dirty="0"/>
              <a:t>OSIP Speculative Development Costs</a:t>
            </a:r>
          </a:p>
        </p:txBody>
      </p:sp>
      <p:grpSp>
        <p:nvGrpSpPr>
          <p:cNvPr id="7" name="Group 6">
            <a:extLst>
              <a:ext uri="{FF2B5EF4-FFF2-40B4-BE49-F238E27FC236}">
                <a16:creationId xmlns:a16="http://schemas.microsoft.com/office/drawing/2014/main" id="{6B7AAA1D-6ED3-C046-8847-4D7A87009271}"/>
              </a:ext>
            </a:extLst>
          </p:cNvPr>
          <p:cNvGrpSpPr/>
          <p:nvPr/>
        </p:nvGrpSpPr>
        <p:grpSpPr>
          <a:xfrm>
            <a:off x="1119724" y="1393451"/>
            <a:ext cx="4687887" cy="4677678"/>
            <a:chOff x="677957" y="2164433"/>
            <a:chExt cx="4687887" cy="4677678"/>
          </a:xfrm>
        </p:grpSpPr>
        <p:sp>
          <p:nvSpPr>
            <p:cNvPr id="8" name="TextBox 7">
              <a:extLst>
                <a:ext uri="{FF2B5EF4-FFF2-40B4-BE49-F238E27FC236}">
                  <a16:creationId xmlns:a16="http://schemas.microsoft.com/office/drawing/2014/main" id="{AF84A77E-3143-2E48-BCB4-C100D7D3B2C6}"/>
                </a:ext>
              </a:extLst>
            </p:cNvPr>
            <p:cNvSpPr txBox="1"/>
            <p:nvPr/>
          </p:nvSpPr>
          <p:spPr>
            <a:xfrm>
              <a:off x="677957" y="2866664"/>
              <a:ext cx="4687887" cy="3975447"/>
            </a:xfrm>
            <a:prstGeom prst="rect">
              <a:avLst/>
            </a:prstGeom>
            <a:noFill/>
          </p:spPr>
          <p:txBody>
            <a:bodyPr wrap="square" rtlCol="0">
              <a:spAutoFit/>
            </a:bodyPr>
            <a:lstStyle/>
            <a:p>
              <a:pPr marL="228600" lvl="0" indent="-228600">
                <a:spcAft>
                  <a:spcPts val="1000"/>
                </a:spcAft>
                <a:buClr>
                  <a:srgbClr val="20BEDE"/>
                </a:buClr>
                <a:buFont typeface="Arial" panose="020B0604020202020204" pitchFamily="34" charset="0"/>
                <a:buChar char="•"/>
                <a:defRPr/>
              </a:pPr>
              <a:r>
                <a:rPr lang="en-US" sz="2000" dirty="0">
                  <a:solidFill>
                    <a:srgbClr val="041C2C"/>
                  </a:solidFill>
                </a:rPr>
                <a:t>Site Preparation</a:t>
              </a:r>
            </a:p>
            <a:p>
              <a:pPr marL="228600" lvl="0" indent="-228600">
                <a:spcAft>
                  <a:spcPts val="1000"/>
                </a:spcAft>
                <a:buClr>
                  <a:srgbClr val="20BEDE"/>
                </a:buClr>
                <a:buFont typeface="Arial" panose="020B0604020202020204" pitchFamily="34" charset="0"/>
                <a:buChar char="•"/>
                <a:defRPr/>
              </a:pPr>
              <a:r>
                <a:rPr lang="en-US" sz="2000" dirty="0">
                  <a:solidFill>
                    <a:srgbClr val="041C2C"/>
                  </a:solidFill>
                </a:rPr>
                <a:t>New Building Construction</a:t>
              </a:r>
            </a:p>
            <a:p>
              <a:pPr marL="228600" lvl="0" indent="-228600">
                <a:spcAft>
                  <a:spcPts val="1000"/>
                </a:spcAft>
                <a:buClr>
                  <a:srgbClr val="20BEDE"/>
                </a:buClr>
                <a:buFont typeface="Arial" panose="020B0604020202020204" pitchFamily="34" charset="0"/>
                <a:buChar char="•"/>
                <a:defRPr/>
              </a:pPr>
              <a:r>
                <a:rPr lang="en-US" sz="2000" dirty="0">
                  <a:solidFill>
                    <a:srgbClr val="041C2C"/>
                  </a:solidFill>
                </a:rPr>
                <a:t>Infrastructure </a:t>
              </a:r>
              <a:r>
                <a:rPr lang="en-US" sz="1600" i="1" dirty="0">
                  <a:solidFill>
                    <a:srgbClr val="041C2C"/>
                  </a:solidFill>
                </a:rPr>
                <a:t>(on/off-site utilities, roads, rail, docks, etc.)</a:t>
              </a:r>
            </a:p>
            <a:p>
              <a:pPr marL="228600" lvl="0" indent="-228600">
                <a:spcAft>
                  <a:spcPts val="1000"/>
                </a:spcAft>
                <a:buClr>
                  <a:srgbClr val="20BEDE"/>
                </a:buClr>
                <a:buFont typeface="Arial" panose="020B0604020202020204" pitchFamily="34" charset="0"/>
                <a:buChar char="•"/>
                <a:defRPr/>
              </a:pPr>
              <a:r>
                <a:rPr lang="en-US" sz="2000" dirty="0">
                  <a:solidFill>
                    <a:srgbClr val="041C2C"/>
                  </a:solidFill>
                </a:rPr>
                <a:t>Redevelopment Project eligible costs</a:t>
              </a:r>
            </a:p>
            <a:p>
              <a:pPr marL="731520" lvl="1" indent="-228600">
                <a:spcAft>
                  <a:spcPts val="1000"/>
                </a:spcAft>
                <a:buClr>
                  <a:srgbClr val="20BEDE"/>
                </a:buClr>
                <a:buFont typeface="Arial" panose="020B0604020202020204" pitchFamily="34" charset="0"/>
                <a:buChar char="•"/>
                <a:defRPr/>
              </a:pPr>
              <a:r>
                <a:rPr lang="en-US" sz="1400" dirty="0">
                  <a:solidFill>
                    <a:srgbClr val="041C2C"/>
                  </a:solidFill>
                </a:rPr>
                <a:t>Demolition</a:t>
              </a:r>
            </a:p>
            <a:p>
              <a:pPr marL="731520" lvl="1" indent="-228600">
                <a:spcAft>
                  <a:spcPts val="1000"/>
                </a:spcAft>
                <a:buClr>
                  <a:srgbClr val="20BEDE"/>
                </a:buClr>
                <a:buFont typeface="Arial" panose="020B0604020202020204" pitchFamily="34" charset="0"/>
                <a:buChar char="•"/>
                <a:defRPr/>
              </a:pPr>
              <a:r>
                <a:rPr lang="en-US" sz="1400" dirty="0">
                  <a:solidFill>
                    <a:srgbClr val="041C2C"/>
                  </a:solidFill>
                </a:rPr>
                <a:t>Environmental Remediation, Testing, Lab Fees, Certified Professional Fees, Asbestos &amp; Lead Paint Abatement</a:t>
              </a:r>
            </a:p>
            <a:p>
              <a:pPr marL="731520" lvl="1" indent="-228600">
                <a:spcAft>
                  <a:spcPts val="1000"/>
                </a:spcAft>
                <a:buClr>
                  <a:srgbClr val="20BEDE"/>
                </a:buClr>
                <a:buFont typeface="Arial" panose="020B0604020202020204" pitchFamily="34" charset="0"/>
                <a:buChar char="•"/>
                <a:defRPr/>
              </a:pPr>
              <a:r>
                <a:rPr lang="en-US" sz="1400" dirty="0">
                  <a:solidFill>
                    <a:srgbClr val="041C2C"/>
                  </a:solidFill>
                </a:rPr>
                <a:t>Building Renovation</a:t>
              </a:r>
            </a:p>
            <a:p>
              <a:pPr marL="731520" lvl="1" indent="-228600">
                <a:spcAft>
                  <a:spcPts val="1000"/>
                </a:spcAft>
                <a:buClr>
                  <a:srgbClr val="20BEDE"/>
                </a:buClr>
                <a:buFont typeface="Arial" panose="020B0604020202020204" pitchFamily="34" charset="0"/>
                <a:buChar char="•"/>
                <a:defRPr/>
              </a:pPr>
              <a:r>
                <a:rPr lang="en-US" sz="1400" dirty="0">
                  <a:solidFill>
                    <a:srgbClr val="041C2C"/>
                  </a:solidFill>
                </a:rPr>
                <a:t>Removal &amp; Disposal of Universal and Construction Waste</a:t>
              </a:r>
              <a:r>
                <a:rPr kumimoji="0" lang="en-US" sz="1400" b="0" i="1" u="none" strike="noStrike" kern="1200" cap="none" spc="0" normalizeH="0" baseline="0" noProof="0" dirty="0">
                  <a:ln>
                    <a:noFill/>
                  </a:ln>
                  <a:solidFill>
                    <a:srgbClr val="041C2C"/>
                  </a:solidFill>
                  <a:effectLst/>
                  <a:uLnTx/>
                  <a:uFillTx/>
                  <a:latin typeface="Arial" panose="020B0604020202020204"/>
                  <a:ea typeface="+mn-ea"/>
                  <a:cs typeface="+mn-cs"/>
                </a:rPr>
                <a:t>)</a:t>
              </a:r>
            </a:p>
          </p:txBody>
        </p:sp>
        <p:grpSp>
          <p:nvGrpSpPr>
            <p:cNvPr id="9" name="Group 8">
              <a:extLst>
                <a:ext uri="{FF2B5EF4-FFF2-40B4-BE49-F238E27FC236}">
                  <a16:creationId xmlns:a16="http://schemas.microsoft.com/office/drawing/2014/main" id="{B85F8C89-A2FF-9A46-A0D2-7E4A57DA6D51}"/>
                </a:ext>
              </a:extLst>
            </p:cNvPr>
            <p:cNvGrpSpPr/>
            <p:nvPr/>
          </p:nvGrpSpPr>
          <p:grpSpPr>
            <a:xfrm>
              <a:off x="782080" y="2164433"/>
              <a:ext cx="4160212" cy="567020"/>
              <a:chOff x="670025" y="1368840"/>
              <a:chExt cx="4160212" cy="567020"/>
            </a:xfrm>
          </p:grpSpPr>
          <p:sp>
            <p:nvSpPr>
              <p:cNvPr id="10" name="2. Slide Title">
                <a:extLst>
                  <a:ext uri="{FF2B5EF4-FFF2-40B4-BE49-F238E27FC236}">
                    <a16:creationId xmlns:a16="http://schemas.microsoft.com/office/drawing/2014/main" id="{DE46716E-9F99-2442-9E05-41114CF15446}"/>
                  </a:ext>
                </a:extLst>
              </p:cNvPr>
              <p:cNvSpPr txBox="1">
                <a:spLocks/>
              </p:cNvSpPr>
              <p:nvPr>
                <p:custDataLst>
                  <p:tags r:id="rId1"/>
                </p:custDataLst>
              </p:nvPr>
            </p:nvSpPr>
            <p:spPr>
              <a:xfrm>
                <a:off x="670025" y="1368840"/>
                <a:ext cx="2130603" cy="469481"/>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6350" cap="flat">
                      <a:noFill/>
                      <a:miter lim="800000"/>
                    </a:ln>
                    <a:solidFill>
                      <a:srgbClr val="095073"/>
                    </a:solidFill>
                    <a:effectLst/>
                    <a:uLnTx/>
                    <a:uFillTx/>
                    <a:latin typeface="Arial" panose="020B0604020202020204"/>
                    <a:ea typeface="+mj-ea"/>
                    <a:cs typeface="+mj-cs"/>
                  </a:rPr>
                  <a:t>ELIGIBLE</a:t>
                </a:r>
              </a:p>
            </p:txBody>
          </p:sp>
          <p:cxnSp>
            <p:nvCxnSpPr>
              <p:cNvPr id="11" name="Straight Connector 10">
                <a:extLst>
                  <a:ext uri="{FF2B5EF4-FFF2-40B4-BE49-F238E27FC236}">
                    <a16:creationId xmlns:a16="http://schemas.microsoft.com/office/drawing/2014/main" id="{A1E25442-BE32-E440-AAA0-BDE294428ACC}"/>
                  </a:ext>
                </a:extLst>
              </p:cNvPr>
              <p:cNvCxnSpPr>
                <a:cxnSpLocks/>
              </p:cNvCxnSpPr>
              <p:nvPr/>
            </p:nvCxnSpPr>
            <p:spPr>
              <a:xfrm>
                <a:off x="692885" y="1935860"/>
                <a:ext cx="4137352"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grpSp>
      </p:grpSp>
      <p:sp>
        <p:nvSpPr>
          <p:cNvPr id="22" name="Rectangle 21">
            <a:extLst>
              <a:ext uri="{FF2B5EF4-FFF2-40B4-BE49-F238E27FC236}">
                <a16:creationId xmlns:a16="http://schemas.microsoft.com/office/drawing/2014/main" id="{CEAA355A-5C84-3443-B58C-E19647072639}"/>
              </a:ext>
            </a:extLst>
          </p:cNvPr>
          <p:cNvSpPr/>
          <p:nvPr/>
        </p:nvSpPr>
        <p:spPr>
          <a:xfrm>
            <a:off x="92130" y="6384105"/>
            <a:ext cx="726074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Arial Narrow" panose="020B0604020202020204" pitchFamily="34" charset="0"/>
                <a:ea typeface="+mn-ea"/>
                <a:cs typeface="Arial Narrow" panose="020B0604020202020204" pitchFamily="34" charset="0"/>
              </a:rPr>
              <a:t>*For mixed use office, ineligible components such as retail/residential should not exceed 20% of total square footage</a:t>
            </a:r>
          </a:p>
        </p:txBody>
      </p:sp>
      <p:sp>
        <p:nvSpPr>
          <p:cNvPr id="18" name="Rectangle 17">
            <a:extLst>
              <a:ext uri="{FF2B5EF4-FFF2-40B4-BE49-F238E27FC236}">
                <a16:creationId xmlns:a16="http://schemas.microsoft.com/office/drawing/2014/main" id="{114386E0-D8AD-A946-ADAF-852A0C1FE38E}"/>
              </a:ext>
            </a:extLst>
          </p:cNvPr>
          <p:cNvSpPr/>
          <p:nvPr/>
        </p:nvSpPr>
        <p:spPr>
          <a:xfrm>
            <a:off x="741487" y="1509083"/>
            <a:ext cx="335374" cy="335374"/>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8" name="Picture 27" descr="Icon&#10;&#10;Description automatically generated">
            <a:extLst>
              <a:ext uri="{FF2B5EF4-FFF2-40B4-BE49-F238E27FC236}">
                <a16:creationId xmlns:a16="http://schemas.microsoft.com/office/drawing/2014/main" id="{1478C10A-BE20-9948-A0AA-27A017582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420" y="1428390"/>
            <a:ext cx="496796" cy="402468"/>
          </a:xfrm>
          <a:prstGeom prst="rect">
            <a:avLst/>
          </a:prstGeom>
        </p:spPr>
      </p:pic>
      <p:sp>
        <p:nvSpPr>
          <p:cNvPr id="21" name="Slide Number Placeholder 5">
            <a:extLst>
              <a:ext uri="{FF2B5EF4-FFF2-40B4-BE49-F238E27FC236}">
                <a16:creationId xmlns:a16="http://schemas.microsoft.com/office/drawing/2014/main" id="{0EB585FB-B6EA-EB47-A4D8-5DD1E2585AFC}"/>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29</a:t>
            </a:fld>
            <a:endParaRPr lang="en-US" sz="900" dirty="0"/>
          </a:p>
        </p:txBody>
      </p:sp>
      <p:sp>
        <p:nvSpPr>
          <p:cNvPr id="23" name="Rectangle 22">
            <a:extLst>
              <a:ext uri="{FF2B5EF4-FFF2-40B4-BE49-F238E27FC236}">
                <a16:creationId xmlns:a16="http://schemas.microsoft.com/office/drawing/2014/main" id="{43D17B2C-8583-DE4B-9552-E04AADD7BC6C}"/>
              </a:ext>
            </a:extLst>
          </p:cNvPr>
          <p:cNvSpPr/>
          <p:nvPr/>
        </p:nvSpPr>
        <p:spPr>
          <a:xfrm>
            <a:off x="6434966" y="1699342"/>
            <a:ext cx="3491346" cy="411956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 Placeholder 2">
            <a:extLst>
              <a:ext uri="{FF2B5EF4-FFF2-40B4-BE49-F238E27FC236}">
                <a16:creationId xmlns:a16="http://schemas.microsoft.com/office/drawing/2014/main" id="{FE6CA4C2-7C24-7E4D-B3C4-0F8A476F0BE9}"/>
              </a:ext>
            </a:extLst>
          </p:cNvPr>
          <p:cNvSpPr txBox="1">
            <a:spLocks/>
          </p:cNvSpPr>
          <p:nvPr/>
        </p:nvSpPr>
        <p:spPr>
          <a:xfrm>
            <a:off x="6613097" y="1845462"/>
            <a:ext cx="3194462" cy="4126440"/>
          </a:xfrm>
          <a:prstGeom prst="rect">
            <a:avLst/>
          </a:prstGeom>
        </p:spPr>
        <p:txBody>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500"/>
              </a:spcBef>
              <a:buFont typeface="Arial" panose="020B0604020202020204" pitchFamily="34" charset="0"/>
              <a:buNone/>
            </a:pPr>
            <a:r>
              <a:rPr lang="en-US" sz="2000" b="1" dirty="0">
                <a:solidFill>
                  <a:schemeClr val="tx2"/>
                </a:solidFill>
                <a:latin typeface="Arial" panose="020B0604020202020204" pitchFamily="34" charset="0"/>
              </a:rPr>
              <a:t>Special Considerations</a:t>
            </a:r>
          </a:p>
          <a:p>
            <a:pPr marL="320040">
              <a:lnSpc>
                <a:spcPts val="2400"/>
              </a:lnSpc>
            </a:pPr>
            <a:r>
              <a:rPr lang="en-US" sz="1800" dirty="0">
                <a:solidFill>
                  <a:schemeClr val="tx2"/>
                </a:solidFill>
                <a:latin typeface="Arial" panose="020B0604020202020204" pitchFamily="34" charset="0"/>
              </a:rPr>
              <a:t>Administrative or general project management costs</a:t>
            </a:r>
          </a:p>
          <a:p>
            <a:pPr marL="320040">
              <a:lnSpc>
                <a:spcPts val="2400"/>
              </a:lnSpc>
            </a:pPr>
            <a:r>
              <a:rPr lang="en-US" sz="1800" dirty="0">
                <a:solidFill>
                  <a:schemeClr val="tx2"/>
                </a:solidFill>
                <a:latin typeface="Arial" panose="020B0604020202020204" pitchFamily="34" charset="0"/>
              </a:rPr>
              <a:t>Engineering Services, Planning fees &amp; material costs, other relevant professional fees</a:t>
            </a:r>
          </a:p>
          <a:p>
            <a:pPr marL="320040">
              <a:lnSpc>
                <a:spcPts val="1800"/>
              </a:lnSpc>
            </a:pPr>
            <a:r>
              <a:rPr lang="en-US" sz="1800" dirty="0">
                <a:solidFill>
                  <a:schemeClr val="tx2"/>
                </a:solidFill>
                <a:latin typeface="Arial" panose="020B0604020202020204" pitchFamily="34" charset="0"/>
              </a:rPr>
              <a:t>Parking lots </a:t>
            </a:r>
            <a:r>
              <a:rPr lang="en-US" sz="1400" dirty="0">
                <a:solidFill>
                  <a:schemeClr val="tx2"/>
                </a:solidFill>
                <a:latin typeface="Arial" panose="020B0604020202020204" pitchFamily="34" charset="0"/>
              </a:rPr>
              <a:t>(only when used as an environmental control)</a:t>
            </a:r>
          </a:p>
          <a:p>
            <a:pPr marL="320040">
              <a:lnSpc>
                <a:spcPts val="2400"/>
              </a:lnSpc>
            </a:pPr>
            <a:r>
              <a:rPr lang="en-US" sz="1800" dirty="0">
                <a:solidFill>
                  <a:schemeClr val="tx2"/>
                </a:solidFill>
                <a:latin typeface="Arial" panose="020B0604020202020204" pitchFamily="34" charset="0"/>
              </a:rPr>
              <a:t>Building/land</a:t>
            </a:r>
            <a:br>
              <a:rPr lang="en-US" sz="1800" dirty="0">
                <a:solidFill>
                  <a:schemeClr val="tx2"/>
                </a:solidFill>
                <a:latin typeface="Arial" panose="020B0604020202020204" pitchFamily="34" charset="0"/>
              </a:rPr>
            </a:br>
            <a:r>
              <a:rPr lang="en-US" sz="1800" dirty="0">
                <a:solidFill>
                  <a:schemeClr val="tx2"/>
                </a:solidFill>
                <a:latin typeface="Arial" panose="020B0604020202020204" pitchFamily="34" charset="0"/>
              </a:rPr>
              <a:t>acquisition costs</a:t>
            </a:r>
          </a:p>
          <a:p>
            <a:pPr>
              <a:lnSpc>
                <a:spcPts val="2400"/>
              </a:lnSpc>
              <a:spcBef>
                <a:spcPts val="500"/>
              </a:spcBef>
            </a:pPr>
            <a:endParaRPr lang="en-US" sz="2000" dirty="0">
              <a:solidFill>
                <a:schemeClr val="tx2"/>
              </a:solidFill>
              <a:latin typeface="Arial" panose="020B0604020202020204" pitchFamily="34" charset="0"/>
            </a:endParaRPr>
          </a:p>
        </p:txBody>
      </p:sp>
    </p:spTree>
    <p:extLst>
      <p:ext uri="{BB962C8B-B14F-4D97-AF65-F5344CB8AC3E}">
        <p14:creationId xmlns:p14="http://schemas.microsoft.com/office/powerpoint/2010/main" val="826317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F8E8C3-FEF4-BD40-80F0-F25515BAD62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9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10" name="Title 5">
            <a:extLst>
              <a:ext uri="{FF2B5EF4-FFF2-40B4-BE49-F238E27FC236}">
                <a16:creationId xmlns:a16="http://schemas.microsoft.com/office/drawing/2014/main" id="{6FD24AAB-6434-5846-8388-2777C1F05282}"/>
              </a:ext>
            </a:extLst>
          </p:cNvPr>
          <p:cNvSpPr>
            <a:spLocks noGrp="1"/>
          </p:cNvSpPr>
          <p:nvPr>
            <p:ph type="title"/>
          </p:nvPr>
        </p:nvSpPr>
        <p:spPr>
          <a:xfrm>
            <a:off x="313299" y="1106934"/>
            <a:ext cx="3005254" cy="705473"/>
          </a:xfrm>
        </p:spPr>
        <p:txBody>
          <a:bodyPr anchor="t"/>
          <a:lstStyle/>
          <a:p>
            <a:r>
              <a:rPr lang="en-US" sz="3200"/>
              <a:t>Generational Opportunity</a:t>
            </a:r>
          </a:p>
        </p:txBody>
      </p:sp>
      <p:sp>
        <p:nvSpPr>
          <p:cNvPr id="20" name="Rectangle 19">
            <a:extLst>
              <a:ext uri="{FF2B5EF4-FFF2-40B4-BE49-F238E27FC236}">
                <a16:creationId xmlns:a16="http://schemas.microsoft.com/office/drawing/2014/main" id="{93B103F3-54AD-5F47-91AA-DE49854C7613}"/>
              </a:ext>
            </a:extLst>
          </p:cNvPr>
          <p:cNvSpPr/>
          <p:nvPr/>
        </p:nvSpPr>
        <p:spPr>
          <a:xfrm>
            <a:off x="3814015" y="181841"/>
            <a:ext cx="5966698"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normalizeH="0" baseline="0" noProof="0" dirty="0">
                <a:ln>
                  <a:noFill/>
                </a:ln>
                <a:solidFill>
                  <a:schemeClr val="accent2"/>
                </a:solidFill>
                <a:effectLst/>
                <a:uLnTx/>
                <a:uFillTx/>
                <a:latin typeface="Arial" panose="020B0604020202020204"/>
                <a:ea typeface="+mn-ea"/>
                <a:cs typeface="+mn-cs"/>
              </a:rPr>
              <a:t>Growing Recognition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2"/>
                </a:solidFill>
                <a:latin typeface="Arial" panose="020B0604020202020204"/>
              </a:rPr>
              <a:t>Gov Response to Crisis – Ohio Stood Out!</a:t>
            </a:r>
            <a:endParaRPr kumimoji="0" lang="en-US" sz="2400" i="0" u="none" strike="noStrike" kern="1200" cap="none" normalizeH="0" baseline="0" noProof="0" dirty="0">
              <a:ln>
                <a:noFill/>
              </a:ln>
              <a:solidFill>
                <a:schemeClr val="accent2"/>
              </a:solidFill>
              <a:effectLst/>
              <a:uLnTx/>
              <a:uFillTx/>
              <a:latin typeface="Arial" panose="020B0604020202020204"/>
              <a:ea typeface="+mn-ea"/>
              <a:cs typeface="+mn-cs"/>
            </a:endParaRPr>
          </a:p>
        </p:txBody>
      </p:sp>
      <p:grpSp>
        <p:nvGrpSpPr>
          <p:cNvPr id="62" name="Group 61">
            <a:extLst>
              <a:ext uri="{FF2B5EF4-FFF2-40B4-BE49-F238E27FC236}">
                <a16:creationId xmlns:a16="http://schemas.microsoft.com/office/drawing/2014/main" id="{946851FB-572D-F847-B786-FEE8BA6348B7}"/>
              </a:ext>
            </a:extLst>
          </p:cNvPr>
          <p:cNvGrpSpPr/>
          <p:nvPr/>
        </p:nvGrpSpPr>
        <p:grpSpPr>
          <a:xfrm>
            <a:off x="6604322" y="2125304"/>
            <a:ext cx="922220" cy="3433381"/>
            <a:chOff x="2660753" y="2610221"/>
            <a:chExt cx="922220" cy="3433381"/>
          </a:xfrm>
        </p:grpSpPr>
        <p:pic>
          <p:nvPicPr>
            <p:cNvPr id="63" name="Picture 62" descr="A picture containing drawing&#10;&#10;Description automatically generated">
              <a:extLst>
                <a:ext uri="{FF2B5EF4-FFF2-40B4-BE49-F238E27FC236}">
                  <a16:creationId xmlns:a16="http://schemas.microsoft.com/office/drawing/2014/main" id="{F2E484F2-E244-AA4E-B013-5ED24B567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8092" y="4217265"/>
              <a:ext cx="438555" cy="229212"/>
            </a:xfrm>
            <a:prstGeom prst="rect">
              <a:avLst/>
            </a:prstGeom>
          </p:spPr>
        </p:pic>
        <p:pic>
          <p:nvPicPr>
            <p:cNvPr id="64" name="Picture 63" descr="A picture containing drawing&#10;&#10;Description automatically generated">
              <a:extLst>
                <a:ext uri="{FF2B5EF4-FFF2-40B4-BE49-F238E27FC236}">
                  <a16:creationId xmlns:a16="http://schemas.microsoft.com/office/drawing/2014/main" id="{6BD26D9F-F6BB-004D-BD2F-2FF234FF42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7003" y="5776585"/>
              <a:ext cx="320732" cy="267017"/>
            </a:xfrm>
            <a:prstGeom prst="rect">
              <a:avLst/>
            </a:prstGeom>
          </p:spPr>
        </p:pic>
        <p:pic>
          <p:nvPicPr>
            <p:cNvPr id="65" name="Picture 64" descr="A close up of a logo&#10;&#10;Description automatically generated">
              <a:extLst>
                <a:ext uri="{FF2B5EF4-FFF2-40B4-BE49-F238E27FC236}">
                  <a16:creationId xmlns:a16="http://schemas.microsoft.com/office/drawing/2014/main" id="{589FBAD4-9D37-C540-8881-1382B59207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0753" y="5169346"/>
              <a:ext cx="833442" cy="372438"/>
            </a:xfrm>
            <a:prstGeom prst="rect">
              <a:avLst/>
            </a:prstGeom>
          </p:spPr>
        </p:pic>
        <p:pic>
          <p:nvPicPr>
            <p:cNvPr id="66" name="Picture 2" descr="Image result for chief executive logo">
              <a:extLst>
                <a:ext uri="{FF2B5EF4-FFF2-40B4-BE49-F238E27FC236}">
                  <a16:creationId xmlns:a16="http://schemas.microsoft.com/office/drawing/2014/main" id="{D6738862-0C83-3741-AC79-502B9C32C475}"/>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2121" y="4754567"/>
              <a:ext cx="920852" cy="27924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A picture containing drawing&#10;&#10;Description automatically generated">
              <a:extLst>
                <a:ext uri="{FF2B5EF4-FFF2-40B4-BE49-F238E27FC236}">
                  <a16:creationId xmlns:a16="http://schemas.microsoft.com/office/drawing/2014/main" id="{9A09E365-4DD6-FE47-8EB4-BB087E189A6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60514" y="2610221"/>
              <a:ext cx="353711" cy="277123"/>
            </a:xfrm>
            <a:prstGeom prst="rect">
              <a:avLst/>
            </a:prstGeom>
          </p:spPr>
        </p:pic>
        <p:pic>
          <p:nvPicPr>
            <p:cNvPr id="68" name="Picture 67" descr="A picture containing drawing&#10;&#10;Description automatically generated">
              <a:extLst>
                <a:ext uri="{FF2B5EF4-FFF2-40B4-BE49-F238E27FC236}">
                  <a16:creationId xmlns:a16="http://schemas.microsoft.com/office/drawing/2014/main" id="{37F9850C-2A5A-2A43-A5E7-4CF8773D1E2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60514" y="3150576"/>
              <a:ext cx="353711" cy="277123"/>
            </a:xfrm>
            <a:prstGeom prst="rect">
              <a:avLst/>
            </a:prstGeom>
          </p:spPr>
        </p:pic>
        <p:pic>
          <p:nvPicPr>
            <p:cNvPr id="81" name="Picture 80" descr="A picture containing drawing&#10;&#10;Description automatically generated">
              <a:extLst>
                <a:ext uri="{FF2B5EF4-FFF2-40B4-BE49-F238E27FC236}">
                  <a16:creationId xmlns:a16="http://schemas.microsoft.com/office/drawing/2014/main" id="{04E672AD-EB9D-074F-A90F-741190B63F9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60514" y="3671686"/>
              <a:ext cx="353711" cy="277123"/>
            </a:xfrm>
            <a:prstGeom prst="rect">
              <a:avLst/>
            </a:prstGeom>
          </p:spPr>
        </p:pic>
      </p:grpSp>
      <p:sp>
        <p:nvSpPr>
          <p:cNvPr id="82" name="TextBox 81">
            <a:extLst>
              <a:ext uri="{FF2B5EF4-FFF2-40B4-BE49-F238E27FC236}">
                <a16:creationId xmlns:a16="http://schemas.microsoft.com/office/drawing/2014/main" id="{1A214ADF-64A5-9B4F-9B68-2AC66373E168}"/>
              </a:ext>
            </a:extLst>
          </p:cNvPr>
          <p:cNvSpPr txBox="1"/>
          <p:nvPr/>
        </p:nvSpPr>
        <p:spPr>
          <a:xfrm>
            <a:off x="4122301" y="2036953"/>
            <a:ext cx="2620870" cy="3108225"/>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500"/>
              </a:spcBef>
              <a:spcAft>
                <a:spcPts val="800"/>
              </a:spcAft>
              <a:buClrTx/>
              <a:buSzTx/>
              <a:buFont typeface="Segoe UI" panose="020B0502040204020203" pitchFamily="34" charset="0"/>
              <a:buNone/>
              <a:tabLst/>
              <a:defRPr/>
            </a:pPr>
            <a:r>
              <a:rPr kumimoji="0" lang="en-US" sz="2400" b="1" i="0" u="none" strike="noStrike" kern="1200" cap="none" spc="0" normalizeH="0" baseline="0" noProof="0" dirty="0">
                <a:ln>
                  <a:noFill/>
                </a:ln>
                <a:solidFill>
                  <a:schemeClr val="bg1"/>
                </a:solidFill>
                <a:effectLst/>
                <a:highlight>
                  <a:srgbClr val="FF0000"/>
                </a:highlight>
                <a:uLnTx/>
                <a:uFillTx/>
                <a:latin typeface="Arial"/>
                <a:ea typeface="+mn-ea"/>
                <a:cs typeface="Arial" panose="020B0604020202020204" pitchFamily="34" charset="0"/>
              </a:rPr>
              <a:t>#1</a:t>
            </a:r>
            <a:r>
              <a:rPr kumimoji="0" lang="en-US" sz="2400" b="0" i="0" u="none" strike="noStrike" kern="1200" cap="none" spc="0" normalizeH="0" baseline="0" noProof="0" dirty="0">
                <a:ln>
                  <a:noFill/>
                </a:ln>
                <a:solidFill>
                  <a:schemeClr val="bg1"/>
                </a:solidFill>
                <a:effectLst/>
                <a:highlight>
                  <a:srgbClr val="FF0000"/>
                </a:highlight>
                <a:uLnTx/>
                <a:uFillTx/>
                <a:latin typeface="Arial"/>
                <a:ea typeface="+mn-ea"/>
                <a:cs typeface="Arial" panose="020B0604020202020204" pitchFamily="34" charset="0"/>
              </a:rPr>
              <a:t> </a:t>
            </a:r>
            <a:r>
              <a:rPr kumimoji="0" lang="en-US" sz="2000" b="1" i="0" u="none" strike="noStrike" kern="1200" cap="none" spc="0" normalizeH="0" baseline="0" noProof="0" dirty="0">
                <a:ln>
                  <a:noFill/>
                </a:ln>
                <a:solidFill>
                  <a:schemeClr val="bg1"/>
                </a:solidFill>
                <a:effectLst/>
                <a:highlight>
                  <a:srgbClr val="FF0000"/>
                </a:highlight>
                <a:uLnTx/>
                <a:uFillTx/>
                <a:latin typeface="Arial"/>
                <a:ea typeface="+mn-ea"/>
                <a:cs typeface="Arial" panose="020B0604020202020204" pitchFamily="34" charset="0"/>
              </a:rPr>
              <a:t>Governor’s Cup</a:t>
            </a:r>
          </a:p>
          <a:p>
            <a:pPr marL="0" marR="0" lvl="0" indent="0" algn="l" defTabSz="914400" rtl="0" eaLnBrk="1" fontAlgn="auto" latinLnBrk="0" hangingPunct="1">
              <a:lnSpc>
                <a:spcPct val="100000"/>
              </a:lnSpc>
              <a:spcBef>
                <a:spcPts val="500"/>
              </a:spcBef>
              <a:spcAft>
                <a:spcPts val="800"/>
              </a:spcAft>
              <a:buClrTx/>
              <a:buSzTx/>
              <a:buFont typeface="Segoe UI" panose="020B0502040204020203" pitchFamily="34" charset="0"/>
              <a:buNone/>
              <a:tabLst/>
              <a:defRPr/>
            </a:pPr>
            <a:r>
              <a:rPr kumimoji="0" lang="en-US" sz="2400" b="1"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#3</a:t>
            </a:r>
            <a:r>
              <a:rPr kumimoji="0" lang="en-US" sz="24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Business Climate</a:t>
            </a:r>
          </a:p>
          <a:p>
            <a:pPr marL="0" marR="0" lvl="0" indent="0" algn="l" defTabSz="914400" rtl="0" eaLnBrk="1" fontAlgn="auto" latinLnBrk="0" hangingPunct="1">
              <a:lnSpc>
                <a:spcPct val="100000"/>
              </a:lnSpc>
              <a:spcBef>
                <a:spcPts val="500"/>
              </a:spcBef>
              <a:spcAft>
                <a:spcPts val="800"/>
              </a:spcAft>
              <a:buClrTx/>
              <a:buSzTx/>
              <a:buFont typeface="Segoe UI" panose="020B0502040204020203" pitchFamily="34" charset="0"/>
              <a:buNone/>
              <a:tabLst/>
              <a:defRPr/>
            </a:pPr>
            <a:r>
              <a:rPr kumimoji="0" lang="en-US" sz="2400" b="1" i="0" u="none" strike="noStrike" kern="1200" cap="none" spc="0" normalizeH="0" baseline="0" noProof="0" dirty="0">
                <a:ln>
                  <a:noFill/>
                </a:ln>
                <a:solidFill>
                  <a:schemeClr val="bg1"/>
                </a:solidFill>
                <a:effectLst/>
                <a:highlight>
                  <a:srgbClr val="FF0000"/>
                </a:highlight>
                <a:uLnTx/>
                <a:uFillTx/>
                <a:latin typeface="Arial" panose="020B0604020202020204"/>
                <a:ea typeface="+mn-ea"/>
                <a:cs typeface="Arial" panose="020B0604020202020204" pitchFamily="34" charset="0"/>
              </a:rPr>
              <a:t>#4</a:t>
            </a:r>
            <a:r>
              <a:rPr kumimoji="0" lang="en-US" sz="2400" b="0" i="0" u="none" strike="noStrike" kern="1200" cap="none" spc="0" normalizeH="0" baseline="0" noProof="0" dirty="0">
                <a:ln>
                  <a:noFill/>
                </a:ln>
                <a:solidFill>
                  <a:schemeClr val="bg1"/>
                </a:solidFill>
                <a:effectLst/>
                <a:highlight>
                  <a:srgbClr val="FF0000"/>
                </a:highlight>
                <a:uLnTx/>
                <a:uFillTx/>
                <a:latin typeface="Arial" panose="020B0604020202020204"/>
                <a:ea typeface="+mn-ea"/>
                <a:cs typeface="Arial" panose="020B0604020202020204" pitchFamily="34" charset="0"/>
              </a:rPr>
              <a:t> </a:t>
            </a:r>
            <a:r>
              <a:rPr kumimoji="0" lang="en-US" sz="2000" b="1" i="0" u="none" strike="noStrike" kern="1200" cap="none" spc="0" normalizeH="0" baseline="0" noProof="0" dirty="0">
                <a:ln>
                  <a:noFill/>
                </a:ln>
                <a:solidFill>
                  <a:schemeClr val="bg1"/>
                </a:solidFill>
                <a:effectLst/>
                <a:highlight>
                  <a:srgbClr val="FF0000"/>
                </a:highlight>
                <a:uLnTx/>
                <a:uFillTx/>
                <a:latin typeface="Arial" panose="020B0604020202020204"/>
                <a:ea typeface="+mn-ea"/>
                <a:cs typeface="Arial" panose="020B0604020202020204" pitchFamily="34" charset="0"/>
              </a:rPr>
              <a:t>Prosperity Cup</a:t>
            </a:r>
          </a:p>
          <a:p>
            <a:pPr marL="0" marR="0" lvl="0" indent="0" algn="l" defTabSz="914400" rtl="0" eaLnBrk="1" fontAlgn="auto" latinLnBrk="0" hangingPunct="1">
              <a:lnSpc>
                <a:spcPct val="100000"/>
              </a:lnSpc>
              <a:spcBef>
                <a:spcPts val="500"/>
              </a:spcBef>
              <a:spcAft>
                <a:spcPts val="800"/>
              </a:spcAft>
              <a:buClrTx/>
              <a:buSzTx/>
              <a:buFont typeface="Segoe UI" panose="020B0502040204020203" pitchFamily="34" charset="0"/>
              <a:buNone/>
              <a:tabLst/>
              <a:defRPr/>
            </a:pPr>
            <a:r>
              <a:rPr kumimoji="0" lang="en-US" sz="2400" b="1"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#6</a:t>
            </a:r>
            <a:r>
              <a:rPr kumimoji="0" lang="en-US" sz="24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Business</a:t>
            </a:r>
            <a:r>
              <a:rPr kumimoji="0" lang="en-US" sz="20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Opportunity</a:t>
            </a:r>
          </a:p>
          <a:p>
            <a:pPr marL="0" marR="0" lvl="0" indent="0" algn="l" defTabSz="914400" rtl="0" eaLnBrk="1" fontAlgn="auto" latinLnBrk="0" hangingPunct="1">
              <a:lnSpc>
                <a:spcPct val="100000"/>
              </a:lnSpc>
              <a:spcBef>
                <a:spcPts val="500"/>
              </a:spcBef>
              <a:spcAft>
                <a:spcPts val="800"/>
              </a:spcAft>
              <a:buClrTx/>
              <a:buSzTx/>
              <a:buFont typeface="Segoe UI" panose="020B0502040204020203" pitchFamily="34" charset="0"/>
              <a:buNone/>
              <a:tabLst/>
              <a:defRPr/>
            </a:pPr>
            <a:r>
              <a:rPr kumimoji="0" lang="en-US" sz="2400" b="1" i="0" u="none" strike="noStrike" kern="1200" cap="none" spc="0" normalizeH="0" baseline="0" noProof="0" dirty="0">
                <a:ln>
                  <a:noFill/>
                </a:ln>
                <a:solidFill>
                  <a:schemeClr val="bg1"/>
                </a:solidFill>
                <a:effectLst/>
                <a:highlight>
                  <a:srgbClr val="FF0000"/>
                </a:highlight>
                <a:uLnTx/>
                <a:uFillTx/>
                <a:latin typeface="Arial"/>
                <a:ea typeface="+mn-ea"/>
                <a:cs typeface="Arial" panose="020B0604020202020204" pitchFamily="34" charset="0"/>
              </a:rPr>
              <a:t>#7</a:t>
            </a:r>
            <a:r>
              <a:rPr kumimoji="0" lang="en-US" sz="2400" b="0" i="0" u="none" strike="noStrike" kern="1200" cap="none" spc="0" normalizeH="0" baseline="0" noProof="0" dirty="0">
                <a:ln>
                  <a:noFill/>
                </a:ln>
                <a:solidFill>
                  <a:schemeClr val="bg1"/>
                </a:solidFill>
                <a:effectLst/>
                <a:highlight>
                  <a:srgbClr val="FF0000"/>
                </a:highlight>
                <a:uLnTx/>
                <a:uFillTx/>
                <a:latin typeface="Arial"/>
                <a:ea typeface="+mn-ea"/>
                <a:cs typeface="Arial" panose="020B0604020202020204" pitchFamily="34" charset="0"/>
              </a:rPr>
              <a:t> </a:t>
            </a:r>
            <a:r>
              <a:rPr kumimoji="0" lang="en-US" sz="1800" b="1" i="0" u="none" strike="noStrike" kern="1200" cap="none" spc="0" normalizeH="0" baseline="0" noProof="0" dirty="0">
                <a:ln>
                  <a:noFill/>
                </a:ln>
                <a:solidFill>
                  <a:schemeClr val="bg1"/>
                </a:solidFill>
                <a:effectLst/>
                <a:highlight>
                  <a:srgbClr val="FF0000"/>
                </a:highlight>
                <a:uLnTx/>
                <a:uFillTx/>
                <a:latin typeface="Arial"/>
                <a:ea typeface="+mn-ea"/>
                <a:cs typeface="Arial" panose="020B0604020202020204" pitchFamily="34" charset="0"/>
              </a:rPr>
              <a:t>Best for Business </a:t>
            </a:r>
            <a:endParaRPr kumimoji="0" lang="en-US" sz="1600" b="1" i="0" u="none" strike="noStrike" kern="1200" cap="none" spc="0" normalizeH="0" baseline="0" noProof="0" dirty="0">
              <a:ln>
                <a:noFill/>
              </a:ln>
              <a:solidFill>
                <a:schemeClr val="bg1"/>
              </a:solidFill>
              <a:effectLst/>
              <a:highlight>
                <a:srgbClr val="FF0000"/>
              </a:highligh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500"/>
              </a:spcBef>
              <a:spcAft>
                <a:spcPts val="800"/>
              </a:spcAft>
              <a:buClrTx/>
              <a:buSzTx/>
              <a:buFont typeface="Segoe UI" panose="020B0502040204020203" pitchFamily="34" charset="0"/>
              <a:buNone/>
              <a:tabLst/>
              <a:defRPr/>
            </a:pPr>
            <a:r>
              <a:rPr kumimoji="0" lang="en-US" sz="2400" b="1"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#9</a:t>
            </a:r>
            <a:r>
              <a:rPr kumimoji="0" lang="en-US" sz="24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 </a:t>
            </a:r>
            <a:r>
              <a:rPr kumimoji="0" lang="en-US" sz="16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Best for Business </a:t>
            </a:r>
          </a:p>
          <a:p>
            <a:pPr marL="0" marR="0" lvl="0" indent="0" algn="l" defTabSz="914400" rtl="0" eaLnBrk="1" fontAlgn="auto" latinLnBrk="0" hangingPunct="1">
              <a:lnSpc>
                <a:spcPct val="100000"/>
              </a:lnSpc>
              <a:spcBef>
                <a:spcPts val="500"/>
              </a:spcBef>
              <a:spcAft>
                <a:spcPts val="800"/>
              </a:spcAft>
              <a:buClrTx/>
              <a:buSzTx/>
              <a:buFont typeface="Segoe UI" panose="020B0502040204020203" pitchFamily="34" charset="0"/>
              <a:buNone/>
              <a:tabLst/>
              <a:defRPr/>
            </a:pPr>
            <a:r>
              <a:rPr kumimoji="0" lang="en-US" sz="2400" b="1"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#10 </a:t>
            </a:r>
            <a:r>
              <a:rPr kumimoji="0" lang="en-US" sz="16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rPr>
              <a:t>Top for Business</a:t>
            </a:r>
          </a:p>
        </p:txBody>
      </p:sp>
      <p:sp>
        <p:nvSpPr>
          <p:cNvPr id="83" name="Rectangle 82">
            <a:extLst>
              <a:ext uri="{FF2B5EF4-FFF2-40B4-BE49-F238E27FC236}">
                <a16:creationId xmlns:a16="http://schemas.microsoft.com/office/drawing/2014/main" id="{BA3A51AD-A826-2F46-8CAF-B2A311AE97BB}"/>
              </a:ext>
            </a:extLst>
          </p:cNvPr>
          <p:cNvSpPr/>
          <p:nvPr/>
        </p:nvSpPr>
        <p:spPr>
          <a:xfrm>
            <a:off x="4406720" y="1331301"/>
            <a:ext cx="2751074" cy="46166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6350" cap="flat">
                  <a:noFill/>
                  <a:miter lim="800000"/>
                </a:ln>
                <a:solidFill>
                  <a:srgbClr val="E0241B"/>
                </a:solidFill>
                <a:effectLst/>
                <a:uLnTx/>
                <a:uFillTx/>
                <a:latin typeface="Arial"/>
                <a:ea typeface="+mn-ea"/>
                <a:cs typeface="+mn-cs"/>
              </a:rPr>
              <a:t>Business Climate</a:t>
            </a:r>
          </a:p>
        </p:txBody>
      </p:sp>
      <p:pic>
        <p:nvPicPr>
          <p:cNvPr id="87" name="Picture 86" descr="A red circle in the middle of a black background&#10;&#10;Description automatically generated with low confidence">
            <a:extLst>
              <a:ext uri="{FF2B5EF4-FFF2-40B4-BE49-F238E27FC236}">
                <a16:creationId xmlns:a16="http://schemas.microsoft.com/office/drawing/2014/main" id="{4FE887B4-7BA3-7A4B-9B3B-CE95C8AEEC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9095" y="1191510"/>
            <a:ext cx="4484240" cy="2917767"/>
          </a:xfrm>
          <a:prstGeom prst="rect">
            <a:avLst/>
          </a:prstGeom>
        </p:spPr>
      </p:pic>
      <p:sp>
        <p:nvSpPr>
          <p:cNvPr id="8" name="Rectangle 7">
            <a:extLst>
              <a:ext uri="{FF2B5EF4-FFF2-40B4-BE49-F238E27FC236}">
                <a16:creationId xmlns:a16="http://schemas.microsoft.com/office/drawing/2014/main" id="{D89A4C37-7A5D-7449-AA83-310DA182BC14}"/>
              </a:ext>
            </a:extLst>
          </p:cNvPr>
          <p:cNvSpPr/>
          <p:nvPr/>
        </p:nvSpPr>
        <p:spPr>
          <a:xfrm>
            <a:off x="3903517" y="1356318"/>
            <a:ext cx="3695700" cy="4425961"/>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 sky, outdoor, car&#10;&#10;Description automatically generated">
            <a:extLst>
              <a:ext uri="{FF2B5EF4-FFF2-40B4-BE49-F238E27FC236}">
                <a16:creationId xmlns:a16="http://schemas.microsoft.com/office/drawing/2014/main" id="{FAFC0558-7180-EB48-8BE5-E2B49DCC2E2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68655" y="3086328"/>
            <a:ext cx="3664176" cy="2666943"/>
          </a:xfrm>
          <a:prstGeom prst="rect">
            <a:avLst/>
          </a:prstGeom>
          <a:ln w="85725">
            <a:solidFill>
              <a:schemeClr val="bg1"/>
            </a:solidFill>
          </a:ln>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81F7EF0A-0A20-414A-8B2A-855FD7E99503}"/>
              </a:ext>
            </a:extLst>
          </p:cNvPr>
          <p:cNvSpPr/>
          <p:nvPr/>
        </p:nvSpPr>
        <p:spPr>
          <a:xfrm>
            <a:off x="3870259" y="1324801"/>
            <a:ext cx="3770558" cy="461665"/>
          </a:xfrm>
          <a:prstGeom prst="rect">
            <a:avLst/>
          </a:prstGeom>
          <a:solidFill>
            <a:schemeClr val="accent2"/>
          </a:solidFill>
        </p:spPr>
        <p:txBody>
          <a:bodyPr wrap="square">
            <a:spAutoFit/>
          </a:bodyPr>
          <a:lstStyle/>
          <a:p>
            <a:pPr lvl="0" algn="ctr">
              <a:defRPr/>
            </a:pPr>
            <a:r>
              <a:rPr lang="en-US" sz="2400" b="1">
                <a:solidFill>
                  <a:srgbClr val="FFFFFF"/>
                </a:solidFill>
              </a:rPr>
              <a:t>Business Climate</a:t>
            </a:r>
          </a:p>
        </p:txBody>
      </p:sp>
      <p:sp>
        <p:nvSpPr>
          <p:cNvPr id="23" name="Rectangle 22">
            <a:extLst>
              <a:ext uri="{FF2B5EF4-FFF2-40B4-BE49-F238E27FC236}">
                <a16:creationId xmlns:a16="http://schemas.microsoft.com/office/drawing/2014/main" id="{A0D22F61-2960-4444-BBF2-CC1CD4A9E6B2}"/>
              </a:ext>
            </a:extLst>
          </p:cNvPr>
          <p:cNvSpPr/>
          <p:nvPr/>
        </p:nvSpPr>
        <p:spPr>
          <a:xfrm>
            <a:off x="498811" y="2100287"/>
            <a:ext cx="2751074" cy="46166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6350" cap="flat">
                  <a:noFill/>
                  <a:miter lim="800000"/>
                </a:ln>
                <a:solidFill>
                  <a:schemeClr val="bg1"/>
                </a:solidFill>
                <a:effectLst/>
                <a:uLnTx/>
                <a:uFillTx/>
                <a:latin typeface="Arial"/>
                <a:ea typeface="+mn-ea"/>
                <a:cs typeface="+mn-cs"/>
              </a:rPr>
              <a:t>Business Climate</a:t>
            </a:r>
          </a:p>
        </p:txBody>
      </p:sp>
      <p:sp>
        <p:nvSpPr>
          <p:cNvPr id="25" name="Rectangle 24">
            <a:extLst>
              <a:ext uri="{FF2B5EF4-FFF2-40B4-BE49-F238E27FC236}">
                <a16:creationId xmlns:a16="http://schemas.microsoft.com/office/drawing/2014/main" id="{BBA7EBFE-660F-9948-8CA6-89CAD698C99A}"/>
              </a:ext>
            </a:extLst>
          </p:cNvPr>
          <p:cNvSpPr/>
          <p:nvPr/>
        </p:nvSpPr>
        <p:spPr>
          <a:xfrm>
            <a:off x="88665" y="2093787"/>
            <a:ext cx="3445414" cy="461665"/>
          </a:xfrm>
          <a:prstGeom prst="rect">
            <a:avLst/>
          </a:prstGeom>
          <a:solidFill>
            <a:schemeClr val="accent2"/>
          </a:solidFill>
        </p:spPr>
        <p:txBody>
          <a:bodyPr wrap="square">
            <a:spAutoFit/>
          </a:bodyPr>
          <a:lstStyle/>
          <a:p>
            <a:pPr lvl="0" algn="ctr">
              <a:defRPr/>
            </a:pPr>
            <a:r>
              <a:rPr lang="en-US" sz="2400" b="1">
                <a:solidFill>
                  <a:schemeClr val="bg1"/>
                </a:solidFill>
              </a:rPr>
              <a:t>Leadership Position</a:t>
            </a:r>
          </a:p>
        </p:txBody>
      </p:sp>
    </p:spTree>
    <p:extLst>
      <p:ext uri="{BB962C8B-B14F-4D97-AF65-F5344CB8AC3E}">
        <p14:creationId xmlns:p14="http://schemas.microsoft.com/office/powerpoint/2010/main" val="1575397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84F830-1A08-3048-B73C-77426D24C3EF}"/>
              </a:ext>
            </a:extLst>
          </p:cNvPr>
          <p:cNvSpPr>
            <a:spLocks noGrp="1"/>
          </p:cNvSpPr>
          <p:nvPr>
            <p:ph type="body" sz="quarter" idx="10"/>
          </p:nvPr>
        </p:nvSpPr>
        <p:spPr/>
        <p:txBody>
          <a:bodyPr/>
          <a:lstStyle/>
          <a:p>
            <a:r>
              <a:rPr lang="en-US" dirty="0"/>
              <a:t>OSIP 5-Year Metric Outcomes </a:t>
            </a:r>
          </a:p>
        </p:txBody>
      </p:sp>
      <p:sp>
        <p:nvSpPr>
          <p:cNvPr id="6" name="Slide Number Placeholder 5">
            <a:extLst>
              <a:ext uri="{FF2B5EF4-FFF2-40B4-BE49-F238E27FC236}">
                <a16:creationId xmlns:a16="http://schemas.microsoft.com/office/drawing/2014/main" id="{7F1DE7A9-FE0E-5F43-A2EA-D292FB5FB886}"/>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30</a:t>
            </a:fld>
            <a:endParaRPr lang="en-US" sz="900" dirty="0"/>
          </a:p>
        </p:txBody>
      </p:sp>
      <p:graphicFrame>
        <p:nvGraphicFramePr>
          <p:cNvPr id="7" name="Table 6">
            <a:extLst>
              <a:ext uri="{FF2B5EF4-FFF2-40B4-BE49-F238E27FC236}">
                <a16:creationId xmlns:a16="http://schemas.microsoft.com/office/drawing/2014/main" id="{38DE6EB9-2398-5044-80B8-AD0127F093CB}"/>
              </a:ext>
            </a:extLst>
          </p:cNvPr>
          <p:cNvGraphicFramePr>
            <a:graphicFrameLocks noGrp="1"/>
          </p:cNvGraphicFramePr>
          <p:nvPr>
            <p:extLst>
              <p:ext uri="{D42A27DB-BD31-4B8C-83A1-F6EECF244321}">
                <p14:modId xmlns:p14="http://schemas.microsoft.com/office/powerpoint/2010/main" val="2663665427"/>
              </p:ext>
            </p:extLst>
          </p:nvPr>
        </p:nvGraphicFramePr>
        <p:xfrm>
          <a:off x="724501" y="1208873"/>
          <a:ext cx="10839214" cy="4145325"/>
        </p:xfrm>
        <a:graphic>
          <a:graphicData uri="http://schemas.openxmlformats.org/drawingml/2006/table">
            <a:tbl>
              <a:tblPr firstRow="1" bandRow="1">
                <a:tableStyleId>{5C22544A-7EE6-4342-B048-85BDC9FD1C3A}</a:tableStyleId>
              </a:tblPr>
              <a:tblGrid>
                <a:gridCol w="2603678">
                  <a:extLst>
                    <a:ext uri="{9D8B030D-6E8A-4147-A177-3AD203B41FA5}">
                      <a16:colId xmlns:a16="http://schemas.microsoft.com/office/drawing/2014/main" val="2411644092"/>
                    </a:ext>
                  </a:extLst>
                </a:gridCol>
                <a:gridCol w="3930042">
                  <a:extLst>
                    <a:ext uri="{9D8B030D-6E8A-4147-A177-3AD203B41FA5}">
                      <a16:colId xmlns:a16="http://schemas.microsoft.com/office/drawing/2014/main" val="1018877058"/>
                    </a:ext>
                  </a:extLst>
                </a:gridCol>
                <a:gridCol w="4305494">
                  <a:extLst>
                    <a:ext uri="{9D8B030D-6E8A-4147-A177-3AD203B41FA5}">
                      <a16:colId xmlns:a16="http://schemas.microsoft.com/office/drawing/2014/main" val="4145580555"/>
                    </a:ext>
                  </a:extLst>
                </a:gridCol>
              </a:tblGrid>
              <a:tr h="630186">
                <a:tc>
                  <a:txBody>
                    <a:bodyPr/>
                    <a:lstStyle/>
                    <a:p>
                      <a:pPr algn="ctr"/>
                      <a:r>
                        <a:rPr lang="en-US" sz="1600" b="1" i="0" dirty="0">
                          <a:solidFill>
                            <a:schemeClr val="bg1"/>
                          </a:solidFill>
                          <a:latin typeface="+mj-lt"/>
                          <a:cs typeface="Arial Narrow" panose="020B0604020202020204" pitchFamily="34" charset="0"/>
                        </a:rPr>
                        <a:t>Program Description </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i="0" kern="1200" dirty="0">
                          <a:solidFill>
                            <a:schemeClr val="tx2"/>
                          </a:solidFill>
                          <a:latin typeface="+mj-lt"/>
                          <a:ea typeface="+mn-ea"/>
                          <a:cs typeface="Arial Narrow" panose="020B0604020202020204" pitchFamily="34" charset="0"/>
                        </a:rPr>
                        <a:t>Grants and loans for near-term speculative development and projects targeting “growth” Sector projects and new JO initiatives  </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extLst>
                  <a:ext uri="{0D108BD9-81ED-4DB2-BD59-A6C34878D82A}">
                    <a16:rowId xmlns:a16="http://schemas.microsoft.com/office/drawing/2014/main" val="3435795415"/>
                  </a:ext>
                </a:extLst>
              </a:tr>
              <a:tr h="1155116">
                <a:tc>
                  <a:txBody>
                    <a:bodyPr/>
                    <a:lstStyle/>
                    <a:p>
                      <a:pPr algn="ctr"/>
                      <a:r>
                        <a:rPr lang="en-US" sz="1600" b="1" i="0" dirty="0">
                          <a:solidFill>
                            <a:schemeClr val="bg1"/>
                          </a:solidFill>
                          <a:latin typeface="+mj-lt"/>
                          <a:cs typeface="Arial Narrow" panose="020B0604020202020204" pitchFamily="34" charset="0"/>
                        </a:rPr>
                        <a:t>Success Metrics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2"/>
                          </a:solidFill>
                          <a:latin typeface="+mj-lt"/>
                          <a:ea typeface="+mn-ea"/>
                          <a:cs typeface="Arial Narrow" panose="020B0604020202020204" pitchFamily="34" charset="0"/>
                        </a:rPr>
                        <a:t>3X - 10X Leverage co-investment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2"/>
                          </a:solidFill>
                          <a:latin typeface="+mj-lt"/>
                          <a:ea typeface="+mn-ea"/>
                          <a:cs typeface="Arial Narrow" panose="020B0604020202020204" pitchFamily="34" charset="0"/>
                        </a:rPr>
                        <a:t>Strategic, actionable development plan, with strong, commercial or federal market growth opportunity</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2"/>
                          </a:solidFill>
                          <a:latin typeface="+mj-lt"/>
                          <a:ea typeface="+mn-ea"/>
                          <a:cs typeface="Arial Narrow" panose="020B0604020202020204" pitchFamily="34" charset="0"/>
                        </a:rPr>
                        <a:t>Site plans should be reaching 50% - 80% completion, including identification of potential outside funding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kern="1200" dirty="0">
                        <a:solidFill>
                          <a:schemeClr val="tx2"/>
                        </a:solidFill>
                        <a:latin typeface="+mj-lt"/>
                        <a:ea typeface="+mn-ea"/>
                        <a:cs typeface="Arial Narrow" panose="020B0604020202020204" pitchFamily="34" charset="0"/>
                      </a:endParaRP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314686"/>
                  </a:ext>
                </a:extLst>
              </a:tr>
              <a:tr h="893711">
                <a:tc>
                  <a:txBody>
                    <a:bodyPr/>
                    <a:lstStyle/>
                    <a:p>
                      <a:pPr algn="ctr"/>
                      <a:r>
                        <a:rPr lang="en-US" sz="1600" b="1" i="0" dirty="0">
                          <a:solidFill>
                            <a:schemeClr val="bg1"/>
                          </a:solidFill>
                          <a:latin typeface="+mj-lt"/>
                          <a:cs typeface="Arial Narrow" panose="020B0604020202020204" pitchFamily="34" charset="0"/>
                        </a:rPr>
                        <a:t>Support </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marL="0" indent="0">
                        <a:buFont typeface="Arial" panose="020B0604020202020204" pitchFamily="34" charset="0"/>
                        <a:buNone/>
                        <a:tabLst/>
                      </a:pPr>
                      <a:r>
                        <a:rPr lang="en-US" sz="1600" b="0" i="0" dirty="0">
                          <a:solidFill>
                            <a:schemeClr val="tx2"/>
                          </a:solidFill>
                          <a:latin typeface="+mj-lt"/>
                          <a:cs typeface="Arial Narrow" panose="020B0604020202020204" pitchFamily="34" charset="0"/>
                        </a:rPr>
                        <a:t>Grants up to $2 million, and grant/loan combination awards up to $5 million for speculative development projects.  Directly contracted engineering due diligence support for sites seeking </a:t>
                      </a:r>
                      <a:r>
                        <a:rPr lang="en-US" sz="1600" b="0" i="0" dirty="0" err="1">
                          <a:solidFill>
                            <a:schemeClr val="tx2"/>
                          </a:solidFill>
                          <a:latin typeface="+mj-lt"/>
                          <a:cs typeface="Arial Narrow" panose="020B0604020202020204" pitchFamily="34" charset="0"/>
                        </a:rPr>
                        <a:t>SiteOhio</a:t>
                      </a:r>
                      <a:r>
                        <a:rPr lang="en-US" sz="1600" b="0" i="0" dirty="0">
                          <a:solidFill>
                            <a:schemeClr val="tx2"/>
                          </a:solidFill>
                          <a:latin typeface="+mj-lt"/>
                          <a:cs typeface="Arial Narrow" panose="020B0604020202020204" pitchFamily="34" charset="0"/>
                        </a:rPr>
                        <a:t> Authentication.</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329166205"/>
                  </a:ext>
                </a:extLst>
              </a:tr>
              <a:tr h="884302">
                <a:tc>
                  <a:txBody>
                    <a:bodyPr/>
                    <a:lstStyle/>
                    <a:p>
                      <a:pPr algn="ctr"/>
                      <a:r>
                        <a:rPr lang="en-US" sz="1600" b="1" i="0" dirty="0">
                          <a:solidFill>
                            <a:schemeClr val="bg1"/>
                          </a:solidFill>
                          <a:latin typeface="+mj-lt"/>
                          <a:cs typeface="Arial Narrow" panose="020B0604020202020204" pitchFamily="34" charset="0"/>
                        </a:rPr>
                        <a:t>5-year KPI’s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71450" indent="-171450">
                        <a:buFont typeface="Arial" panose="020B0604020202020204" pitchFamily="34" charset="0"/>
                        <a:buChar char="•"/>
                        <a:tabLst/>
                      </a:pPr>
                      <a:r>
                        <a:rPr lang="en-US" sz="1600" b="0" i="0" kern="1200" dirty="0">
                          <a:solidFill>
                            <a:schemeClr val="tx2"/>
                          </a:solidFill>
                          <a:latin typeface="+mj-lt"/>
                          <a:ea typeface="+mn-ea"/>
                          <a:cs typeface="Arial Narrow" panose="020B0604020202020204" pitchFamily="34" charset="0"/>
                        </a:rPr>
                        <a:t>20 - 35, new, authenticated sites</a:t>
                      </a:r>
                    </a:p>
                    <a:p>
                      <a:pPr marL="171450" indent="-171450">
                        <a:buFont typeface="Arial" panose="020B0604020202020204" pitchFamily="34" charset="0"/>
                        <a:buChar char="•"/>
                        <a:tabLst/>
                      </a:pPr>
                      <a:r>
                        <a:rPr lang="en-US" sz="1600" b="0" i="0" kern="1200" dirty="0">
                          <a:solidFill>
                            <a:schemeClr val="tx2"/>
                          </a:solidFill>
                          <a:latin typeface="+mj-lt"/>
                          <a:ea typeface="+mn-ea"/>
                          <a:cs typeface="Arial Narrow" panose="020B0604020202020204" pitchFamily="34" charset="0"/>
                        </a:rPr>
                        <a:t>50 new sites and buildings </a:t>
                      </a:r>
                    </a:p>
                    <a:p>
                      <a:pPr marL="171450" indent="-171450">
                        <a:buFont typeface="Arial" panose="020B0604020202020204" pitchFamily="34" charset="0"/>
                        <a:buChar char="•"/>
                        <a:tabLst/>
                      </a:pPr>
                      <a:r>
                        <a:rPr lang="en-US" sz="1600" b="0" i="0" kern="1200" dirty="0">
                          <a:solidFill>
                            <a:schemeClr val="tx2"/>
                          </a:solidFill>
                          <a:latin typeface="+mj-lt"/>
                          <a:ea typeface="+mn-ea"/>
                          <a:cs typeface="Arial Narrow" panose="020B0604020202020204" pitchFamily="34" charset="0"/>
                        </a:rPr>
                        <a:t>5 Airport projects</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tabLst/>
                      </a:pPr>
                      <a:r>
                        <a:rPr lang="en-US" sz="1600" b="0" i="0" kern="1200" dirty="0">
                          <a:solidFill>
                            <a:schemeClr val="tx2"/>
                          </a:solidFill>
                          <a:latin typeface="+mj-lt"/>
                          <a:ea typeface="+mn-ea"/>
                          <a:cs typeface="Arial Narrow" panose="020B0604020202020204" pitchFamily="34" charset="0"/>
                        </a:rPr>
                        <a:t>10 - 20 new, significant deals</a:t>
                      </a:r>
                    </a:p>
                    <a:p>
                      <a:pPr marL="171450" indent="-171450">
                        <a:buFont typeface="Arial" panose="020B0604020202020204" pitchFamily="34" charset="0"/>
                        <a:buChar char="•"/>
                        <a:tabLst/>
                      </a:pPr>
                      <a:r>
                        <a:rPr lang="en-US" sz="1600" b="0" i="0" kern="1200" dirty="0">
                          <a:solidFill>
                            <a:schemeClr val="tx2"/>
                          </a:solidFill>
                          <a:latin typeface="+mj-lt"/>
                          <a:ea typeface="+mn-ea"/>
                          <a:cs typeface="Arial Narrow" panose="020B0604020202020204" pitchFamily="34" charset="0"/>
                        </a:rPr>
                        <a:t>6,000 – 10,000 new and retained jobs</a:t>
                      </a:r>
                      <a:endParaRPr lang="en-US" dirty="0"/>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149923"/>
                  </a:ext>
                </a:extLst>
              </a:tr>
              <a:tr h="582010">
                <a:tc>
                  <a:txBody>
                    <a:bodyPr/>
                    <a:lstStyle/>
                    <a:p>
                      <a:pPr algn="ctr"/>
                      <a:r>
                        <a:rPr lang="en-US" sz="1600" b="1" i="0" dirty="0">
                          <a:solidFill>
                            <a:schemeClr val="bg1"/>
                          </a:solidFill>
                          <a:latin typeface="+mj-lt"/>
                          <a:cs typeface="Arial Narrow" panose="020B0604020202020204" pitchFamily="34" charset="0"/>
                        </a:rPr>
                        <a:t>5-year Budget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2"/>
                          </a:solidFill>
                          <a:latin typeface="+mj-lt"/>
                          <a:ea typeface="+mn-ea"/>
                          <a:cs typeface="Arial Narrow" panose="020B0604020202020204" pitchFamily="34" charset="0"/>
                        </a:rPr>
                        <a:t>$50 Million/year </a:t>
                      </a:r>
                      <a:r>
                        <a:rPr lang="en-US" sz="1600" b="0" i="0" kern="1200" dirty="0" err="1">
                          <a:solidFill>
                            <a:schemeClr val="tx2"/>
                          </a:solidFill>
                          <a:latin typeface="+mj-lt"/>
                          <a:ea typeface="+mn-ea"/>
                          <a:cs typeface="Arial Narrow" panose="020B0604020202020204" pitchFamily="34" charset="0"/>
                        </a:rPr>
                        <a:t>JobsOhio</a:t>
                      </a:r>
                      <a:r>
                        <a:rPr lang="en-US" sz="1600" b="0" i="0" kern="1200" dirty="0">
                          <a:solidFill>
                            <a:schemeClr val="tx2"/>
                          </a:solidFill>
                          <a:latin typeface="+mj-lt"/>
                          <a:ea typeface="+mn-ea"/>
                          <a:cs typeface="Arial Narrow" panose="020B0604020202020204" pitchFamily="34" charset="0"/>
                        </a:rPr>
                        <a:t> Investment ($250 Million total) </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extLst>
                  <a:ext uri="{0D108BD9-81ED-4DB2-BD59-A6C34878D82A}">
                    <a16:rowId xmlns:a16="http://schemas.microsoft.com/office/drawing/2014/main" val="91686883"/>
                  </a:ext>
                </a:extLst>
              </a:tr>
            </a:tbl>
          </a:graphicData>
        </a:graphic>
      </p:graphicFrame>
    </p:spTree>
    <p:extLst>
      <p:ext uri="{BB962C8B-B14F-4D97-AF65-F5344CB8AC3E}">
        <p14:creationId xmlns:p14="http://schemas.microsoft.com/office/powerpoint/2010/main" val="4082371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B8B568-D560-2540-A9B4-C725674557ED}"/>
              </a:ext>
            </a:extLst>
          </p:cNvPr>
          <p:cNvSpPr>
            <a:spLocks noGrp="1"/>
          </p:cNvSpPr>
          <p:nvPr>
            <p:ph type="body" sz="quarter" idx="10"/>
          </p:nvPr>
        </p:nvSpPr>
        <p:spPr>
          <a:xfrm>
            <a:off x="1150705" y="2596650"/>
            <a:ext cx="10339619" cy="1134374"/>
          </a:xfrm>
        </p:spPr>
        <p:txBody>
          <a:bodyPr/>
          <a:lstStyle/>
          <a:p>
            <a:r>
              <a:rPr lang="en-US" dirty="0"/>
              <a:t>OSIP – Case Studies</a:t>
            </a:r>
          </a:p>
        </p:txBody>
      </p:sp>
      <p:sp>
        <p:nvSpPr>
          <p:cNvPr id="4" name="Slide Number Placeholder 3">
            <a:extLst>
              <a:ext uri="{FF2B5EF4-FFF2-40B4-BE49-F238E27FC236}">
                <a16:creationId xmlns:a16="http://schemas.microsoft.com/office/drawing/2014/main" id="{6900D2C2-22CA-0C4B-BF10-2D251F92DC6D}"/>
              </a:ext>
            </a:extLst>
          </p:cNvPr>
          <p:cNvSpPr>
            <a:spLocks noGrp="1"/>
          </p:cNvSpPr>
          <p:nvPr>
            <p:ph type="sldNum" sz="quarter" idx="4"/>
          </p:nvPr>
        </p:nvSpPr>
        <p:spPr/>
        <p:txBody>
          <a:bodyPr/>
          <a:lstStyle/>
          <a:p>
            <a:fld id="{1661BA67-2496-BC42-B2D2-763B605DA9A7}" type="slidenum">
              <a:rPr lang="en-US" smtClean="0"/>
              <a:pPr/>
              <a:t>31</a:t>
            </a:fld>
            <a:endParaRPr lang="en-US" dirty="0"/>
          </a:p>
        </p:txBody>
      </p:sp>
    </p:spTree>
    <p:extLst>
      <p:ext uri="{BB962C8B-B14F-4D97-AF65-F5344CB8AC3E}">
        <p14:creationId xmlns:p14="http://schemas.microsoft.com/office/powerpoint/2010/main" val="3201624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5BB1-6373-43F7-8E6D-989301D667F0}"/>
              </a:ext>
            </a:extLst>
          </p:cNvPr>
          <p:cNvSpPr>
            <a:spLocks noGrp="1"/>
          </p:cNvSpPr>
          <p:nvPr>
            <p:ph type="title"/>
          </p:nvPr>
        </p:nvSpPr>
        <p:spPr/>
        <p:txBody>
          <a:bodyPr/>
          <a:lstStyle/>
          <a:p>
            <a:r>
              <a:rPr lang="en-US" dirty="0"/>
              <a:t>Rickenbacker Cold Storage Project</a:t>
            </a:r>
          </a:p>
        </p:txBody>
      </p:sp>
      <p:sp>
        <p:nvSpPr>
          <p:cNvPr id="3" name="Slide Number Placeholder 2">
            <a:extLst>
              <a:ext uri="{FF2B5EF4-FFF2-40B4-BE49-F238E27FC236}">
                <a16:creationId xmlns:a16="http://schemas.microsoft.com/office/drawing/2014/main" id="{8F92755D-4425-48F5-B7E0-4997B71F328B}"/>
              </a:ext>
            </a:extLst>
          </p:cNvPr>
          <p:cNvSpPr>
            <a:spLocks noGrp="1"/>
          </p:cNvSpPr>
          <p:nvPr>
            <p:ph type="sldNum" sz="quarter" idx="4"/>
          </p:nvPr>
        </p:nvSpPr>
        <p:spPr/>
        <p:txBody>
          <a:bodyPr/>
          <a:lstStyle/>
          <a:p>
            <a:fld id="{1661BA67-2496-BC42-B2D2-763B605DA9A7}" type="slidenum">
              <a:rPr lang="en-US" smtClean="0"/>
              <a:pPr/>
              <a:t>32</a:t>
            </a:fld>
            <a:endParaRPr lang="en-US" sz="900" dirty="0"/>
          </a:p>
        </p:txBody>
      </p:sp>
      <p:sp>
        <p:nvSpPr>
          <p:cNvPr id="4" name="TextBox 3">
            <a:extLst>
              <a:ext uri="{FF2B5EF4-FFF2-40B4-BE49-F238E27FC236}">
                <a16:creationId xmlns:a16="http://schemas.microsoft.com/office/drawing/2014/main" id="{C179B712-A648-472E-9097-E6F77558B260}"/>
              </a:ext>
            </a:extLst>
          </p:cNvPr>
          <p:cNvSpPr txBox="1"/>
          <p:nvPr/>
        </p:nvSpPr>
        <p:spPr>
          <a:xfrm>
            <a:off x="5484585" y="1603251"/>
            <a:ext cx="6229350" cy="4431983"/>
          </a:xfrm>
          <a:prstGeom prst="rect">
            <a:avLst/>
          </a:prstGeom>
          <a:noFill/>
        </p:spPr>
        <p:txBody>
          <a:bodyPr wrap="square">
            <a:spAutoFit/>
          </a:bodyPr>
          <a:lstStyle/>
          <a:p>
            <a:pPr marL="457200" lvl="1" indent="0">
              <a:buNone/>
            </a:pPr>
            <a:r>
              <a:rPr lang="en-US" sz="2000" b="1" dirty="0">
                <a:solidFill>
                  <a:srgbClr val="095073"/>
                </a:solidFill>
                <a:latin typeface="+mj-lt"/>
              </a:rPr>
              <a:t>Project</a:t>
            </a:r>
          </a:p>
          <a:p>
            <a:pPr marL="742950" lvl="1" indent="-285750">
              <a:buFont typeface="Arial" panose="020B0604020202020204" pitchFamily="34" charset="0"/>
              <a:buChar char="•"/>
            </a:pPr>
            <a:r>
              <a:rPr lang="en-US" sz="1600" dirty="0">
                <a:latin typeface="+mj-lt"/>
              </a:rPr>
              <a:t>Columbus Regional Airport Authority will redevelop cargo terminal space for the handling of temperature sensitive pharmaceutical shipments. The project will involve demolition and reorganizing three existing suites to create at least 9,600 square feet of warehouse with temperature-controlled zones. This will be Ohio's first dedicated handling facility for temperature controlled pharmaceutical air cargo shipments.</a:t>
            </a:r>
          </a:p>
          <a:p>
            <a:pPr marL="742950" lvl="1" indent="-285750">
              <a:buFont typeface="Arial" panose="020B0604020202020204" pitchFamily="34" charset="0"/>
              <a:buChar char="•"/>
            </a:pPr>
            <a:endParaRPr lang="en-US" sz="1400" dirty="0">
              <a:latin typeface="+mj-lt"/>
            </a:endParaRPr>
          </a:p>
          <a:p>
            <a:pPr marL="457200" lvl="1" indent="0">
              <a:buNone/>
            </a:pPr>
            <a:r>
              <a:rPr lang="en-US" b="1" dirty="0">
                <a:solidFill>
                  <a:srgbClr val="095073"/>
                </a:solidFill>
                <a:latin typeface="+mj-lt"/>
              </a:rPr>
              <a:t>OSIP Support</a:t>
            </a:r>
            <a:endParaRPr lang="en-US" dirty="0">
              <a:latin typeface="+mj-lt"/>
            </a:endParaRPr>
          </a:p>
          <a:p>
            <a:pPr marL="742950" lvl="1" indent="-285750">
              <a:buFont typeface="Arial" panose="020B0604020202020204" pitchFamily="34" charset="0"/>
              <a:buChar char="•"/>
            </a:pPr>
            <a:r>
              <a:rPr lang="en-US" sz="1600" dirty="0">
                <a:latin typeface="+mj-lt"/>
              </a:rPr>
              <a:t>Total Project Investment: $1,426,810</a:t>
            </a:r>
          </a:p>
          <a:p>
            <a:pPr marL="742950" lvl="1" indent="-285750">
              <a:buFont typeface="Arial" panose="020B0604020202020204" pitchFamily="34" charset="0"/>
              <a:buChar char="•"/>
            </a:pPr>
            <a:r>
              <a:rPr lang="en-US" sz="1600" dirty="0">
                <a:latin typeface="+mj-lt"/>
              </a:rPr>
              <a:t>OSIP Grant: $600,000</a:t>
            </a:r>
          </a:p>
          <a:p>
            <a:pPr marL="742950" lvl="1" indent="-285750">
              <a:buFont typeface="Arial" panose="020B0604020202020204" pitchFamily="34" charset="0"/>
              <a:buChar char="•"/>
            </a:pPr>
            <a:endParaRPr lang="en-US" sz="1400" dirty="0">
              <a:latin typeface="+mj-lt"/>
            </a:endParaRPr>
          </a:p>
          <a:p>
            <a:pPr marL="457200" lvl="1" indent="0">
              <a:buNone/>
            </a:pPr>
            <a:r>
              <a:rPr lang="en-US" sz="2000" b="1" dirty="0">
                <a:solidFill>
                  <a:srgbClr val="095073"/>
                </a:solidFill>
                <a:latin typeface="+mj-lt"/>
              </a:rPr>
              <a:t>Partners</a:t>
            </a:r>
          </a:p>
          <a:p>
            <a:pPr marL="800100" lvl="1" indent="-342900">
              <a:buFont typeface="Arial" panose="020B0604020202020204" pitchFamily="34" charset="0"/>
              <a:buChar char="•"/>
            </a:pPr>
            <a:r>
              <a:rPr lang="en-US" sz="1600" dirty="0">
                <a:latin typeface="+mj-lt"/>
              </a:rPr>
              <a:t>One Columbus</a:t>
            </a:r>
          </a:p>
          <a:p>
            <a:pPr marL="800100" lvl="1" indent="-342900">
              <a:buFont typeface="Arial" panose="020B0604020202020204" pitchFamily="34" charset="0"/>
              <a:buChar char="•"/>
            </a:pPr>
            <a:r>
              <a:rPr lang="en-US" sz="1600" dirty="0">
                <a:latin typeface="+mj-lt"/>
              </a:rPr>
              <a:t>Columbus Regional Airport Authority</a:t>
            </a:r>
          </a:p>
        </p:txBody>
      </p:sp>
      <p:pic>
        <p:nvPicPr>
          <p:cNvPr id="5" name="Content Placeholder 9">
            <a:extLst>
              <a:ext uri="{FF2B5EF4-FFF2-40B4-BE49-F238E27FC236}">
                <a16:creationId xmlns:a16="http://schemas.microsoft.com/office/drawing/2014/main" id="{1A5FB322-C292-450E-8539-CE8CDA7A25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965" y="1624681"/>
            <a:ext cx="4960620" cy="4724400"/>
          </a:xfrm>
          <a:prstGeom prst="rect">
            <a:avLst/>
          </a:prstGeom>
        </p:spPr>
      </p:pic>
    </p:spTree>
    <p:extLst>
      <p:ext uri="{BB962C8B-B14F-4D97-AF65-F5344CB8AC3E}">
        <p14:creationId xmlns:p14="http://schemas.microsoft.com/office/powerpoint/2010/main" val="3223334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5BB1-6373-43F7-8E6D-989301D667F0}"/>
              </a:ext>
            </a:extLst>
          </p:cNvPr>
          <p:cNvSpPr>
            <a:spLocks noGrp="1"/>
          </p:cNvSpPr>
          <p:nvPr>
            <p:ph type="title"/>
          </p:nvPr>
        </p:nvSpPr>
        <p:spPr/>
        <p:txBody>
          <a:bodyPr/>
          <a:lstStyle/>
          <a:p>
            <a:r>
              <a:rPr lang="en-US" dirty="0"/>
              <a:t>Springfield </a:t>
            </a:r>
            <a:r>
              <a:rPr lang="en-US" dirty="0" err="1"/>
              <a:t>eVTOL</a:t>
            </a:r>
            <a:r>
              <a:rPr lang="en-US" dirty="0"/>
              <a:t> Infrastructure Project</a:t>
            </a:r>
          </a:p>
        </p:txBody>
      </p:sp>
      <p:sp>
        <p:nvSpPr>
          <p:cNvPr id="3" name="Slide Number Placeholder 2">
            <a:extLst>
              <a:ext uri="{FF2B5EF4-FFF2-40B4-BE49-F238E27FC236}">
                <a16:creationId xmlns:a16="http://schemas.microsoft.com/office/drawing/2014/main" id="{8F92755D-4425-48F5-B7E0-4997B71F328B}"/>
              </a:ext>
            </a:extLst>
          </p:cNvPr>
          <p:cNvSpPr>
            <a:spLocks noGrp="1"/>
          </p:cNvSpPr>
          <p:nvPr>
            <p:ph type="sldNum" sz="quarter" idx="4"/>
          </p:nvPr>
        </p:nvSpPr>
        <p:spPr/>
        <p:txBody>
          <a:bodyPr/>
          <a:lstStyle/>
          <a:p>
            <a:fld id="{1661BA67-2496-BC42-B2D2-763B605DA9A7}" type="slidenum">
              <a:rPr lang="en-US" smtClean="0"/>
              <a:pPr/>
              <a:t>33</a:t>
            </a:fld>
            <a:endParaRPr lang="en-US" sz="900" dirty="0"/>
          </a:p>
        </p:txBody>
      </p:sp>
      <p:pic>
        <p:nvPicPr>
          <p:cNvPr id="4" name="Picture 3">
            <a:extLst>
              <a:ext uri="{FF2B5EF4-FFF2-40B4-BE49-F238E27FC236}">
                <a16:creationId xmlns:a16="http://schemas.microsoft.com/office/drawing/2014/main" id="{E1246F16-627F-40B1-A3CC-817BFBE1B236}"/>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759" y="1693136"/>
            <a:ext cx="2984154" cy="440285"/>
          </a:xfrm>
          <a:prstGeom prst="rect">
            <a:avLst/>
          </a:prstGeom>
        </p:spPr>
      </p:pic>
      <p:pic>
        <p:nvPicPr>
          <p:cNvPr id="5" name="Picture 4">
            <a:extLst>
              <a:ext uri="{FF2B5EF4-FFF2-40B4-BE49-F238E27FC236}">
                <a16:creationId xmlns:a16="http://schemas.microsoft.com/office/drawing/2014/main" id="{6BC6E926-B8BA-438F-8B49-6B21683BE973}"/>
              </a:ext>
            </a:extLst>
          </p:cNvPr>
          <p:cNvPicPr>
            <a:picLocks noChangeAspect="1"/>
          </p:cNvPicPr>
          <p:nvPr/>
        </p:nvPicPr>
        <p:blipFill>
          <a:blip r:embed="rId3"/>
          <a:stretch>
            <a:fillRect/>
          </a:stretch>
        </p:blipFill>
        <p:spPr>
          <a:xfrm>
            <a:off x="276758" y="2429896"/>
            <a:ext cx="5439583" cy="3933404"/>
          </a:xfrm>
          <a:prstGeom prst="rect">
            <a:avLst/>
          </a:prstGeom>
        </p:spPr>
      </p:pic>
      <p:pic>
        <p:nvPicPr>
          <p:cNvPr id="6" name="Picture 5">
            <a:extLst>
              <a:ext uri="{FF2B5EF4-FFF2-40B4-BE49-F238E27FC236}">
                <a16:creationId xmlns:a16="http://schemas.microsoft.com/office/drawing/2014/main" id="{3C2240DD-6A0E-4751-986F-AB99B67551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89512" y="1693136"/>
            <a:ext cx="2397046" cy="1592157"/>
          </a:xfrm>
          <a:prstGeom prst="rect">
            <a:avLst/>
          </a:prstGeom>
        </p:spPr>
      </p:pic>
      <p:sp>
        <p:nvSpPr>
          <p:cNvPr id="7" name="TextBox 6">
            <a:extLst>
              <a:ext uri="{FF2B5EF4-FFF2-40B4-BE49-F238E27FC236}">
                <a16:creationId xmlns:a16="http://schemas.microsoft.com/office/drawing/2014/main" id="{F9738A31-BF70-4DDF-8482-AB535AE88FF3}"/>
              </a:ext>
            </a:extLst>
          </p:cNvPr>
          <p:cNvSpPr txBox="1"/>
          <p:nvPr/>
        </p:nvSpPr>
        <p:spPr>
          <a:xfrm>
            <a:off x="5614340" y="1633715"/>
            <a:ext cx="6229350" cy="3877985"/>
          </a:xfrm>
          <a:prstGeom prst="rect">
            <a:avLst/>
          </a:prstGeom>
          <a:noFill/>
        </p:spPr>
        <p:txBody>
          <a:bodyPr wrap="square">
            <a:spAutoFit/>
          </a:bodyPr>
          <a:lstStyle/>
          <a:p>
            <a:pPr marL="457200" lvl="1" indent="0">
              <a:buNone/>
            </a:pPr>
            <a:r>
              <a:rPr lang="en-US" sz="2000" b="1" dirty="0">
                <a:solidFill>
                  <a:srgbClr val="095073"/>
                </a:solidFill>
                <a:latin typeface="+mj-lt"/>
              </a:rPr>
              <a:t>Project</a:t>
            </a:r>
          </a:p>
          <a:p>
            <a:pPr marL="742950" lvl="1" indent="-285750">
              <a:buFont typeface="Arial" panose="020B0604020202020204" pitchFamily="34" charset="0"/>
              <a:buChar char="•"/>
            </a:pPr>
            <a:r>
              <a:rPr lang="en-US" sz="1600" dirty="0">
                <a:latin typeface="+mj-lt"/>
              </a:rPr>
              <a:t>The City of Springfield will complete site preparation, utility extensions, provide new access drive, and parking area to accommodate charging stations associated with the City of Springfield office pods in support of </a:t>
            </a:r>
            <a:r>
              <a:rPr lang="en-US" sz="1600" dirty="0" err="1">
                <a:latin typeface="+mj-lt"/>
              </a:rPr>
              <a:t>eVTOL</a:t>
            </a:r>
            <a:r>
              <a:rPr lang="en-US" sz="1600" dirty="0">
                <a:latin typeface="+mj-lt"/>
              </a:rPr>
              <a:t> Agility Prime strategy. As part of the project, they will complete the construction of elevated charging stations.</a:t>
            </a:r>
          </a:p>
          <a:p>
            <a:pPr marL="742950" lvl="1" indent="-285750">
              <a:buFont typeface="Arial" panose="020B0604020202020204" pitchFamily="34" charset="0"/>
              <a:buChar char="•"/>
            </a:pPr>
            <a:endParaRPr lang="en-US" sz="1400" dirty="0">
              <a:latin typeface="+mj-lt"/>
            </a:endParaRPr>
          </a:p>
          <a:p>
            <a:pPr marL="457200" lvl="1" indent="0">
              <a:buNone/>
            </a:pPr>
            <a:r>
              <a:rPr lang="en-US" b="1" dirty="0">
                <a:solidFill>
                  <a:srgbClr val="095073"/>
                </a:solidFill>
                <a:latin typeface="+mj-lt"/>
              </a:rPr>
              <a:t>OSIP Support</a:t>
            </a:r>
            <a:endParaRPr lang="en-US" dirty="0">
              <a:latin typeface="+mj-lt"/>
            </a:endParaRPr>
          </a:p>
          <a:p>
            <a:pPr marL="742950" lvl="1" indent="-285750">
              <a:buFont typeface="Arial" panose="020B0604020202020204" pitchFamily="34" charset="0"/>
              <a:buChar char="•"/>
            </a:pPr>
            <a:r>
              <a:rPr lang="en-US" sz="1600" dirty="0">
                <a:latin typeface="+mj-lt"/>
              </a:rPr>
              <a:t>Total Project Investment: $1,226,105</a:t>
            </a:r>
          </a:p>
          <a:p>
            <a:pPr marL="742950" lvl="1" indent="-285750">
              <a:buFont typeface="Arial" panose="020B0604020202020204" pitchFamily="34" charset="0"/>
              <a:buChar char="•"/>
            </a:pPr>
            <a:r>
              <a:rPr lang="en-US" sz="1600" dirty="0">
                <a:latin typeface="+mj-lt"/>
              </a:rPr>
              <a:t>OSIP Grant: $226,105</a:t>
            </a:r>
          </a:p>
          <a:p>
            <a:pPr marL="742950" lvl="1" indent="-285750">
              <a:buFont typeface="Arial" panose="020B0604020202020204" pitchFamily="34" charset="0"/>
              <a:buChar char="•"/>
            </a:pPr>
            <a:endParaRPr lang="en-US" sz="1400" dirty="0">
              <a:latin typeface="+mj-lt"/>
            </a:endParaRPr>
          </a:p>
          <a:p>
            <a:pPr marL="457200" lvl="1" indent="0">
              <a:buNone/>
            </a:pPr>
            <a:r>
              <a:rPr lang="en-US" sz="2000" b="1" dirty="0">
                <a:solidFill>
                  <a:srgbClr val="095073"/>
                </a:solidFill>
                <a:latin typeface="+mj-lt"/>
              </a:rPr>
              <a:t>Partners</a:t>
            </a:r>
          </a:p>
          <a:p>
            <a:pPr marL="800100" lvl="1" indent="-342900">
              <a:buFont typeface="Arial" panose="020B0604020202020204" pitchFamily="34" charset="0"/>
              <a:buChar char="•"/>
            </a:pPr>
            <a:r>
              <a:rPr lang="en-US" sz="1600" dirty="0">
                <a:latin typeface="+mj-lt"/>
              </a:rPr>
              <a:t>Dayton Development Coalition</a:t>
            </a:r>
          </a:p>
          <a:p>
            <a:pPr marL="800100" lvl="1" indent="-342900">
              <a:buFont typeface="Arial" panose="020B0604020202020204" pitchFamily="34" charset="0"/>
              <a:buChar char="•"/>
            </a:pPr>
            <a:r>
              <a:rPr lang="en-US" sz="1600" dirty="0">
                <a:latin typeface="+mj-lt"/>
              </a:rPr>
              <a:t>City of Springfield</a:t>
            </a:r>
          </a:p>
        </p:txBody>
      </p:sp>
    </p:spTree>
    <p:extLst>
      <p:ext uri="{BB962C8B-B14F-4D97-AF65-F5344CB8AC3E}">
        <p14:creationId xmlns:p14="http://schemas.microsoft.com/office/powerpoint/2010/main" val="1293612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5BB1-6373-43F7-8E6D-989301D667F0}"/>
              </a:ext>
            </a:extLst>
          </p:cNvPr>
          <p:cNvSpPr>
            <a:spLocks noGrp="1"/>
          </p:cNvSpPr>
          <p:nvPr>
            <p:ph type="title"/>
          </p:nvPr>
        </p:nvSpPr>
        <p:spPr/>
        <p:txBody>
          <a:bodyPr/>
          <a:lstStyle/>
          <a:p>
            <a:r>
              <a:rPr lang="en-US" dirty="0"/>
              <a:t>Youngstown ARS Security Improvements</a:t>
            </a:r>
          </a:p>
        </p:txBody>
      </p:sp>
      <p:sp>
        <p:nvSpPr>
          <p:cNvPr id="3" name="Slide Number Placeholder 2">
            <a:extLst>
              <a:ext uri="{FF2B5EF4-FFF2-40B4-BE49-F238E27FC236}">
                <a16:creationId xmlns:a16="http://schemas.microsoft.com/office/drawing/2014/main" id="{8F92755D-4425-48F5-B7E0-4997B71F328B}"/>
              </a:ext>
            </a:extLst>
          </p:cNvPr>
          <p:cNvSpPr>
            <a:spLocks noGrp="1"/>
          </p:cNvSpPr>
          <p:nvPr>
            <p:ph type="sldNum" sz="quarter" idx="4"/>
          </p:nvPr>
        </p:nvSpPr>
        <p:spPr/>
        <p:txBody>
          <a:bodyPr/>
          <a:lstStyle/>
          <a:p>
            <a:fld id="{1661BA67-2496-BC42-B2D2-763B605DA9A7}" type="slidenum">
              <a:rPr lang="en-US" smtClean="0"/>
              <a:pPr/>
              <a:t>34</a:t>
            </a:fld>
            <a:endParaRPr lang="en-US" sz="900" dirty="0"/>
          </a:p>
        </p:txBody>
      </p:sp>
      <p:sp>
        <p:nvSpPr>
          <p:cNvPr id="6" name="TextBox 5">
            <a:extLst>
              <a:ext uri="{FF2B5EF4-FFF2-40B4-BE49-F238E27FC236}">
                <a16:creationId xmlns:a16="http://schemas.microsoft.com/office/drawing/2014/main" id="{6AA33074-FDA4-48AA-AD00-2C4A9A65C472}"/>
              </a:ext>
            </a:extLst>
          </p:cNvPr>
          <p:cNvSpPr txBox="1"/>
          <p:nvPr/>
        </p:nvSpPr>
        <p:spPr>
          <a:xfrm>
            <a:off x="5614340" y="1533182"/>
            <a:ext cx="6229350" cy="4893647"/>
          </a:xfrm>
          <a:prstGeom prst="rect">
            <a:avLst/>
          </a:prstGeom>
          <a:noFill/>
        </p:spPr>
        <p:txBody>
          <a:bodyPr wrap="square">
            <a:spAutoFit/>
          </a:bodyPr>
          <a:lstStyle/>
          <a:p>
            <a:pPr marL="457200" lvl="1" indent="0">
              <a:buNone/>
            </a:pPr>
            <a:r>
              <a:rPr lang="en-US" sz="2000" b="1" dirty="0">
                <a:solidFill>
                  <a:srgbClr val="095073"/>
                </a:solidFill>
                <a:latin typeface="+mj-lt"/>
              </a:rPr>
              <a:t>Project</a:t>
            </a:r>
          </a:p>
          <a:p>
            <a:pPr marL="742950" lvl="1" indent="-285750">
              <a:buFont typeface="Arial" panose="020B0604020202020204" pitchFamily="34" charset="0"/>
              <a:buChar char="•"/>
            </a:pPr>
            <a:r>
              <a:rPr lang="en-US" sz="1600" dirty="0">
                <a:latin typeface="+mj-lt"/>
              </a:rPr>
              <a:t>The Western Reserve Port Authority (WRPA) will acquire land from James Alderman. Once the acquisition has been completed, WRPA will transfer the land to the Youngstown Air Reserve Station (YARS). This transfer will facilitate the relocation and upgraded secure entrance to YARS. Once acquired, the 910AW will relocate its existing main entrance gate at YARS to the Alderman property that will serve as the primary means of ingress and egress for installation personnel and would serve limited commercial traffic. </a:t>
            </a:r>
          </a:p>
          <a:p>
            <a:pPr marL="742950" lvl="1" indent="-285750">
              <a:buFont typeface="Arial" panose="020B0604020202020204" pitchFamily="34" charset="0"/>
              <a:buChar char="•"/>
            </a:pPr>
            <a:endParaRPr lang="en-US" sz="1600" dirty="0">
              <a:latin typeface="+mj-lt"/>
            </a:endParaRPr>
          </a:p>
          <a:p>
            <a:pPr lvl="1"/>
            <a:r>
              <a:rPr lang="en-US" b="1" dirty="0">
                <a:solidFill>
                  <a:srgbClr val="095073"/>
                </a:solidFill>
                <a:latin typeface="+mj-lt"/>
              </a:rPr>
              <a:t>OSIP Support</a:t>
            </a:r>
            <a:endParaRPr lang="en-US" dirty="0">
              <a:latin typeface="+mj-lt"/>
            </a:endParaRPr>
          </a:p>
          <a:p>
            <a:pPr marL="742950" lvl="1" indent="-285750">
              <a:buFont typeface="Arial" panose="020B0604020202020204" pitchFamily="34" charset="0"/>
              <a:buChar char="•"/>
            </a:pPr>
            <a:r>
              <a:rPr lang="en-US" sz="1600" dirty="0">
                <a:latin typeface="+mj-lt"/>
              </a:rPr>
              <a:t>Total Project Investment: $8,690,951</a:t>
            </a:r>
          </a:p>
          <a:p>
            <a:pPr marL="742950" lvl="1" indent="-285750">
              <a:buFont typeface="Arial" panose="020B0604020202020204" pitchFamily="34" charset="0"/>
              <a:buChar char="•"/>
            </a:pPr>
            <a:r>
              <a:rPr lang="en-US" sz="1600" dirty="0">
                <a:latin typeface="+mj-lt"/>
              </a:rPr>
              <a:t>OSIP Grant: $250,000</a:t>
            </a:r>
          </a:p>
          <a:p>
            <a:pPr marL="742950" lvl="1" indent="-285750">
              <a:buFont typeface="Arial" panose="020B0604020202020204" pitchFamily="34" charset="0"/>
              <a:buChar char="•"/>
            </a:pPr>
            <a:endParaRPr lang="en-US" sz="1400" dirty="0">
              <a:latin typeface="+mj-lt"/>
            </a:endParaRPr>
          </a:p>
          <a:p>
            <a:pPr marL="457200" lvl="1" indent="0">
              <a:buNone/>
            </a:pPr>
            <a:r>
              <a:rPr lang="en-US" sz="2000" b="1" dirty="0">
                <a:solidFill>
                  <a:srgbClr val="095073"/>
                </a:solidFill>
                <a:latin typeface="+mj-lt"/>
              </a:rPr>
              <a:t>Partners</a:t>
            </a:r>
          </a:p>
          <a:p>
            <a:pPr marL="800100" lvl="1" indent="-342900">
              <a:buFont typeface="Arial" panose="020B0604020202020204" pitchFamily="34" charset="0"/>
              <a:buChar char="•"/>
            </a:pPr>
            <a:r>
              <a:rPr lang="en-US" sz="1600" dirty="0">
                <a:latin typeface="+mj-lt"/>
              </a:rPr>
              <a:t>Team NEO</a:t>
            </a:r>
          </a:p>
          <a:p>
            <a:pPr marL="800100" lvl="1" indent="-342900">
              <a:buFont typeface="Arial" panose="020B0604020202020204" pitchFamily="34" charset="0"/>
              <a:buChar char="•"/>
            </a:pPr>
            <a:r>
              <a:rPr lang="en-US" sz="1600" dirty="0">
                <a:latin typeface="+mj-lt"/>
              </a:rPr>
              <a:t>Western Reserve Port Authority</a:t>
            </a:r>
          </a:p>
        </p:txBody>
      </p:sp>
      <p:pic>
        <p:nvPicPr>
          <p:cNvPr id="8" name="Picture 7">
            <a:extLst>
              <a:ext uri="{FF2B5EF4-FFF2-40B4-BE49-F238E27FC236}">
                <a16:creationId xmlns:a16="http://schemas.microsoft.com/office/drawing/2014/main" id="{27C6C4AF-9A46-4AFF-830B-6A5AD5C9DA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8310" y="1533182"/>
            <a:ext cx="5351586" cy="4893647"/>
          </a:xfrm>
          <a:prstGeom prst="rect">
            <a:avLst/>
          </a:prstGeom>
        </p:spPr>
      </p:pic>
    </p:spTree>
    <p:extLst>
      <p:ext uri="{BB962C8B-B14F-4D97-AF65-F5344CB8AC3E}">
        <p14:creationId xmlns:p14="http://schemas.microsoft.com/office/powerpoint/2010/main" val="791609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62CBE7-21B6-3040-8485-D3440309220A}"/>
              </a:ext>
            </a:extLst>
          </p:cNvPr>
          <p:cNvSpPr>
            <a:spLocks noGrp="1"/>
          </p:cNvSpPr>
          <p:nvPr>
            <p:ph type="title"/>
          </p:nvPr>
        </p:nvSpPr>
        <p:spPr/>
        <p:txBody>
          <a:bodyPr/>
          <a:lstStyle/>
          <a:p>
            <a:r>
              <a:rPr lang="en-US" dirty="0"/>
              <a:t>Diversity, Equity &amp; Inclusion Strategy</a:t>
            </a:r>
          </a:p>
        </p:txBody>
      </p:sp>
      <p:sp>
        <p:nvSpPr>
          <p:cNvPr id="3" name="Slide Number Placeholder 5">
            <a:extLst>
              <a:ext uri="{FF2B5EF4-FFF2-40B4-BE49-F238E27FC236}">
                <a16:creationId xmlns:a16="http://schemas.microsoft.com/office/drawing/2014/main" id="{BE596AB2-788C-DE49-8449-AC4B750FAD1B}"/>
              </a:ext>
            </a:extLst>
          </p:cNvPr>
          <p:cNvSpPr txBox="1">
            <a:spLocks/>
          </p:cNvSpPr>
          <p:nvPr/>
        </p:nvSpPr>
        <p:spPr>
          <a:xfrm>
            <a:off x="9924288" y="6626352"/>
            <a:ext cx="2026920" cy="231648"/>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61BA67-2496-BC42-B2D2-763B605DA9A7}" type="slidenum">
              <a:rPr lang="en-US" smtClean="0"/>
              <a:pPr/>
              <a:t>35</a:t>
            </a:fld>
            <a:endParaRPr lang="en-US" dirty="0"/>
          </a:p>
        </p:txBody>
      </p:sp>
    </p:spTree>
    <p:extLst>
      <p:ext uri="{BB962C8B-B14F-4D97-AF65-F5344CB8AC3E}">
        <p14:creationId xmlns:p14="http://schemas.microsoft.com/office/powerpoint/2010/main" val="274395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07C9F57-E6AF-2C43-B0B6-951485B23910}"/>
              </a:ext>
            </a:extLst>
          </p:cNvPr>
          <p:cNvSpPr txBox="1">
            <a:spLocks/>
          </p:cNvSpPr>
          <p:nvPr/>
        </p:nvSpPr>
        <p:spPr>
          <a:xfrm>
            <a:off x="393539" y="2772139"/>
            <a:ext cx="2674938" cy="42363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ctr" defTabSz="914400" rtl="0" eaLnBrk="1" fontAlgn="auto" latinLnBrk="0" hangingPunct="1">
              <a:lnSpc>
                <a:spcPts val="3000"/>
              </a:lnSpc>
              <a:spcBef>
                <a:spcPts val="0"/>
              </a:spcBef>
              <a:spcAft>
                <a:spcPts val="0"/>
              </a:spcAft>
              <a:buClr>
                <a:srgbClr val="20BEDE"/>
              </a:buClr>
              <a:buSzTx/>
              <a:buFontTx/>
              <a:buNone/>
              <a:tabLst/>
              <a:defRPr/>
            </a:pPr>
            <a:r>
              <a:rPr kumimoji="0" lang="en-US" sz="2200" b="0" i="1" u="none" strike="noStrike" kern="1200" cap="none" spc="0" normalizeH="0" baseline="0" noProof="0" dirty="0" err="1">
                <a:ln>
                  <a:noFill/>
                </a:ln>
                <a:solidFill>
                  <a:srgbClr val="FFFFFF"/>
                </a:solidFill>
                <a:effectLst/>
                <a:uLnTx/>
                <a:uFillTx/>
                <a:latin typeface="Georgia" panose="02040502050405020303" pitchFamily="18" charset="0"/>
                <a:ea typeface="+mj-ea"/>
                <a:cs typeface="Arial" panose="020B0604020202020204" pitchFamily="34" charset="0"/>
              </a:rPr>
              <a:t>JobsOhio’s</a:t>
            </a:r>
            <a:r>
              <a:rPr kumimoji="0" lang="en-US" sz="2200" b="0" i="1" u="none" strike="noStrike" kern="1200" cap="none" spc="0" normalizeH="0" baseline="0" noProof="0" dirty="0">
                <a:ln>
                  <a:noFill/>
                </a:ln>
                <a:solidFill>
                  <a:srgbClr val="FFFFFF"/>
                </a:solidFill>
                <a:effectLst/>
                <a:uLnTx/>
                <a:uFillTx/>
                <a:latin typeface="Georgia" panose="02040502050405020303" pitchFamily="18" charset="0"/>
                <a:ea typeface="+mj-ea"/>
                <a:cs typeface="Arial" panose="020B0604020202020204" pitchFamily="34" charset="0"/>
              </a:rPr>
              <a:t> Economic Development Inclusion Strategy strives to attract capital, create jobs and grow talent for </a:t>
            </a:r>
            <a:r>
              <a:rPr kumimoji="0" lang="en-US" sz="2200" b="1" i="0" u="none" strike="noStrike" kern="1200" cap="none" spc="0" normalizeH="0" baseline="0" noProof="0" dirty="0">
                <a:ln>
                  <a:noFill/>
                </a:ln>
                <a:solidFill>
                  <a:srgbClr val="FFFFFF"/>
                </a:solidFill>
                <a:effectLst/>
                <a:uLnTx/>
                <a:uFillTx/>
                <a:latin typeface="Georgia" panose="02040502050405020303" pitchFamily="18" charset="0"/>
                <a:ea typeface="+mj-ea"/>
                <a:cs typeface="Arial" panose="020B0604020202020204" pitchFamily="34" charset="0"/>
              </a:rPr>
              <a:t>all Ohioans. </a:t>
            </a:r>
            <a:endParaRPr kumimoji="0" lang="en-US" sz="22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
        <p:nvSpPr>
          <p:cNvPr id="11" name="Content Placeholder 1">
            <a:extLst>
              <a:ext uri="{FF2B5EF4-FFF2-40B4-BE49-F238E27FC236}">
                <a16:creationId xmlns:a16="http://schemas.microsoft.com/office/drawing/2014/main" id="{53B1D125-46FC-FC49-BC4B-5962CAEF6138}"/>
              </a:ext>
            </a:extLst>
          </p:cNvPr>
          <p:cNvSpPr txBox="1">
            <a:spLocks/>
          </p:cNvSpPr>
          <p:nvPr/>
        </p:nvSpPr>
        <p:spPr>
          <a:xfrm>
            <a:off x="3720914" y="3290106"/>
            <a:ext cx="8408099" cy="2948650"/>
          </a:xfrm>
          <a:prstGeom prst="rect">
            <a:avLst/>
          </a:prstGeom>
        </p:spPr>
        <p:txBody>
          <a:bodyPr numCol="2">
            <a:noAutofit/>
          </a:bodyPr>
          <a:lstStyle>
            <a:lvl1pPr marL="228600" indent="-228600" algn="l" defTabSz="914400" rtl="0" eaLnBrk="1" latinLnBrk="0" hangingPunct="1">
              <a:lnSpc>
                <a:spcPct val="120000"/>
              </a:lnSpc>
              <a:spcBef>
                <a:spcPts val="1000"/>
              </a:spcBef>
              <a:buClr>
                <a:schemeClr val="accent1"/>
              </a:buClr>
              <a:buFont typeface="Courier New" panose="02070309020205020404" pitchFamily="49" charset="0"/>
              <a:buChar char="o"/>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20BEDE"/>
              </a:buClr>
              <a:buSzTx/>
              <a:buFont typeface="Courier New" panose="02070309020205020404" pitchFamily="49" charset="0"/>
              <a:buNone/>
              <a:tabLst/>
              <a:defRPr/>
            </a:pPr>
            <a:r>
              <a:rPr kumimoji="0" lang="en-US" sz="2000" b="1" i="0" u="none" strike="noStrike" kern="1200" cap="none" spc="0" normalizeH="0" baseline="0" noProof="0" dirty="0">
                <a:ln>
                  <a:noFill/>
                </a:ln>
                <a:solidFill>
                  <a:srgbClr val="041C2C"/>
                </a:solidFill>
                <a:effectLst/>
                <a:uLnTx/>
                <a:uFillTx/>
                <a:latin typeface="Arial" panose="020B0604020202020204"/>
                <a:ea typeface="+mn-ea"/>
                <a:cs typeface="+mn-cs"/>
              </a:rPr>
              <a:t>Primary goals of the strategy:   </a:t>
            </a:r>
          </a:p>
          <a:p>
            <a:pPr marL="228600" marR="0" lvl="0" indent="-228600" algn="l" defTabSz="914400" rtl="0" eaLnBrk="1" fontAlgn="auto" latinLnBrk="0" hangingPunct="1">
              <a:lnSpc>
                <a:spcPct val="120000"/>
              </a:lnSpc>
              <a:spcBef>
                <a:spcPts val="1000"/>
              </a:spcBef>
              <a:spcAft>
                <a:spcPts val="0"/>
              </a:spcAft>
              <a:buClr>
                <a:srgbClr val="20BED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Drive investment and job creation </a:t>
            </a:r>
            <a:b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into distressed areas across Ohio </a:t>
            </a:r>
          </a:p>
          <a:p>
            <a:pPr marL="228600" marR="0" lvl="0" indent="-228600" algn="l" defTabSz="914400" rtl="0" eaLnBrk="1" fontAlgn="auto" latinLnBrk="0" hangingPunct="1">
              <a:lnSpc>
                <a:spcPct val="120000"/>
              </a:lnSpc>
              <a:spcBef>
                <a:spcPts val="1000"/>
              </a:spcBef>
              <a:spcAft>
                <a:spcPts val="0"/>
              </a:spcAft>
              <a:buClr>
                <a:srgbClr val="20BEDE"/>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Help grow small and medium-sized businesses that are located in distressed communities and/or are owned by an underrepresented population</a:t>
            </a:r>
          </a:p>
          <a:p>
            <a:pPr marL="0" marR="0" lvl="0" indent="0" algn="l" defTabSz="914400" rtl="0" eaLnBrk="1" fontAlgn="auto" latinLnBrk="0" hangingPunct="1">
              <a:lnSpc>
                <a:spcPct val="120000"/>
              </a:lnSpc>
              <a:spcBef>
                <a:spcPts val="1000"/>
              </a:spcBef>
              <a:spcAft>
                <a:spcPts val="0"/>
              </a:spcAft>
              <a:buClr>
                <a:srgbClr val="20BEDE"/>
              </a:buClr>
              <a:buSzTx/>
              <a:buFont typeface="Courier New" panose="02070309020205020404" pitchFamily="49" charset="0"/>
              <a:buNone/>
              <a:tabLst/>
              <a:defRPr/>
            </a:pPr>
            <a:r>
              <a:rPr kumimoji="0" lang="en-US" sz="2000" b="1" i="0" u="none" strike="noStrike" kern="1200" cap="none" spc="0" normalizeH="0" baseline="0" noProof="0" dirty="0">
                <a:ln>
                  <a:noFill/>
                </a:ln>
                <a:solidFill>
                  <a:srgbClr val="041C2C"/>
                </a:solidFill>
                <a:effectLst/>
                <a:uLnTx/>
                <a:uFillTx/>
                <a:latin typeface="Arial" panose="020B0604020202020204"/>
                <a:ea typeface="+mn-ea"/>
                <a:cs typeface="+mn-cs"/>
              </a:rPr>
              <a:t>Defining Inclusion:   </a:t>
            </a:r>
          </a:p>
          <a:p>
            <a:pPr marL="0" marR="0" lvl="0" indent="0" algn="l" defTabSz="914400" rtl="0" eaLnBrk="1" fontAlgn="auto" latinLnBrk="0" hangingPunct="1">
              <a:lnSpc>
                <a:spcPct val="120000"/>
              </a:lnSpc>
              <a:spcBef>
                <a:spcPts val="1000"/>
              </a:spcBef>
              <a:spcAft>
                <a:spcPts val="0"/>
              </a:spcAft>
              <a:buClr>
                <a:srgbClr val="20BEDE"/>
              </a:buClr>
              <a:buSzTx/>
              <a:buFont typeface="Courier New" panose="02070309020205020404" pitchFamily="49" charset="0"/>
              <a:buNone/>
              <a:tabLst/>
              <a:defRPr/>
            </a:pPr>
            <a:r>
              <a:rPr kumimoji="0" lang="en-US" sz="1800" b="1" i="0" u="none" strike="noStrike" kern="1200" cap="none" spc="0" normalizeH="0" baseline="0" noProof="0" dirty="0">
                <a:ln>
                  <a:noFill/>
                </a:ln>
                <a:solidFill>
                  <a:srgbClr val="095073"/>
                </a:solidFill>
                <a:effectLst/>
                <a:uLnTx/>
                <a:uFillTx/>
                <a:latin typeface="Arial" panose="020B0604020202020204"/>
                <a:ea typeface="+mn-ea"/>
                <a:cs typeface="+mn-cs"/>
              </a:rPr>
              <a:t>Geographic Distress </a:t>
            </a: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rural and urban areas based on poverty and other key economic indicators   </a:t>
            </a:r>
          </a:p>
          <a:p>
            <a:pPr marL="0" marR="0" lvl="0" indent="0" algn="l" defTabSz="914400" rtl="0" eaLnBrk="1" fontAlgn="auto" latinLnBrk="0" hangingPunct="1">
              <a:lnSpc>
                <a:spcPct val="120000"/>
              </a:lnSpc>
              <a:spcBef>
                <a:spcPts val="1000"/>
              </a:spcBef>
              <a:spcAft>
                <a:spcPts val="0"/>
              </a:spcAft>
              <a:buClr>
                <a:srgbClr val="20BEDE"/>
              </a:buClr>
              <a:buSzTx/>
              <a:buFont typeface="Courier New" panose="02070309020205020404" pitchFamily="49" charset="0"/>
              <a:buNone/>
              <a:tabLst/>
              <a:defRPr/>
            </a:pPr>
            <a:r>
              <a:rPr kumimoji="0" lang="en-US" sz="1800" b="1" i="0" u="none" strike="noStrike" kern="1200" cap="none" spc="0" normalizeH="0" baseline="0" noProof="0" dirty="0">
                <a:ln>
                  <a:noFill/>
                </a:ln>
                <a:solidFill>
                  <a:srgbClr val="095073"/>
                </a:solidFill>
                <a:effectLst/>
                <a:uLnTx/>
                <a:uFillTx/>
                <a:latin typeface="Arial" panose="020B0604020202020204"/>
                <a:ea typeface="+mn-ea"/>
                <a:cs typeface="+mn-cs"/>
              </a:rPr>
              <a:t>Underrepresented Populations </a:t>
            </a:r>
            <a:r>
              <a:rPr kumimoji="0" lang="en-US" sz="1800" b="0" i="0" u="none" strike="noStrike" kern="1200" cap="none" spc="0" normalizeH="0" baseline="0" noProof="0" dirty="0">
                <a:ln>
                  <a:noFill/>
                </a:ln>
                <a:solidFill>
                  <a:srgbClr val="041C2C"/>
                </a:solidFill>
                <a:effectLst/>
                <a:uLnTx/>
                <a:uFillTx/>
                <a:latin typeface="Arial" panose="020B0604020202020204"/>
                <a:ea typeface="+mn-ea"/>
                <a:cs typeface="+mn-cs"/>
              </a:rPr>
              <a:t>including consideration of race, ethnicity, gender, veterans and the disabled </a:t>
            </a:r>
          </a:p>
        </p:txBody>
      </p:sp>
      <p:sp>
        <p:nvSpPr>
          <p:cNvPr id="12" name="Title 1">
            <a:extLst>
              <a:ext uri="{FF2B5EF4-FFF2-40B4-BE49-F238E27FC236}">
                <a16:creationId xmlns:a16="http://schemas.microsoft.com/office/drawing/2014/main" id="{ACCED976-505B-E146-BFAE-789A9B51A0FE}"/>
              </a:ext>
            </a:extLst>
          </p:cNvPr>
          <p:cNvSpPr txBox="1">
            <a:spLocks/>
          </p:cNvSpPr>
          <p:nvPr/>
        </p:nvSpPr>
        <p:spPr>
          <a:xfrm>
            <a:off x="393539" y="-1585732"/>
            <a:ext cx="2674938" cy="42363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
                <a:srgbClr val="20BEDE"/>
              </a:buClr>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Inclusion Strategy Overview</a:t>
            </a:r>
            <a:endParaRPr kumimoji="0" lang="en-US" sz="22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cxnSp>
        <p:nvCxnSpPr>
          <p:cNvPr id="13" name="Straight Connector 12">
            <a:extLst>
              <a:ext uri="{FF2B5EF4-FFF2-40B4-BE49-F238E27FC236}">
                <a16:creationId xmlns:a16="http://schemas.microsoft.com/office/drawing/2014/main" id="{7CF9D091-0A77-C04F-97B6-09349CDD9CE3}"/>
              </a:ext>
            </a:extLst>
          </p:cNvPr>
          <p:cNvCxnSpPr>
            <a:cxnSpLocks/>
          </p:cNvCxnSpPr>
          <p:nvPr/>
        </p:nvCxnSpPr>
        <p:spPr>
          <a:xfrm>
            <a:off x="879676" y="5886090"/>
            <a:ext cx="1713053" cy="0"/>
          </a:xfrm>
          <a:prstGeom prst="line">
            <a:avLst/>
          </a:prstGeom>
          <a:ln w="50800" cap="sq">
            <a:solidFill>
              <a:srgbClr val="E42925"/>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4B84C22-4FB0-1447-9872-668DBD85AE61}"/>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3557515" y="0"/>
            <a:ext cx="5566010" cy="3138616"/>
          </a:xfrm>
          <a:prstGeom prst="rect">
            <a:avLst/>
          </a:prstGeom>
          <a:solidFill>
            <a:schemeClr val="tx2"/>
          </a:solidFill>
        </p:spPr>
      </p:pic>
      <p:pic>
        <p:nvPicPr>
          <p:cNvPr id="15" name="Picture 14">
            <a:extLst>
              <a:ext uri="{FF2B5EF4-FFF2-40B4-BE49-F238E27FC236}">
                <a16:creationId xmlns:a16="http://schemas.microsoft.com/office/drawing/2014/main" id="{C2F0A550-32E6-F540-A104-5B01011E93B5}"/>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9022708" y="0"/>
            <a:ext cx="3199275" cy="3138616"/>
          </a:xfrm>
          <a:prstGeom prst="rect">
            <a:avLst/>
          </a:prstGeom>
          <a:solidFill>
            <a:schemeClr val="tx2"/>
          </a:solidFill>
        </p:spPr>
      </p:pic>
      <p:sp>
        <p:nvSpPr>
          <p:cNvPr id="9" name="Slide Number Placeholder 5">
            <a:extLst>
              <a:ext uri="{FF2B5EF4-FFF2-40B4-BE49-F238E27FC236}">
                <a16:creationId xmlns:a16="http://schemas.microsoft.com/office/drawing/2014/main" id="{FF93BE83-6D27-C340-BB63-76006ECD92DB}"/>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36</a:t>
            </a:fld>
            <a:endParaRPr lang="en-US" sz="900" dirty="0"/>
          </a:p>
        </p:txBody>
      </p:sp>
    </p:spTree>
    <p:extLst>
      <p:ext uri="{BB962C8B-B14F-4D97-AF65-F5344CB8AC3E}">
        <p14:creationId xmlns:p14="http://schemas.microsoft.com/office/powerpoint/2010/main" val="3178680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387F57-24EC-F646-B6CF-321F6BC0670C}"/>
              </a:ext>
            </a:extLst>
          </p:cNvPr>
          <p:cNvPicPr>
            <a:picLocks noChangeAspect="1"/>
          </p:cNvPicPr>
          <p:nvPr/>
        </p:nvPicPr>
        <p:blipFill rotWithShape="1">
          <a:blip r:embed="rId2" cstate="print">
            <a:alphaModFix amt="32000"/>
            <a:extLst>
              <a:ext uri="{28A0092B-C50C-407E-A947-70E740481C1C}">
                <a14:useLocalDpi xmlns:a14="http://schemas.microsoft.com/office/drawing/2010/main"/>
              </a:ext>
            </a:extLst>
          </a:blip>
          <a:srcRect/>
          <a:stretch/>
        </p:blipFill>
        <p:spPr>
          <a:xfrm>
            <a:off x="-11574" y="1083298"/>
            <a:ext cx="7945340" cy="4480294"/>
          </a:xfrm>
          <a:prstGeom prst="rect">
            <a:avLst/>
          </a:prstGeom>
          <a:solidFill>
            <a:schemeClr val="tx2"/>
          </a:solidFill>
        </p:spPr>
      </p:pic>
      <p:sp>
        <p:nvSpPr>
          <p:cNvPr id="2" name="Title 1">
            <a:extLst>
              <a:ext uri="{FF2B5EF4-FFF2-40B4-BE49-F238E27FC236}">
                <a16:creationId xmlns:a16="http://schemas.microsoft.com/office/drawing/2014/main" id="{9AC3DA54-249E-064C-82FA-9DEC876BE99E}"/>
              </a:ext>
            </a:extLst>
          </p:cNvPr>
          <p:cNvSpPr>
            <a:spLocks noGrp="1"/>
          </p:cNvSpPr>
          <p:nvPr>
            <p:ph type="title"/>
          </p:nvPr>
        </p:nvSpPr>
        <p:spPr/>
        <p:txBody>
          <a:bodyPr/>
          <a:lstStyle/>
          <a:p>
            <a:r>
              <a:rPr lang="en-US" dirty="0">
                <a:solidFill>
                  <a:prstClr val="white"/>
                </a:solidFill>
              </a:rPr>
              <a:t>JobsOhio Diversity &amp; Inclusion Programs</a:t>
            </a:r>
            <a:endParaRPr lang="en-US" dirty="0"/>
          </a:p>
        </p:txBody>
      </p:sp>
      <p:pic>
        <p:nvPicPr>
          <p:cNvPr id="7" name="Picture 6">
            <a:extLst>
              <a:ext uri="{FF2B5EF4-FFF2-40B4-BE49-F238E27FC236}">
                <a16:creationId xmlns:a16="http://schemas.microsoft.com/office/drawing/2014/main" id="{EF1EA067-0625-8246-B7FF-99A69BF42A22}"/>
              </a:ext>
            </a:extLst>
          </p:cNvPr>
          <p:cNvPicPr>
            <a:picLocks noChangeAspect="1"/>
          </p:cNvPicPr>
          <p:nvPr/>
        </p:nvPicPr>
        <p:blipFill rotWithShape="1">
          <a:blip r:embed="rId3" cstate="print">
            <a:alphaModFix amt="29000"/>
            <a:extLst>
              <a:ext uri="{28A0092B-C50C-407E-A947-70E740481C1C}">
                <a14:useLocalDpi xmlns:a14="http://schemas.microsoft.com/office/drawing/2010/main"/>
              </a:ext>
            </a:extLst>
          </a:blip>
          <a:srcRect/>
          <a:stretch/>
        </p:blipFill>
        <p:spPr>
          <a:xfrm>
            <a:off x="7933766" y="1083297"/>
            <a:ext cx="4258234" cy="4480294"/>
          </a:xfrm>
          <a:prstGeom prst="rect">
            <a:avLst/>
          </a:prstGeom>
          <a:solidFill>
            <a:schemeClr val="tx2"/>
          </a:solidFill>
        </p:spPr>
      </p:pic>
      <p:cxnSp>
        <p:nvCxnSpPr>
          <p:cNvPr id="20" name="Straight Connector 19">
            <a:extLst>
              <a:ext uri="{FF2B5EF4-FFF2-40B4-BE49-F238E27FC236}">
                <a16:creationId xmlns:a16="http://schemas.microsoft.com/office/drawing/2014/main" id="{6072FBFB-9109-E749-A99C-7F86651F4D87}"/>
              </a:ext>
            </a:extLst>
          </p:cNvPr>
          <p:cNvCxnSpPr>
            <a:cxnSpLocks/>
          </p:cNvCxnSpPr>
          <p:nvPr/>
        </p:nvCxnSpPr>
        <p:spPr>
          <a:xfrm>
            <a:off x="7933766" y="1947134"/>
            <a:ext cx="0" cy="276705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B97DB8-7F64-F14E-AE80-E3530C4E9B9A}"/>
              </a:ext>
            </a:extLst>
          </p:cNvPr>
          <p:cNvSpPr txBox="1"/>
          <p:nvPr/>
        </p:nvSpPr>
        <p:spPr>
          <a:xfrm>
            <a:off x="7933765" y="4650273"/>
            <a:ext cx="3656474" cy="328633"/>
          </a:xfrm>
          <a:prstGeom prst="rect">
            <a:avLst/>
          </a:prstGeom>
          <a:solidFill>
            <a:schemeClr val="accent3"/>
          </a:solidFill>
          <a:ln w="254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FOR SMALL BUSINESSES </a:t>
            </a:r>
          </a:p>
        </p:txBody>
      </p:sp>
      <p:sp>
        <p:nvSpPr>
          <p:cNvPr id="18" name="TextBox 17">
            <a:extLst>
              <a:ext uri="{FF2B5EF4-FFF2-40B4-BE49-F238E27FC236}">
                <a16:creationId xmlns:a16="http://schemas.microsoft.com/office/drawing/2014/main" id="{D31BECDC-C87C-D540-951D-ED22F07C67D2}"/>
              </a:ext>
            </a:extLst>
          </p:cNvPr>
          <p:cNvSpPr txBox="1"/>
          <p:nvPr/>
        </p:nvSpPr>
        <p:spPr>
          <a:xfrm>
            <a:off x="470647" y="4650272"/>
            <a:ext cx="7463114" cy="328633"/>
          </a:xfrm>
          <a:prstGeom prst="rect">
            <a:avLst/>
          </a:prstGeom>
          <a:solidFill>
            <a:schemeClr val="accent3"/>
          </a:solidFill>
          <a:ln w="254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FOR DISTRESSED COMMUNITIES</a:t>
            </a:r>
          </a:p>
        </p:txBody>
      </p:sp>
      <p:sp>
        <p:nvSpPr>
          <p:cNvPr id="11" name="Title 1">
            <a:extLst>
              <a:ext uri="{FF2B5EF4-FFF2-40B4-BE49-F238E27FC236}">
                <a16:creationId xmlns:a16="http://schemas.microsoft.com/office/drawing/2014/main" id="{FC1FACE7-D502-EC47-A95D-63C92FD14353}"/>
              </a:ext>
            </a:extLst>
          </p:cNvPr>
          <p:cNvSpPr txBox="1">
            <a:spLocks/>
          </p:cNvSpPr>
          <p:nvPr/>
        </p:nvSpPr>
        <p:spPr>
          <a:xfrm>
            <a:off x="1616184" y="5735082"/>
            <a:ext cx="8959631" cy="74014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en-US" sz="2400" b="0" i="1" u="none" strike="noStrike" kern="1200" cap="none" spc="100" normalizeH="0" baseline="0" noProof="0" dirty="0">
                <a:ln>
                  <a:noFill/>
                </a:ln>
                <a:solidFill>
                  <a:srgbClr val="0B405B"/>
                </a:solidFill>
                <a:effectLst/>
                <a:uLnTx/>
                <a:uFillTx/>
                <a:latin typeface="Georgia" panose="02040502050405020303" pitchFamily="18" charset="0"/>
                <a:ea typeface="+mj-ea"/>
                <a:cs typeface="Arial" panose="020B0604020202020204" pitchFamily="34" charset="0"/>
              </a:rPr>
              <a:t>Inclusion metrics across all JobsOhio programs</a:t>
            </a:r>
            <a:br>
              <a:rPr kumimoji="0" lang="en-US" sz="2400" b="0" i="1" u="none" strike="noStrike" kern="1200" cap="none" spc="100" normalizeH="0" baseline="0" noProof="0" dirty="0">
                <a:ln>
                  <a:noFill/>
                </a:ln>
                <a:solidFill>
                  <a:srgbClr val="0B405B"/>
                </a:solidFill>
                <a:effectLst/>
                <a:uLnTx/>
                <a:uFillTx/>
                <a:latin typeface="Georgia" panose="02040502050405020303" pitchFamily="18" charset="0"/>
                <a:ea typeface="+mj-ea"/>
                <a:cs typeface="Arial" panose="020B0604020202020204" pitchFamily="34" charset="0"/>
              </a:rPr>
            </a:br>
            <a:r>
              <a:rPr kumimoji="0" lang="en-US" sz="2400" b="0" i="1" u="none" strike="noStrike" kern="1200" cap="none" spc="100" normalizeH="0" baseline="0" noProof="0" dirty="0">
                <a:ln>
                  <a:noFill/>
                </a:ln>
                <a:solidFill>
                  <a:srgbClr val="0B405B"/>
                </a:solidFill>
                <a:effectLst/>
                <a:uLnTx/>
                <a:uFillTx/>
                <a:latin typeface="Georgia" panose="02040502050405020303" pitchFamily="18" charset="0"/>
                <a:ea typeface="+mj-ea"/>
                <a:cs typeface="Arial" panose="020B0604020202020204" pitchFamily="34" charset="0"/>
              </a:rPr>
              <a:t>to measure ongoing participation and impact</a:t>
            </a:r>
          </a:p>
        </p:txBody>
      </p:sp>
      <p:sp>
        <p:nvSpPr>
          <p:cNvPr id="12" name="TextBox 11">
            <a:extLst>
              <a:ext uri="{FF2B5EF4-FFF2-40B4-BE49-F238E27FC236}">
                <a16:creationId xmlns:a16="http://schemas.microsoft.com/office/drawing/2014/main" id="{158A72AC-5E10-254A-A381-816601CF5AB4}"/>
              </a:ext>
            </a:extLst>
          </p:cNvPr>
          <p:cNvSpPr txBox="1"/>
          <p:nvPr/>
        </p:nvSpPr>
        <p:spPr>
          <a:xfrm>
            <a:off x="641178" y="2179918"/>
            <a:ext cx="3401052" cy="2123658"/>
          </a:xfrm>
          <a:prstGeom prst="rect">
            <a:avLst/>
          </a:prstGeom>
          <a:noFill/>
        </p:spPr>
        <p:txBody>
          <a:bodyPr wrap="square" rtlCol="0">
            <a:spAutoFit/>
          </a:bodyPr>
          <a:lstStyle/>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1.</a:t>
            </a:r>
          </a:p>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Pre-Project</a:t>
            </a:r>
            <a:br>
              <a:rPr kumimoji="0" lang="en-US" sz="2400" b="1" i="0" u="none" strike="noStrike" kern="1200" cap="none" spc="0" normalizeH="0" baseline="0" noProof="0" dirty="0">
                <a:ln>
                  <a:noFill/>
                </a:ln>
                <a:solidFill>
                  <a:srgbClr val="FFFFFF"/>
                </a:solidFill>
                <a:effectLst/>
                <a:uLnTx/>
                <a:uFillTx/>
                <a:latin typeface="Arial"/>
                <a:ea typeface="+mn-ea"/>
                <a:cs typeface="+mn-cs"/>
              </a:rPr>
            </a:br>
            <a:r>
              <a:rPr kumimoji="0" lang="en-US" sz="2400" b="1" i="0" u="none" strike="noStrike" kern="1200" cap="none" spc="0" normalizeH="0" baseline="0" noProof="0" dirty="0">
                <a:ln>
                  <a:noFill/>
                </a:ln>
                <a:solidFill>
                  <a:srgbClr val="FFFFFF"/>
                </a:solidFill>
                <a:effectLst/>
                <a:uLnTx/>
                <a:uFillTx/>
                <a:latin typeface="Arial"/>
                <a:ea typeface="+mn-ea"/>
                <a:cs typeface="+mn-cs"/>
              </a:rPr>
              <a:t>Planning Support</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Planning and t</a:t>
            </a:r>
            <a:r>
              <a:rPr kumimoji="0" lang="en-US" sz="2000" b="0" i="0" u="none" strike="noStrike" kern="1200" cap="none" spc="0" normalizeH="0" baseline="0" noProof="0" dirty="0" err="1">
                <a:ln>
                  <a:noFill/>
                </a:ln>
                <a:solidFill>
                  <a:srgbClr val="FFFFFF"/>
                </a:solidFill>
                <a:effectLst/>
                <a:uLnTx/>
                <a:uFillTx/>
                <a:latin typeface="Arial"/>
                <a:ea typeface="+mn-ea"/>
                <a:cs typeface="+mn-cs"/>
              </a:rPr>
              <a:t>echnical</a:t>
            </a:r>
            <a:r>
              <a:rPr kumimoji="0" lang="en-US" sz="2000" b="0" i="0" u="none" strike="noStrike" kern="1200" cap="none" spc="0" normalizeH="0" baseline="0" noProof="0" dirty="0">
                <a:ln>
                  <a:noFill/>
                </a:ln>
                <a:solidFill>
                  <a:srgbClr val="FFFFFF"/>
                </a:solidFill>
                <a:effectLst/>
                <a:uLnTx/>
                <a:uFillTx/>
                <a:latin typeface="Arial"/>
                <a:ea typeface="+mn-ea"/>
                <a:cs typeface="+mn-cs"/>
              </a:rPr>
              <a:t> assistance to help advance development projects</a:t>
            </a:r>
          </a:p>
        </p:txBody>
      </p:sp>
      <p:sp>
        <p:nvSpPr>
          <p:cNvPr id="13" name="TextBox 12">
            <a:extLst>
              <a:ext uri="{FF2B5EF4-FFF2-40B4-BE49-F238E27FC236}">
                <a16:creationId xmlns:a16="http://schemas.microsoft.com/office/drawing/2014/main" id="{BD98F1C4-4474-3F47-9576-E9503E196F6F}"/>
              </a:ext>
            </a:extLst>
          </p:cNvPr>
          <p:cNvSpPr txBox="1"/>
          <p:nvPr/>
        </p:nvSpPr>
        <p:spPr>
          <a:xfrm>
            <a:off x="8138241" y="2179918"/>
            <a:ext cx="3479816" cy="2739211"/>
          </a:xfrm>
          <a:prstGeom prst="rect">
            <a:avLst/>
          </a:prstGeom>
          <a:noFill/>
        </p:spPr>
        <p:txBody>
          <a:bodyPr wrap="square" rtlCol="0">
            <a:spAutoFit/>
          </a:bodyPr>
          <a:lstStyle/>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3.</a:t>
            </a:r>
          </a:p>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mn-cs"/>
              </a:rPr>
              <a:t>JobsOhio</a:t>
            </a:r>
            <a:r>
              <a:rPr kumimoji="0" lang="en-US" sz="2400" b="1" i="0" u="none" strike="noStrike" kern="1200" cap="none" spc="0" normalizeH="0" baseline="0" noProof="0" dirty="0">
                <a:ln>
                  <a:noFill/>
                </a:ln>
                <a:solidFill>
                  <a:srgbClr val="FFFFFF"/>
                </a:solidFill>
                <a:effectLst/>
                <a:uLnTx/>
                <a:uFillTx/>
                <a:latin typeface="Arial"/>
                <a:ea typeface="+mn-ea"/>
                <a:cs typeface="+mn-cs"/>
              </a:rPr>
              <a:t> Inclusion Grant (JOIG) </a:t>
            </a:r>
          </a:p>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Grants for small companies expanding in distressed areas or owned by an underrepresented population</a:t>
            </a:r>
          </a:p>
          <a:p>
            <a:pPr marL="15875"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C00EB70C-3BCD-5D40-8D70-EFA41865BC75}"/>
              </a:ext>
            </a:extLst>
          </p:cNvPr>
          <p:cNvSpPr txBox="1"/>
          <p:nvPr/>
        </p:nvSpPr>
        <p:spPr>
          <a:xfrm>
            <a:off x="4395474" y="2179918"/>
            <a:ext cx="3401052" cy="1815882"/>
          </a:xfrm>
          <a:prstGeom prst="rect">
            <a:avLst/>
          </a:prstGeom>
          <a:noFill/>
        </p:spPr>
        <p:txBody>
          <a:bodyPr wrap="square" rtlCol="0">
            <a:spAutoFit/>
          </a:bodyPr>
          <a:lstStyle/>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2.</a:t>
            </a:r>
          </a:p>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Vibrant Community Grant Program </a:t>
            </a:r>
          </a:p>
          <a:p>
            <a:pPr marL="15875"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Grant funding for catalytic development projects</a:t>
            </a:r>
          </a:p>
        </p:txBody>
      </p:sp>
      <p:sp>
        <p:nvSpPr>
          <p:cNvPr id="19" name="Title 1">
            <a:extLst>
              <a:ext uri="{FF2B5EF4-FFF2-40B4-BE49-F238E27FC236}">
                <a16:creationId xmlns:a16="http://schemas.microsoft.com/office/drawing/2014/main" id="{CACB63C6-AAFF-3748-AFD5-07B9CCC4AE4C}"/>
              </a:ext>
            </a:extLst>
          </p:cNvPr>
          <p:cNvSpPr txBox="1">
            <a:spLocks/>
          </p:cNvSpPr>
          <p:nvPr/>
        </p:nvSpPr>
        <p:spPr>
          <a:xfrm>
            <a:off x="838200" y="1294408"/>
            <a:ext cx="10515600" cy="7401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The Inclusion Strategy includes three new programs: </a:t>
            </a:r>
          </a:p>
        </p:txBody>
      </p:sp>
      <p:sp>
        <p:nvSpPr>
          <p:cNvPr id="14" name="Slide Number Placeholder 5">
            <a:extLst>
              <a:ext uri="{FF2B5EF4-FFF2-40B4-BE49-F238E27FC236}">
                <a16:creationId xmlns:a16="http://schemas.microsoft.com/office/drawing/2014/main" id="{2812B353-C3A1-844C-B32F-0E43E5D7F5C4}"/>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37</a:t>
            </a:fld>
            <a:endParaRPr lang="en-US" sz="900" dirty="0"/>
          </a:p>
        </p:txBody>
      </p:sp>
    </p:spTree>
    <p:extLst>
      <p:ext uri="{BB962C8B-B14F-4D97-AF65-F5344CB8AC3E}">
        <p14:creationId xmlns:p14="http://schemas.microsoft.com/office/powerpoint/2010/main" val="280289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25A0F9-3B12-BD47-898E-2DFF9861B316}"/>
              </a:ext>
            </a:extLst>
          </p:cNvPr>
          <p:cNvSpPr>
            <a:spLocks noGrp="1"/>
          </p:cNvSpPr>
          <p:nvPr>
            <p:ph type="body" sz="quarter" idx="10"/>
          </p:nvPr>
        </p:nvSpPr>
        <p:spPr>
          <a:xfrm>
            <a:off x="500063" y="2702168"/>
            <a:ext cx="10990262" cy="1134374"/>
          </a:xfrm>
        </p:spPr>
        <p:txBody>
          <a:bodyPr/>
          <a:lstStyle/>
          <a:p>
            <a:r>
              <a:rPr lang="en-US" dirty="0" err="1"/>
              <a:t>JobsOhio</a:t>
            </a:r>
            <a:r>
              <a:rPr lang="en-US" dirty="0"/>
              <a:t> Inclusion Grant (JOIG) </a:t>
            </a:r>
          </a:p>
        </p:txBody>
      </p:sp>
    </p:spTree>
    <p:extLst>
      <p:ext uri="{BB962C8B-B14F-4D97-AF65-F5344CB8AC3E}">
        <p14:creationId xmlns:p14="http://schemas.microsoft.com/office/powerpoint/2010/main" val="2601375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9ED6-1250-6148-897E-F09A4DD922E6}"/>
              </a:ext>
            </a:extLst>
          </p:cNvPr>
          <p:cNvSpPr>
            <a:spLocks noGrp="1"/>
          </p:cNvSpPr>
          <p:nvPr>
            <p:ph type="title"/>
          </p:nvPr>
        </p:nvSpPr>
        <p:spPr/>
        <p:txBody>
          <a:bodyPr>
            <a:noAutofit/>
          </a:bodyPr>
          <a:lstStyle/>
          <a:p>
            <a:r>
              <a:rPr lang="en-US" dirty="0"/>
              <a:t>Eligibility</a:t>
            </a:r>
          </a:p>
        </p:txBody>
      </p:sp>
      <p:grpSp>
        <p:nvGrpSpPr>
          <p:cNvPr id="11" name="Group 27">
            <a:extLst>
              <a:ext uri="{FF2B5EF4-FFF2-40B4-BE49-F238E27FC236}">
                <a16:creationId xmlns:a16="http://schemas.microsoft.com/office/drawing/2014/main" id="{B0B54EB8-649D-E547-8508-32A1428309D6}"/>
              </a:ext>
            </a:extLst>
          </p:cNvPr>
          <p:cNvGrpSpPr/>
          <p:nvPr/>
        </p:nvGrpSpPr>
        <p:grpSpPr>
          <a:xfrm>
            <a:off x="5897863" y="4101410"/>
            <a:ext cx="4657051" cy="1832515"/>
            <a:chOff x="6234091" y="4495887"/>
            <a:chExt cx="3848802" cy="1514475"/>
          </a:xfrm>
        </p:grpSpPr>
        <p:sp>
          <p:nvSpPr>
            <p:cNvPr id="12" name="Rectangle 11">
              <a:extLst>
                <a:ext uri="{FF2B5EF4-FFF2-40B4-BE49-F238E27FC236}">
                  <a16:creationId xmlns:a16="http://schemas.microsoft.com/office/drawing/2014/main" id="{3ED57256-7548-3140-BE80-D9A5ECDDC779}"/>
                </a:ext>
              </a:extLst>
            </p:cNvPr>
            <p:cNvSpPr/>
            <p:nvPr/>
          </p:nvSpPr>
          <p:spPr>
            <a:xfrm>
              <a:off x="6234091" y="4495887"/>
              <a:ext cx="3848802"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39986917-1301-7043-A573-90DEC2FC93B1}"/>
                </a:ext>
              </a:extLst>
            </p:cNvPr>
            <p:cNvSpPr/>
            <p:nvPr/>
          </p:nvSpPr>
          <p:spPr>
            <a:xfrm>
              <a:off x="6441319" y="4535108"/>
              <a:ext cx="975315" cy="25436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06CB5"/>
                  </a:solidFill>
                  <a:effectLst/>
                  <a:uLnTx/>
                  <a:uFillTx/>
                  <a:latin typeface="Arial" panose="020B0604020202020204" pitchFamily="34" charset="0"/>
                  <a:ea typeface="+mn-ea"/>
                  <a:cs typeface="Arial" panose="020B0604020202020204" pitchFamily="34" charset="0"/>
                </a:rPr>
                <a:t>Prosperous</a:t>
              </a:r>
            </a:p>
          </p:txBody>
        </p:sp>
        <p:sp>
          <p:nvSpPr>
            <p:cNvPr id="14" name="Rectangle 13">
              <a:extLst>
                <a:ext uri="{FF2B5EF4-FFF2-40B4-BE49-F238E27FC236}">
                  <a16:creationId xmlns:a16="http://schemas.microsoft.com/office/drawing/2014/main" id="{55A9933E-C96A-F44B-80D7-965E10B377EA}"/>
                </a:ext>
              </a:extLst>
            </p:cNvPr>
            <p:cNvSpPr/>
            <p:nvPr/>
          </p:nvSpPr>
          <p:spPr>
            <a:xfrm>
              <a:off x="6392302" y="4799945"/>
              <a:ext cx="1024332" cy="25436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B4CCEC"/>
                  </a:solidFill>
                  <a:effectLst/>
                  <a:uLnTx/>
                  <a:uFillTx/>
                  <a:latin typeface="Arial" panose="020B0604020202020204" pitchFamily="34" charset="0"/>
                  <a:ea typeface="+mn-ea"/>
                  <a:cs typeface="Arial" panose="020B0604020202020204" pitchFamily="34" charset="0"/>
                </a:rPr>
                <a:t>Comfortable</a:t>
              </a:r>
              <a:endParaRPr kumimoji="0" lang="en-US" sz="1400" b="0" i="0" u="none" strike="noStrike" kern="1200" cap="none" spc="0" normalizeH="0" baseline="0" noProof="0">
                <a:ln>
                  <a:noFill/>
                </a:ln>
                <a:solidFill>
                  <a:srgbClr val="B4CCEC"/>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7EC4484D-8EFE-DC40-9FC2-4B80BEF30D37}"/>
                </a:ext>
              </a:extLst>
            </p:cNvPr>
            <p:cNvSpPr/>
            <p:nvPr/>
          </p:nvSpPr>
          <p:spPr>
            <a:xfrm>
              <a:off x="6691758" y="5078256"/>
              <a:ext cx="724876" cy="25436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3CEA1"/>
                  </a:solidFill>
                  <a:effectLst/>
                  <a:uLnTx/>
                  <a:uFillTx/>
                  <a:latin typeface="Arial" panose="020B0604020202020204" pitchFamily="34" charset="0"/>
                  <a:ea typeface="+mn-ea"/>
                  <a:cs typeface="Arial" panose="020B0604020202020204" pitchFamily="34" charset="0"/>
                </a:rPr>
                <a:t>Mid-Tier</a:t>
              </a:r>
              <a:endParaRPr kumimoji="0" lang="en-US" sz="1400" b="0" i="0" u="none" strike="noStrike" kern="1200" cap="none" spc="0" normalizeH="0" baseline="0" noProof="0">
                <a:ln>
                  <a:noFill/>
                </a:ln>
                <a:solidFill>
                  <a:srgbClr val="F3CEA1"/>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8DD4D24E-7E0D-2546-8754-5617AC8CCFD2}"/>
                </a:ext>
              </a:extLst>
            </p:cNvPr>
            <p:cNvSpPr/>
            <p:nvPr/>
          </p:nvSpPr>
          <p:spPr>
            <a:xfrm>
              <a:off x="6753970" y="5350452"/>
              <a:ext cx="662664" cy="25436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47C21"/>
                  </a:solidFill>
                  <a:effectLst/>
                  <a:uLnTx/>
                  <a:uFillTx/>
                  <a:latin typeface="Arial" panose="020B0604020202020204" pitchFamily="34" charset="0"/>
                  <a:ea typeface="+mn-ea"/>
                  <a:cs typeface="Arial" panose="020B0604020202020204" pitchFamily="34" charset="0"/>
                </a:rPr>
                <a:t>At Risk</a:t>
              </a:r>
              <a:endParaRPr kumimoji="0" lang="en-US" sz="1400" b="0" i="0" u="none" strike="noStrike" kern="1200" cap="none" spc="0" normalizeH="0" baseline="0" noProof="0">
                <a:ln>
                  <a:noFill/>
                </a:ln>
                <a:solidFill>
                  <a:srgbClr val="E1261C"/>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3A79EBA6-C455-5D49-B8E0-15E715859B85}"/>
                </a:ext>
              </a:extLst>
            </p:cNvPr>
            <p:cNvSpPr/>
            <p:nvPr/>
          </p:nvSpPr>
          <p:spPr>
            <a:xfrm>
              <a:off x="6507560" y="5629215"/>
              <a:ext cx="909074" cy="25436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63420"/>
                  </a:solidFill>
                  <a:effectLst/>
                  <a:uLnTx/>
                  <a:uFillTx/>
                  <a:latin typeface="Arial" panose="020B0604020202020204" pitchFamily="34" charset="0"/>
                  <a:ea typeface="+mn-ea"/>
                  <a:cs typeface="Arial" panose="020B0604020202020204" pitchFamily="34" charset="0"/>
                </a:rPr>
                <a:t>Distressed</a:t>
              </a:r>
              <a:endParaRPr kumimoji="0" lang="en-US" sz="1400" b="0" i="0" u="none" strike="noStrike" kern="1200" cap="none" spc="0" normalizeH="0" baseline="0" noProof="0">
                <a:ln>
                  <a:noFill/>
                </a:ln>
                <a:solidFill>
                  <a:srgbClr val="E1261C"/>
                </a:solidFill>
                <a:effectLst/>
                <a:uLnTx/>
                <a:uFillTx/>
                <a:latin typeface="Arial" panose="020B0604020202020204" pitchFamily="34" charset="0"/>
                <a:ea typeface="+mn-ea"/>
                <a:cs typeface="Arial" panose="020B0604020202020204" pitchFamily="34" charset="0"/>
              </a:endParaRPr>
            </a:p>
          </p:txBody>
        </p:sp>
      </p:grpSp>
      <p:sp>
        <p:nvSpPr>
          <p:cNvPr id="18" name="Content Placeholder 6">
            <a:extLst>
              <a:ext uri="{FF2B5EF4-FFF2-40B4-BE49-F238E27FC236}">
                <a16:creationId xmlns:a16="http://schemas.microsoft.com/office/drawing/2014/main" id="{424FE65E-DD0D-A148-82FF-90DC150615A3}"/>
              </a:ext>
            </a:extLst>
          </p:cNvPr>
          <p:cNvSpPr txBox="1">
            <a:spLocks/>
          </p:cNvSpPr>
          <p:nvPr/>
        </p:nvSpPr>
        <p:spPr>
          <a:xfrm>
            <a:off x="896240" y="1492485"/>
            <a:ext cx="5061670" cy="704886"/>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US" sz="2200" b="1" i="1" spc="-20" dirty="0">
                <a:solidFill>
                  <a:schemeClr val="accent2"/>
                </a:solidFill>
              </a:rPr>
              <a:t>Meet at least one of the two criteria </a:t>
            </a:r>
            <a:r>
              <a:rPr lang="en-US" sz="2200" spc="-20" dirty="0">
                <a:solidFill>
                  <a:schemeClr val="accent2"/>
                </a:solidFill>
              </a:rPr>
              <a:t>for consideration: </a:t>
            </a:r>
          </a:p>
        </p:txBody>
      </p:sp>
      <p:pic>
        <p:nvPicPr>
          <p:cNvPr id="19" name="Picture 18">
            <a:extLst>
              <a:ext uri="{FF2B5EF4-FFF2-40B4-BE49-F238E27FC236}">
                <a16:creationId xmlns:a16="http://schemas.microsoft.com/office/drawing/2014/main" id="{AF54D0A5-B783-5B4C-8E01-4BEAA4F12A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18487" y="1167316"/>
            <a:ext cx="5308905" cy="5261819"/>
          </a:xfrm>
          <a:prstGeom prst="rect">
            <a:avLst/>
          </a:prstGeom>
        </p:spPr>
      </p:pic>
      <p:sp>
        <p:nvSpPr>
          <p:cNvPr id="20" name="Content Placeholder 6">
            <a:extLst>
              <a:ext uri="{FF2B5EF4-FFF2-40B4-BE49-F238E27FC236}">
                <a16:creationId xmlns:a16="http://schemas.microsoft.com/office/drawing/2014/main" id="{3E54F219-194D-434A-8C54-0F831A1DAFF7}"/>
              </a:ext>
            </a:extLst>
          </p:cNvPr>
          <p:cNvSpPr txBox="1">
            <a:spLocks/>
          </p:cNvSpPr>
          <p:nvPr/>
        </p:nvSpPr>
        <p:spPr>
          <a:xfrm>
            <a:off x="822365" y="2578092"/>
            <a:ext cx="6640753" cy="140977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90000"/>
              <a:buFont typeface="Courier New" panose="02070309020205020404" pitchFamily="49" charset="0"/>
              <a:buChar char="o"/>
              <a:defRPr sz="2500" kern="1200">
                <a:solidFill>
                  <a:srgbClr val="333333"/>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ts val="2600"/>
              </a:lnSpc>
              <a:spcBef>
                <a:spcPts val="1000"/>
              </a:spcBef>
              <a:spcAft>
                <a:spcPts val="0"/>
              </a:spcAft>
              <a:buClr>
                <a:schemeClr val="accent2"/>
              </a:buClr>
              <a:buSzPct val="90000"/>
              <a:buFont typeface="Courier New" panose="02070309020205020404" pitchFamily="49" charset="0"/>
              <a:buAutoNum type="arabicPeriod"/>
              <a:tabLst/>
              <a:defRPr/>
            </a:pPr>
            <a:r>
              <a:rPr kumimoji="0" lang="en-US" sz="24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Located in a distressed community</a:t>
            </a:r>
            <a:r>
              <a:rPr kumimoji="0" lang="en-US" sz="2000" b="1" i="1"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ts val="2600"/>
              </a:lnSpc>
              <a:spcBef>
                <a:spcPts val="1000"/>
              </a:spcBef>
              <a:spcAft>
                <a:spcPts val="0"/>
              </a:spcAft>
              <a:buClr>
                <a:schemeClr val="accent2"/>
              </a:buClr>
              <a:buSzPct val="90000"/>
              <a:buFont typeface="Courier New" panose="02070309020205020404" pitchFamily="49" charset="0"/>
              <a:buAutoNum type="arabicPeriod"/>
              <a:tabLst/>
              <a:defRPr/>
            </a:pPr>
            <a:r>
              <a:rPr kumimoji="0" lang="en-US" sz="24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Owned by underrepresented populations</a:t>
            </a:r>
            <a:endParaRPr kumimoji="0" lang="en-US" sz="2000" b="1" i="1"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endParaRPr>
          </a:p>
        </p:txBody>
      </p:sp>
      <p:sp>
        <p:nvSpPr>
          <p:cNvPr id="21" name="Content Placeholder 6">
            <a:extLst>
              <a:ext uri="{FF2B5EF4-FFF2-40B4-BE49-F238E27FC236}">
                <a16:creationId xmlns:a16="http://schemas.microsoft.com/office/drawing/2014/main" id="{3CB31A70-8216-AE4B-A97D-9E6F79DFCB7C}"/>
              </a:ext>
            </a:extLst>
          </p:cNvPr>
          <p:cNvSpPr txBox="1">
            <a:spLocks/>
          </p:cNvSpPr>
          <p:nvPr/>
        </p:nvSpPr>
        <p:spPr>
          <a:xfrm>
            <a:off x="429458" y="4017390"/>
            <a:ext cx="6497814" cy="3513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90000"/>
              <a:buFont typeface="Courier New" panose="02070309020205020404" pitchFamily="49" charset="0"/>
              <a:buChar char="o"/>
              <a:defRPr sz="2500" kern="1200">
                <a:solidFill>
                  <a:srgbClr val="333333"/>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
                <a:srgbClr val="20BEDE"/>
              </a:buClr>
              <a:buSzPct val="90000"/>
              <a:buFont typeface="Courier New" panose="02070309020205020404" pitchFamily="49" charset="0"/>
              <a:buNone/>
              <a:tabLst/>
              <a:defRPr/>
            </a:pPr>
            <a:r>
              <a:rPr kumimoji="0" lang="en-US" sz="16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ECONOMIC INDICATORS:</a:t>
            </a:r>
          </a:p>
        </p:txBody>
      </p:sp>
      <p:sp>
        <p:nvSpPr>
          <p:cNvPr id="22" name="Content Placeholder 6">
            <a:extLst>
              <a:ext uri="{FF2B5EF4-FFF2-40B4-BE49-F238E27FC236}">
                <a16:creationId xmlns:a16="http://schemas.microsoft.com/office/drawing/2014/main" id="{AF15F833-6450-6A47-A936-5A524F0CE40D}"/>
              </a:ext>
            </a:extLst>
          </p:cNvPr>
          <p:cNvSpPr txBox="1">
            <a:spLocks/>
          </p:cNvSpPr>
          <p:nvPr/>
        </p:nvSpPr>
        <p:spPr>
          <a:xfrm>
            <a:off x="429457" y="4406831"/>
            <a:ext cx="5528453" cy="1570889"/>
          </a:xfrm>
          <a:prstGeom prst="rect">
            <a:avLst/>
          </a:prstGeom>
        </p:spPr>
        <p:txBody>
          <a:bodyPr vert="horz" lIns="91440" tIns="45720" rIns="91440" bIns="45720" numCol="2" rtlCol="0">
            <a:noAutofit/>
          </a:bodyPr>
          <a:lstStyle>
            <a:lvl1pPr marL="228600" indent="-228600" algn="l" defTabSz="914400" rtl="0" eaLnBrk="1" latinLnBrk="0" hangingPunct="1">
              <a:lnSpc>
                <a:spcPct val="120000"/>
              </a:lnSpc>
              <a:spcBef>
                <a:spcPts val="1000"/>
              </a:spcBef>
              <a:buClr>
                <a:schemeClr val="accent1"/>
              </a:buClr>
              <a:buSzPct val="90000"/>
              <a:buFont typeface="Courier New" panose="02070309020205020404" pitchFamily="49" charset="0"/>
              <a:buChar char="o"/>
              <a:defRPr sz="2500" kern="1200">
                <a:solidFill>
                  <a:srgbClr val="333333"/>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marR="0" lvl="0" indent="-137160" algn="l" defTabSz="914400" rtl="0" eaLnBrk="1" fontAlgn="auto" latinLnBrk="0" hangingPunct="1">
              <a:lnSpc>
                <a:spcPts val="2000"/>
              </a:lnSpc>
              <a:spcBef>
                <a:spcPts val="600"/>
              </a:spcBef>
              <a:spcAft>
                <a:spcPts val="0"/>
              </a:spcAft>
              <a:buClr>
                <a:srgbClr val="20BEDE"/>
              </a:buClr>
              <a:buSzPct val="90000"/>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Poverty rate </a:t>
            </a:r>
          </a:p>
          <a:p>
            <a:pPr marL="137160" marR="0" lvl="0" indent="-137160" algn="l" defTabSz="914400" rtl="0" eaLnBrk="1" fontAlgn="auto" latinLnBrk="0" hangingPunct="1">
              <a:lnSpc>
                <a:spcPts val="2000"/>
              </a:lnSpc>
              <a:spcBef>
                <a:spcPts val="600"/>
              </a:spcBef>
              <a:spcAft>
                <a:spcPts val="0"/>
              </a:spcAft>
              <a:buClr>
                <a:srgbClr val="20BEDE"/>
              </a:buClr>
              <a:buSzPct val="90000"/>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Median household income</a:t>
            </a:r>
          </a:p>
          <a:p>
            <a:pPr marL="137160" marR="0" lvl="0" indent="-137160" algn="l" defTabSz="914400" rtl="0" eaLnBrk="1" fontAlgn="auto" latinLnBrk="0" hangingPunct="1">
              <a:lnSpc>
                <a:spcPts val="2000"/>
              </a:lnSpc>
              <a:spcBef>
                <a:spcPts val="600"/>
              </a:spcBef>
              <a:spcAft>
                <a:spcPts val="0"/>
              </a:spcAft>
              <a:buClr>
                <a:srgbClr val="20BEDE"/>
              </a:buClr>
              <a:buSzPct val="90000"/>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Housing vacancy rate </a:t>
            </a:r>
          </a:p>
          <a:p>
            <a:pPr marL="137160" marR="0" lvl="0" indent="-137160" algn="l" defTabSz="914400" rtl="0" eaLnBrk="1" fontAlgn="auto" latinLnBrk="0" hangingPunct="1">
              <a:lnSpc>
                <a:spcPts val="2000"/>
              </a:lnSpc>
              <a:spcBef>
                <a:spcPts val="600"/>
              </a:spcBef>
              <a:spcAft>
                <a:spcPts val="0"/>
              </a:spcAft>
              <a:buClr>
                <a:srgbClr val="20BEDE"/>
              </a:buClr>
              <a:buSzPct val="90000"/>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High School</a:t>
            </a:r>
            <a:b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graduation rates </a:t>
            </a:r>
          </a:p>
          <a:p>
            <a:pPr marL="137160" marR="0" lvl="0" indent="-137160" algn="l" defTabSz="914400" rtl="0" eaLnBrk="1" fontAlgn="auto" latinLnBrk="0" hangingPunct="1">
              <a:lnSpc>
                <a:spcPts val="2000"/>
              </a:lnSpc>
              <a:spcBef>
                <a:spcPts val="600"/>
              </a:spcBef>
              <a:spcAft>
                <a:spcPts val="0"/>
              </a:spcAft>
              <a:buClr>
                <a:srgbClr val="20BEDE"/>
              </a:buClr>
              <a:buSzPct val="90000"/>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Adults 25-64 not working </a:t>
            </a:r>
          </a:p>
          <a:p>
            <a:pPr marL="137160" marR="0" lvl="0" indent="-137160" algn="l" defTabSz="914400" rtl="0" eaLnBrk="1" fontAlgn="auto" latinLnBrk="0" hangingPunct="1">
              <a:lnSpc>
                <a:spcPts val="2000"/>
              </a:lnSpc>
              <a:spcBef>
                <a:spcPts val="600"/>
              </a:spcBef>
              <a:spcAft>
                <a:spcPts val="0"/>
              </a:spcAft>
              <a:buClr>
                <a:srgbClr val="20BEDE"/>
              </a:buClr>
              <a:buSzPct val="90000"/>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Change in job growth</a:t>
            </a:r>
            <a:b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or decline </a:t>
            </a:r>
          </a:p>
          <a:p>
            <a:pPr marL="137160" marR="0" lvl="0" indent="-137160" algn="l" defTabSz="914400" rtl="0" eaLnBrk="1" fontAlgn="auto" latinLnBrk="0" hangingPunct="1">
              <a:lnSpc>
                <a:spcPts val="2000"/>
              </a:lnSpc>
              <a:spcBef>
                <a:spcPts val="600"/>
              </a:spcBef>
              <a:spcAft>
                <a:spcPts val="0"/>
              </a:spcAft>
              <a:buClr>
                <a:srgbClr val="20BEDE"/>
              </a:buClr>
              <a:buSzPct val="90000"/>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Change in the # of</a:t>
            </a:r>
            <a:b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business establishments</a:t>
            </a:r>
          </a:p>
        </p:txBody>
      </p:sp>
      <p:sp>
        <p:nvSpPr>
          <p:cNvPr id="23" name="Rectangle 22">
            <a:extLst>
              <a:ext uri="{FF2B5EF4-FFF2-40B4-BE49-F238E27FC236}">
                <a16:creationId xmlns:a16="http://schemas.microsoft.com/office/drawing/2014/main" id="{FA2B8661-E520-404C-B2C3-292707350FF2}"/>
              </a:ext>
            </a:extLst>
          </p:cNvPr>
          <p:cNvSpPr/>
          <p:nvPr/>
        </p:nvSpPr>
        <p:spPr>
          <a:xfrm>
            <a:off x="6096001" y="4806077"/>
            <a:ext cx="1367118" cy="974437"/>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Content Placeholder 6">
            <a:extLst>
              <a:ext uri="{FF2B5EF4-FFF2-40B4-BE49-F238E27FC236}">
                <a16:creationId xmlns:a16="http://schemas.microsoft.com/office/drawing/2014/main" id="{660915DB-E5CA-3740-94DD-663491762C6A}"/>
              </a:ext>
            </a:extLst>
          </p:cNvPr>
          <p:cNvSpPr txBox="1">
            <a:spLocks/>
          </p:cNvSpPr>
          <p:nvPr/>
        </p:nvSpPr>
        <p:spPr>
          <a:xfrm>
            <a:off x="9369849" y="1492485"/>
            <a:ext cx="1637845" cy="4777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90000"/>
              <a:buFont typeface="Courier New" panose="02070309020205020404" pitchFamily="49" charset="0"/>
              <a:buChar char="o"/>
              <a:defRPr sz="2500" kern="1200">
                <a:solidFill>
                  <a:srgbClr val="333333"/>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600"/>
              </a:lnSpc>
              <a:spcBef>
                <a:spcPts val="1000"/>
              </a:spcBef>
              <a:spcAft>
                <a:spcPts val="0"/>
              </a:spcAft>
              <a:buClr>
                <a:srgbClr val="20BEDE"/>
              </a:buClr>
              <a:buSzPct val="90000"/>
              <a:buFont typeface="Courier New" panose="02070309020205020404" pitchFamily="49" charset="0"/>
              <a:buNone/>
              <a:tabLst/>
              <a:defRPr/>
            </a:pPr>
            <a:r>
              <a:rPr kumimoji="0" lang="en-US" sz="1600" b="1" i="0" u="none" strike="noStrike" kern="1200" cap="none" spc="0" normalizeH="0" baseline="0" noProof="0" dirty="0">
                <a:ln>
                  <a:noFill/>
                </a:ln>
                <a:solidFill>
                  <a:schemeClr val="accent2"/>
                </a:solidFill>
                <a:effectLst/>
                <a:uLnTx/>
                <a:uFillTx/>
                <a:latin typeface="+mj-lt"/>
                <a:ea typeface="Geared Slab" pitchFamily="2" charset="77"/>
                <a:cs typeface="Arial" panose="020B0604020202020204" pitchFamily="34" charset="0"/>
              </a:rPr>
              <a:t>By Zip Code</a:t>
            </a:r>
          </a:p>
        </p:txBody>
      </p:sp>
      <p:sp>
        <p:nvSpPr>
          <p:cNvPr id="25" name="Slide Number Placeholder 5">
            <a:extLst>
              <a:ext uri="{FF2B5EF4-FFF2-40B4-BE49-F238E27FC236}">
                <a16:creationId xmlns:a16="http://schemas.microsoft.com/office/drawing/2014/main" id="{252EC720-FCB5-F54C-BB28-C644B706A77E}"/>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39</a:t>
            </a:fld>
            <a:endParaRPr lang="en-US" sz="900" dirty="0"/>
          </a:p>
        </p:txBody>
      </p:sp>
    </p:spTree>
    <p:extLst>
      <p:ext uri="{BB962C8B-B14F-4D97-AF65-F5344CB8AC3E}">
        <p14:creationId xmlns:p14="http://schemas.microsoft.com/office/powerpoint/2010/main" val="693542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red circle in the middle of a black background&#10;&#10;Description automatically generated with low confidence">
            <a:extLst>
              <a:ext uri="{FF2B5EF4-FFF2-40B4-BE49-F238E27FC236}">
                <a16:creationId xmlns:a16="http://schemas.microsoft.com/office/drawing/2014/main" id="{812E767B-9F83-184F-AD84-6B8A542C0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9095" y="1191510"/>
            <a:ext cx="4484240" cy="2917767"/>
          </a:xfrm>
          <a:prstGeom prst="rect">
            <a:avLst/>
          </a:prstGeom>
        </p:spPr>
      </p:pic>
      <p:pic>
        <p:nvPicPr>
          <p:cNvPr id="28" name="Graphic 27">
            <a:extLst>
              <a:ext uri="{FF2B5EF4-FFF2-40B4-BE49-F238E27FC236}">
                <a16:creationId xmlns:a16="http://schemas.microsoft.com/office/drawing/2014/main" id="{20B5E01B-5BF7-284D-B049-78FE5A27EF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3455" y="833638"/>
            <a:ext cx="5511930" cy="5695512"/>
          </a:xfrm>
          <a:prstGeom prst="rect">
            <a:avLst/>
          </a:prstGeom>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9CF8E8C3-FEF4-BD40-80F0-F25515BAD62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9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10" name="Title 5">
            <a:extLst>
              <a:ext uri="{FF2B5EF4-FFF2-40B4-BE49-F238E27FC236}">
                <a16:creationId xmlns:a16="http://schemas.microsoft.com/office/drawing/2014/main" id="{6FD24AAB-6434-5846-8388-2777C1F05282}"/>
              </a:ext>
            </a:extLst>
          </p:cNvPr>
          <p:cNvSpPr>
            <a:spLocks noGrp="1"/>
          </p:cNvSpPr>
          <p:nvPr>
            <p:ph type="title"/>
          </p:nvPr>
        </p:nvSpPr>
        <p:spPr>
          <a:xfrm>
            <a:off x="313299" y="1106934"/>
            <a:ext cx="3005254" cy="705473"/>
          </a:xfrm>
        </p:spPr>
        <p:txBody>
          <a:bodyPr anchor="t"/>
          <a:lstStyle/>
          <a:p>
            <a:r>
              <a:rPr lang="en-US" sz="3200"/>
              <a:t>Generational Opportunity</a:t>
            </a:r>
          </a:p>
        </p:txBody>
      </p:sp>
      <p:sp>
        <p:nvSpPr>
          <p:cNvPr id="32" name="Rectangle 31">
            <a:extLst>
              <a:ext uri="{FF2B5EF4-FFF2-40B4-BE49-F238E27FC236}">
                <a16:creationId xmlns:a16="http://schemas.microsoft.com/office/drawing/2014/main" id="{02B5A65F-7880-D44D-B1FE-1468B3613F72}"/>
              </a:ext>
            </a:extLst>
          </p:cNvPr>
          <p:cNvSpPr/>
          <p:nvPr/>
        </p:nvSpPr>
        <p:spPr>
          <a:xfrm>
            <a:off x="498811" y="2100287"/>
            <a:ext cx="2751074" cy="46166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6350" cap="flat">
                  <a:noFill/>
                  <a:miter lim="800000"/>
                </a:ln>
                <a:solidFill>
                  <a:schemeClr val="bg1"/>
                </a:solidFill>
                <a:effectLst/>
                <a:uLnTx/>
                <a:uFillTx/>
                <a:latin typeface="Arial"/>
                <a:ea typeface="+mn-ea"/>
                <a:cs typeface="+mn-cs"/>
              </a:rPr>
              <a:t>Business Climate</a:t>
            </a:r>
          </a:p>
        </p:txBody>
      </p:sp>
      <p:sp>
        <p:nvSpPr>
          <p:cNvPr id="33" name="Rectangle 32">
            <a:extLst>
              <a:ext uri="{FF2B5EF4-FFF2-40B4-BE49-F238E27FC236}">
                <a16:creationId xmlns:a16="http://schemas.microsoft.com/office/drawing/2014/main" id="{FC26BB62-1B31-0A43-891E-7C8CF5813AB5}"/>
              </a:ext>
            </a:extLst>
          </p:cNvPr>
          <p:cNvSpPr/>
          <p:nvPr/>
        </p:nvSpPr>
        <p:spPr>
          <a:xfrm>
            <a:off x="65515" y="2093787"/>
            <a:ext cx="3445414" cy="461665"/>
          </a:xfrm>
          <a:prstGeom prst="rect">
            <a:avLst/>
          </a:prstGeom>
          <a:solidFill>
            <a:schemeClr val="accent2"/>
          </a:solidFill>
        </p:spPr>
        <p:txBody>
          <a:bodyPr wrap="square">
            <a:spAutoFit/>
          </a:bodyPr>
          <a:lstStyle/>
          <a:p>
            <a:pPr lvl="0" algn="ctr">
              <a:defRPr/>
            </a:pPr>
            <a:r>
              <a:rPr lang="en-US" sz="2400" b="1">
                <a:solidFill>
                  <a:schemeClr val="bg1"/>
                </a:solidFill>
              </a:rPr>
              <a:t>Leadership Position</a:t>
            </a:r>
          </a:p>
        </p:txBody>
      </p:sp>
      <p:sp>
        <p:nvSpPr>
          <p:cNvPr id="16" name="Text Placeholder 11">
            <a:extLst>
              <a:ext uri="{FF2B5EF4-FFF2-40B4-BE49-F238E27FC236}">
                <a16:creationId xmlns:a16="http://schemas.microsoft.com/office/drawing/2014/main" id="{46F1BEF2-DF46-4E4A-903D-7E07B54B62B1}"/>
              </a:ext>
            </a:extLst>
          </p:cNvPr>
          <p:cNvSpPr txBox="1">
            <a:spLocks/>
          </p:cNvSpPr>
          <p:nvPr/>
        </p:nvSpPr>
        <p:spPr>
          <a:xfrm>
            <a:off x="4903624" y="349399"/>
            <a:ext cx="6225331" cy="54585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2"/>
                </a:solidFill>
              </a:rPr>
              <a:t>Ohio Emerging Strong</a:t>
            </a:r>
          </a:p>
        </p:txBody>
      </p:sp>
      <p:grpSp>
        <p:nvGrpSpPr>
          <p:cNvPr id="6" name="Group 5">
            <a:extLst>
              <a:ext uri="{FF2B5EF4-FFF2-40B4-BE49-F238E27FC236}">
                <a16:creationId xmlns:a16="http://schemas.microsoft.com/office/drawing/2014/main" id="{60D40340-34AC-5741-87BD-9FE0C0CDC045}"/>
              </a:ext>
            </a:extLst>
          </p:cNvPr>
          <p:cNvGrpSpPr/>
          <p:nvPr/>
        </p:nvGrpSpPr>
        <p:grpSpPr>
          <a:xfrm>
            <a:off x="5358884" y="2164911"/>
            <a:ext cx="4032999" cy="2807221"/>
            <a:chOff x="5143127" y="2432038"/>
            <a:chExt cx="4032999" cy="2807221"/>
          </a:xfrm>
        </p:grpSpPr>
        <p:sp>
          <p:nvSpPr>
            <p:cNvPr id="17" name="Rectangle 16">
              <a:extLst>
                <a:ext uri="{FF2B5EF4-FFF2-40B4-BE49-F238E27FC236}">
                  <a16:creationId xmlns:a16="http://schemas.microsoft.com/office/drawing/2014/main" id="{35CE9BBF-D464-A849-8412-387EFF130E7E}"/>
                </a:ext>
              </a:extLst>
            </p:cNvPr>
            <p:cNvSpPr/>
            <p:nvPr/>
          </p:nvSpPr>
          <p:spPr>
            <a:xfrm>
              <a:off x="5170183" y="2432038"/>
              <a:ext cx="4005943" cy="707886"/>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1100"/>
                </a:spcAft>
                <a:buClrTx/>
                <a:buSzTx/>
                <a:buFontTx/>
                <a:buNone/>
                <a:tabLst/>
                <a:defRPr/>
              </a:pPr>
              <a:r>
                <a:rPr kumimoji="0" lang="en-US" sz="2000" b="1" i="0" u="none" strike="noStrike" kern="1200" cap="none" spc="0" normalizeH="0" baseline="0" noProof="0" dirty="0">
                  <a:ln>
                    <a:noFill/>
                  </a:ln>
                  <a:solidFill>
                    <a:srgbClr val="E0241B"/>
                  </a:solidFill>
                  <a:effectLst/>
                  <a:uLnTx/>
                  <a:uFillTx/>
                  <a:latin typeface="Arial" panose="020B0604020202020204" pitchFamily="34" charset="0"/>
                  <a:ea typeface="+mn-ea"/>
                  <a:cs typeface="Arial" panose="020B0604020202020204" pitchFamily="34" charset="0"/>
                </a:rPr>
                <a:t>Moody’s return pre-Covid economic conditions	</a:t>
              </a:r>
              <a:r>
                <a:rPr kumimoji="0" lang="en-US" b="1" i="0" u="none" strike="noStrike" kern="1200" cap="none" spc="0" normalizeH="0" baseline="0" noProof="0" dirty="0">
                  <a:ln>
                    <a:noFill/>
                  </a:ln>
                  <a:solidFill>
                    <a:srgbClr val="E0241B"/>
                  </a:solidFill>
                  <a:effectLst/>
                  <a:uLnTx/>
                  <a:uFillTx/>
                  <a:latin typeface="Arial" panose="020B0604020202020204" pitchFamily="34" charset="0"/>
                  <a:ea typeface="+mn-ea"/>
                  <a:cs typeface="Arial" panose="020B0604020202020204" pitchFamily="34" charset="0"/>
                </a:rPr>
                <a:t>	</a:t>
              </a:r>
              <a:endParaRPr kumimoji="0" lang="en-US" b="0" i="0" u="none" strike="noStrike" kern="1200" cap="none" spc="0" normalizeH="0" baseline="0" noProof="0" dirty="0">
                <a:ln>
                  <a:noFill/>
                </a:ln>
                <a:solidFill>
                  <a:srgbClr val="20BEDE"/>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63338201-7DCF-CC45-848B-43C93A7E5490}"/>
                </a:ext>
              </a:extLst>
            </p:cNvPr>
            <p:cNvSpPr/>
            <p:nvPr/>
          </p:nvSpPr>
          <p:spPr>
            <a:xfrm>
              <a:off x="5157657" y="3236694"/>
              <a:ext cx="3596348" cy="615553"/>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1100"/>
                </a:spcAft>
                <a:buClrTx/>
                <a:buSzTx/>
                <a:buFontTx/>
                <a:buNone/>
                <a:tabLst/>
                <a:defRPr/>
              </a:pPr>
              <a:r>
                <a:rPr kumimoji="0" lang="en-US" sz="2000" b="1" i="0" u="none" strike="noStrike" kern="1200" cap="none" spc="0" normalizeH="0" baseline="0" noProof="0" dirty="0">
                  <a:ln>
                    <a:noFill/>
                  </a:ln>
                  <a:solidFill>
                    <a:srgbClr val="E0241B"/>
                  </a:solidFill>
                  <a:effectLst/>
                  <a:uLnTx/>
                  <a:uFillTx/>
                  <a:latin typeface="Arial" panose="020B0604020202020204"/>
                  <a:ea typeface="+mn-ea"/>
                  <a:cs typeface="+mn-cs"/>
                </a:rPr>
                <a:t>Venture Capital record year</a:t>
              </a:r>
              <a:br>
                <a:rPr kumimoji="0" lang="en-US" b="1" i="0" u="none" strike="noStrike" kern="1200" cap="none" spc="0" normalizeH="0" baseline="0" noProof="0" dirty="0">
                  <a:ln>
                    <a:noFill/>
                  </a:ln>
                  <a:solidFill>
                    <a:srgbClr val="E0241B"/>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E0241B"/>
                  </a:solidFill>
                  <a:effectLst/>
                  <a:uLnTx/>
                  <a:uFillTx/>
                  <a:latin typeface="Arial" panose="020B0604020202020204"/>
                  <a:ea typeface="+mn-ea"/>
                  <a:cs typeface="+mn-cs"/>
                </a:rPr>
                <a:t>More than Indiana &amp; Michigan combined</a:t>
              </a:r>
              <a:endParaRPr kumimoji="0" lang="en-US" sz="1400" b="0" i="0" u="none" strike="noStrike" kern="1200" cap="none" spc="0" normalizeH="0" baseline="0" noProof="0" dirty="0">
                <a:ln>
                  <a:noFill/>
                </a:ln>
                <a:solidFill>
                  <a:srgbClr val="095073"/>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A65559D8-DA2F-404B-B5FE-E730C07FDFF5}"/>
                </a:ext>
              </a:extLst>
            </p:cNvPr>
            <p:cNvSpPr/>
            <p:nvPr/>
          </p:nvSpPr>
          <p:spPr>
            <a:xfrm>
              <a:off x="5143127" y="4623706"/>
              <a:ext cx="3387981" cy="615553"/>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1100"/>
                </a:spcAft>
                <a:buClrTx/>
                <a:buSzTx/>
                <a:buFontTx/>
                <a:buNone/>
                <a:tabLst/>
                <a:defRPr/>
              </a:pPr>
              <a:r>
                <a:rPr kumimoji="0" lang="en-US" sz="2000" b="1" i="0" u="none" strike="noStrike" kern="1200" cap="none" spc="0" normalizeH="0" baseline="0" noProof="0" dirty="0">
                  <a:ln>
                    <a:noFill/>
                  </a:ln>
                  <a:solidFill>
                    <a:srgbClr val="E0241B"/>
                  </a:solidFill>
                  <a:effectLst/>
                  <a:uLnTx/>
                  <a:uFillTx/>
                  <a:latin typeface="Arial" panose="020B0604020202020204"/>
                  <a:ea typeface="+mn-ea"/>
                  <a:cs typeface="+mn-cs"/>
                </a:rPr>
                <a:t>AA-plus Financial Rating</a:t>
              </a:r>
              <a:br>
                <a:rPr kumimoji="0" lang="en-US" b="1" i="0" u="none" strike="noStrike" kern="1200" cap="none" spc="0" normalizeH="0" baseline="0" noProof="0" dirty="0">
                  <a:ln>
                    <a:noFill/>
                  </a:ln>
                  <a:solidFill>
                    <a:srgbClr val="E0241B"/>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E0241B"/>
                  </a:solidFill>
                  <a:effectLst/>
                  <a:uLnTx/>
                  <a:uFillTx/>
                  <a:latin typeface="Arial" panose="020B0604020202020204"/>
                  <a:ea typeface="+mn-ea"/>
                  <a:cs typeface="+mn-cs"/>
                </a:rPr>
                <a:t>Highest rating for Ohio since 1979</a:t>
              </a:r>
              <a:endParaRPr kumimoji="0" lang="en-US" sz="1400" b="0" i="0" u="none" strike="noStrike" kern="1200" cap="none" spc="0" normalizeH="0" baseline="0" noProof="0" dirty="0">
                <a:ln>
                  <a:noFill/>
                </a:ln>
                <a:solidFill>
                  <a:srgbClr val="095073"/>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599C407A-BB7A-F949-8C8E-9F168B27C877}"/>
                </a:ext>
              </a:extLst>
            </p:cNvPr>
            <p:cNvSpPr/>
            <p:nvPr/>
          </p:nvSpPr>
          <p:spPr>
            <a:xfrm>
              <a:off x="5145131" y="4054464"/>
              <a:ext cx="3940901" cy="400110"/>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1100"/>
                </a:spcAft>
                <a:buClrTx/>
                <a:buSzTx/>
                <a:buFontTx/>
                <a:buNone/>
                <a:tabLst/>
                <a:defRPr/>
              </a:pPr>
              <a:r>
                <a:rPr kumimoji="0" lang="en-US" sz="2000" b="1" i="0" u="none" strike="noStrike" kern="1200" cap="none" spc="0" normalizeH="0" baseline="0" noProof="0" dirty="0">
                  <a:ln>
                    <a:noFill/>
                  </a:ln>
                  <a:solidFill>
                    <a:srgbClr val="E0241B"/>
                  </a:solidFill>
                  <a:effectLst/>
                  <a:uLnTx/>
                  <a:uFillTx/>
                  <a:latin typeface="Arial" panose="020B0604020202020204"/>
                  <a:ea typeface="+mn-ea"/>
                  <a:cs typeface="+mn-cs"/>
                </a:rPr>
                <a:t>Record new </a:t>
              </a:r>
              <a:r>
                <a:rPr lang="en-US" sz="2000" b="1" dirty="0">
                  <a:solidFill>
                    <a:srgbClr val="E0241B"/>
                  </a:solidFill>
                  <a:latin typeface="Arial" panose="020B0604020202020204"/>
                </a:rPr>
                <a:t>biz filings</a:t>
              </a:r>
              <a:endParaRPr kumimoji="0" lang="en-US" sz="2000" b="0" i="0" u="none" strike="noStrike" kern="1200" cap="none" spc="0" normalizeH="0" baseline="0" noProof="0" dirty="0">
                <a:ln>
                  <a:noFill/>
                </a:ln>
                <a:solidFill>
                  <a:srgbClr val="095073"/>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D4AA7550-64B2-FC40-98F0-0AE104CE2341}"/>
                </a:ext>
              </a:extLst>
            </p:cNvPr>
            <p:cNvGrpSpPr/>
            <p:nvPr/>
          </p:nvGrpSpPr>
          <p:grpSpPr>
            <a:xfrm>
              <a:off x="5255861" y="3141601"/>
              <a:ext cx="3387982" cy="1387012"/>
              <a:chOff x="5255860" y="3141601"/>
              <a:chExt cx="3832583" cy="1387012"/>
            </a:xfrm>
          </p:grpSpPr>
          <p:cxnSp>
            <p:nvCxnSpPr>
              <p:cNvPr id="18" name="Straight Connector 17">
                <a:extLst>
                  <a:ext uri="{FF2B5EF4-FFF2-40B4-BE49-F238E27FC236}">
                    <a16:creationId xmlns:a16="http://schemas.microsoft.com/office/drawing/2014/main" id="{9CA1EC98-4BC7-5A4D-A511-213DC669C86E}"/>
                  </a:ext>
                </a:extLst>
              </p:cNvPr>
              <p:cNvCxnSpPr>
                <a:cxnSpLocks/>
              </p:cNvCxnSpPr>
              <p:nvPr/>
            </p:nvCxnSpPr>
            <p:spPr>
              <a:xfrm>
                <a:off x="5255860" y="3141601"/>
                <a:ext cx="383017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C086CC-D678-9649-B887-D3269B4BAC03}"/>
                  </a:ext>
                </a:extLst>
              </p:cNvPr>
              <p:cNvCxnSpPr>
                <a:cxnSpLocks/>
              </p:cNvCxnSpPr>
              <p:nvPr/>
            </p:nvCxnSpPr>
            <p:spPr>
              <a:xfrm>
                <a:off x="5255860" y="4528613"/>
                <a:ext cx="383017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B5E9CE-8319-2942-A667-E3CFB7831813}"/>
                  </a:ext>
                </a:extLst>
              </p:cNvPr>
              <p:cNvCxnSpPr>
                <a:cxnSpLocks/>
              </p:cNvCxnSpPr>
              <p:nvPr/>
            </p:nvCxnSpPr>
            <p:spPr>
              <a:xfrm>
                <a:off x="5258271" y="3965013"/>
                <a:ext cx="383017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14073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1ADA488-534C-134F-8F61-2139543EFA3A}"/>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1" y="1090613"/>
            <a:ext cx="4211894" cy="5767387"/>
          </a:xfrm>
          <a:prstGeom prst="rect">
            <a:avLst/>
          </a:prstGeom>
        </p:spPr>
      </p:pic>
      <p:sp>
        <p:nvSpPr>
          <p:cNvPr id="4" name="Content Placeholder 3">
            <a:extLst>
              <a:ext uri="{FF2B5EF4-FFF2-40B4-BE49-F238E27FC236}">
                <a16:creationId xmlns:a16="http://schemas.microsoft.com/office/drawing/2014/main" id="{5D09142A-D554-654E-9D92-98A94F515F3E}"/>
              </a:ext>
            </a:extLst>
          </p:cNvPr>
          <p:cNvSpPr>
            <a:spLocks noGrp="1"/>
          </p:cNvSpPr>
          <p:nvPr>
            <p:ph sz="quarter" idx="14"/>
          </p:nvPr>
        </p:nvSpPr>
        <p:spPr>
          <a:xfrm>
            <a:off x="4573535" y="1365780"/>
            <a:ext cx="7217411" cy="4126440"/>
          </a:xfrm>
        </p:spPr>
        <p:txBody>
          <a:bodyPr>
            <a:noAutofit/>
          </a:bodyPr>
          <a:lstStyle/>
          <a:p>
            <a:pPr marL="0" indent="0">
              <a:buNone/>
            </a:pPr>
            <a:r>
              <a:rPr lang="en-US" sz="2400" b="1" dirty="0">
                <a:solidFill>
                  <a:schemeClr val="accent2"/>
                </a:solidFill>
              </a:rPr>
              <a:t>Grants of up to $50,000 for small and medium-size companies investing to grow their business</a:t>
            </a:r>
          </a:p>
          <a:p>
            <a:pPr marL="263525" lvl="1" indent="-263525"/>
            <a:r>
              <a:rPr lang="en-US" sz="1900" dirty="0"/>
              <a:t>Business expansion or new facility investments </a:t>
            </a:r>
          </a:p>
          <a:p>
            <a:pPr marL="263525" lvl="1" indent="-263525"/>
            <a:r>
              <a:rPr lang="en-US" sz="1900" dirty="0"/>
              <a:t>New machinery or equipment</a:t>
            </a:r>
          </a:p>
          <a:p>
            <a:pPr marL="263525" lvl="1" indent="-263525">
              <a:spcAft>
                <a:spcPts val="1200"/>
              </a:spcAft>
            </a:pPr>
            <a:r>
              <a:rPr lang="en-US" sz="1900" dirty="0"/>
              <a:t>Training of new or existing employees</a:t>
            </a:r>
            <a:endParaRPr lang="en-US" sz="2000" dirty="0"/>
          </a:p>
          <a:p>
            <a:pPr marL="514350" lvl="0" indent="-227013">
              <a:spcBef>
                <a:spcPts val="400"/>
              </a:spcBef>
              <a:buClr>
                <a:srgbClr val="00B0F0"/>
              </a:buClr>
              <a:defRPr/>
            </a:pPr>
            <a:r>
              <a:rPr lang="en-US" sz="1400" i="1" dirty="0"/>
              <a:t>Revenue cap of $25M annually to be eligible. </a:t>
            </a:r>
          </a:p>
          <a:p>
            <a:pPr marL="514350" lvl="0" indent="-227013">
              <a:spcBef>
                <a:spcPts val="400"/>
              </a:spcBef>
              <a:buClr>
                <a:srgbClr val="00B0F0"/>
              </a:buClr>
              <a:defRPr/>
            </a:pPr>
            <a:r>
              <a:rPr lang="en-US" sz="1400" i="1" dirty="0"/>
              <a:t>Employment or payroll growth of at least 10% as a result of the project. </a:t>
            </a:r>
          </a:p>
          <a:p>
            <a:pPr marL="514350" lvl="0" indent="-227013">
              <a:spcBef>
                <a:spcPts val="400"/>
              </a:spcBef>
              <a:buClr>
                <a:srgbClr val="00B0F0"/>
              </a:buClr>
              <a:defRPr/>
            </a:pPr>
            <a:r>
              <a:rPr lang="en-US" sz="1400" i="1" dirty="0"/>
              <a:t>New jobs must have a minimum average wage of $10.88/hr. </a:t>
            </a:r>
          </a:p>
          <a:p>
            <a:pPr marL="514350" lvl="0" indent="-227013">
              <a:spcBef>
                <a:spcPts val="400"/>
              </a:spcBef>
              <a:buClr>
                <a:srgbClr val="00B0F0"/>
              </a:buClr>
              <a:defRPr/>
            </a:pPr>
            <a:r>
              <a:rPr lang="en-US" sz="1400" i="1" dirty="0"/>
              <a:t>Demonstrated need for support to help the project move forward.</a:t>
            </a:r>
          </a:p>
          <a:p>
            <a:pPr marL="514350" lvl="0" indent="-227013">
              <a:spcBef>
                <a:spcPts val="400"/>
              </a:spcBef>
              <a:buClr>
                <a:srgbClr val="00B0F0"/>
              </a:buClr>
              <a:defRPr/>
            </a:pPr>
            <a:r>
              <a:rPr lang="en-US" sz="1400" i="1" dirty="0"/>
              <a:t>Must be in a </a:t>
            </a:r>
            <a:r>
              <a:rPr lang="en-US" sz="1400" i="1" dirty="0" err="1"/>
              <a:t>JobsOhio</a:t>
            </a:r>
            <a:r>
              <a:rPr lang="en-US" sz="1400" i="1" dirty="0"/>
              <a:t> targeted industry sector; retail or other population-based businesses are not eligible. </a:t>
            </a:r>
          </a:p>
          <a:p>
            <a:pPr marL="514350" lvl="0" indent="-227013">
              <a:spcBef>
                <a:spcPts val="400"/>
              </a:spcBef>
              <a:buClr>
                <a:srgbClr val="00B0F0"/>
              </a:buClr>
              <a:defRPr/>
            </a:pPr>
            <a:r>
              <a:rPr lang="en-US" sz="1400" i="1" dirty="0"/>
              <a:t>Company must have been in operation for at least one year before being eligible with annual revenues of at least $100,000.</a:t>
            </a:r>
          </a:p>
          <a:p>
            <a:pPr marL="0" indent="0">
              <a:buNone/>
            </a:pPr>
            <a:endParaRPr lang="en-US" sz="2000" dirty="0"/>
          </a:p>
        </p:txBody>
      </p:sp>
      <p:sp>
        <p:nvSpPr>
          <p:cNvPr id="2" name="Title 1">
            <a:extLst>
              <a:ext uri="{FF2B5EF4-FFF2-40B4-BE49-F238E27FC236}">
                <a16:creationId xmlns:a16="http://schemas.microsoft.com/office/drawing/2014/main" id="{F2C79ED6-1250-6148-897E-F09A4DD922E6}"/>
              </a:ext>
            </a:extLst>
          </p:cNvPr>
          <p:cNvSpPr>
            <a:spLocks noGrp="1"/>
          </p:cNvSpPr>
          <p:nvPr>
            <p:ph type="title"/>
          </p:nvPr>
        </p:nvSpPr>
        <p:spPr/>
        <p:txBody>
          <a:bodyPr>
            <a:noAutofit/>
          </a:bodyPr>
          <a:lstStyle/>
          <a:p>
            <a:r>
              <a:rPr lang="en-US" dirty="0"/>
              <a:t>JOIG Program Highlights</a:t>
            </a:r>
          </a:p>
        </p:txBody>
      </p:sp>
      <p:sp>
        <p:nvSpPr>
          <p:cNvPr id="8" name="Content Placeholder 3">
            <a:extLst>
              <a:ext uri="{FF2B5EF4-FFF2-40B4-BE49-F238E27FC236}">
                <a16:creationId xmlns:a16="http://schemas.microsoft.com/office/drawing/2014/main" id="{71A4B459-1621-449E-BD8D-8CA832BF5B80}"/>
              </a:ext>
            </a:extLst>
          </p:cNvPr>
          <p:cNvSpPr txBox="1">
            <a:spLocks/>
          </p:cNvSpPr>
          <p:nvPr/>
        </p:nvSpPr>
        <p:spPr>
          <a:xfrm>
            <a:off x="75933" y="5906915"/>
            <a:ext cx="4135960" cy="38569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90000"/>
              <a:buFont typeface="Courier New" panose="02070309020205020404" pitchFamily="49" charset="0"/>
              <a:buChar char="o"/>
              <a:defRPr sz="2500" kern="1200">
                <a:solidFill>
                  <a:srgbClr val="333333"/>
                </a:solidFill>
                <a:latin typeface="+mn-lt"/>
                <a:ea typeface="+mn-ea"/>
                <a:cs typeface="+mn-cs"/>
              </a:defRPr>
            </a:lvl1pPr>
            <a:lvl2pPr marL="6858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SzPct val="90000"/>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20BEDE"/>
              </a:buClr>
              <a:buSzPct val="90000"/>
              <a:buFont typeface="Courier New" panose="02070309020205020404" pitchFamily="49" charset="0"/>
              <a:buNone/>
              <a:tabLst/>
              <a:defRPr/>
            </a:pPr>
            <a:r>
              <a:rPr kumimoji="0" lang="en-US" sz="1500" b="0" i="1" u="none" strike="noStrike" kern="1200" cap="none" spc="0" normalizeH="0" baseline="0" noProof="0" err="1">
                <a:ln>
                  <a:noFill/>
                </a:ln>
                <a:solidFill>
                  <a:srgbClr val="FFFFFF"/>
                </a:solidFill>
                <a:effectLst/>
                <a:uLnTx/>
                <a:uFillTx/>
                <a:latin typeface="Georgia" panose="02040502050405020303" pitchFamily="18" charset="0"/>
                <a:ea typeface="+mn-ea"/>
                <a:cs typeface="+mn-cs"/>
              </a:rPr>
              <a:t>Snowville</a:t>
            </a:r>
            <a:r>
              <a:rPr kumimoji="0" lang="en-US" sz="15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 Creamery Expands</a:t>
            </a:r>
            <a:br>
              <a:rPr kumimoji="0" lang="en-US" sz="15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br>
            <a:r>
              <a:rPr kumimoji="0" lang="en-US" sz="1500" b="0" i="1" u="none" strike="noStrike" kern="1200" cap="none" spc="0" normalizeH="0" baseline="0" noProof="0">
                <a:ln>
                  <a:noFill/>
                </a:ln>
                <a:solidFill>
                  <a:srgbClr val="FFFFFF"/>
                </a:solidFill>
                <a:effectLst/>
                <a:uLnTx/>
                <a:uFillTx/>
                <a:latin typeface="Georgia" panose="02040502050405020303" pitchFamily="18" charset="0"/>
                <a:ea typeface="+mn-ea"/>
                <a:cs typeface="+mn-cs"/>
              </a:rPr>
              <a:t>Meigs County Production Facility</a:t>
            </a:r>
          </a:p>
        </p:txBody>
      </p:sp>
      <p:sp>
        <p:nvSpPr>
          <p:cNvPr id="6" name="Slide Number Placeholder 5">
            <a:extLst>
              <a:ext uri="{FF2B5EF4-FFF2-40B4-BE49-F238E27FC236}">
                <a16:creationId xmlns:a16="http://schemas.microsoft.com/office/drawing/2014/main" id="{9396A44D-39A8-6149-9AA3-A69FEFBAE7D8}"/>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40</a:t>
            </a:fld>
            <a:endParaRPr lang="en-US" sz="900" dirty="0"/>
          </a:p>
        </p:txBody>
      </p:sp>
    </p:spTree>
    <p:extLst>
      <p:ext uri="{BB962C8B-B14F-4D97-AF65-F5344CB8AC3E}">
        <p14:creationId xmlns:p14="http://schemas.microsoft.com/office/powerpoint/2010/main" val="3454130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C65C05-B76E-3C47-8360-1F93FB0EB5D1}"/>
              </a:ext>
            </a:extLst>
          </p:cNvPr>
          <p:cNvSpPr txBox="1">
            <a:spLocks/>
          </p:cNvSpPr>
          <p:nvPr/>
        </p:nvSpPr>
        <p:spPr>
          <a:xfrm>
            <a:off x="1532238" y="2726760"/>
            <a:ext cx="9821562" cy="1404480"/>
          </a:xfrm>
          <a:prstGeom prst="rect">
            <a:avLst/>
          </a:prstGeom>
        </p:spPr>
        <p:txBody>
          <a:bodyPr anchor="ctr"/>
          <a:lst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algn="ctr">
              <a:defRPr/>
            </a:pPr>
            <a:r>
              <a:rPr lang="en-US">
                <a:solidFill>
                  <a:srgbClr val="095073"/>
                </a:solidFill>
                <a:latin typeface="Arial" panose="020B0604020202020204" pitchFamily="34" charset="0"/>
                <a:cs typeface="Arial" panose="020B0604020202020204" pitchFamily="34" charset="0"/>
              </a:rPr>
              <a:t>QUESTIONS?</a:t>
            </a:r>
            <a:br>
              <a:rPr lang="en-US">
                <a:solidFill>
                  <a:srgbClr val="095073"/>
                </a:solidFill>
                <a:latin typeface="Arial" panose="020B0604020202020204" pitchFamily="34" charset="0"/>
                <a:cs typeface="Arial" panose="020B0604020202020204" pitchFamily="34" charset="0"/>
              </a:rPr>
            </a:br>
            <a:r>
              <a:rPr lang="en-US" sz="2000">
                <a:solidFill>
                  <a:srgbClr val="095073"/>
                </a:solidFill>
                <a:latin typeface="Arial" panose="020B0604020202020204" pitchFamily="34" charset="0"/>
                <a:cs typeface="Arial" panose="020B0604020202020204" pitchFamily="34" charset="0"/>
                <a:hlinkClick r:id="rId3"/>
              </a:rPr>
              <a:t>slaybaugh@jobsohio.com</a:t>
            </a:r>
            <a:br>
              <a:rPr lang="en-US" sz="2000">
                <a:solidFill>
                  <a:srgbClr val="095073"/>
                </a:solidFill>
                <a:latin typeface="Arial" panose="020B0604020202020204" pitchFamily="34" charset="0"/>
                <a:cs typeface="Arial" panose="020B0604020202020204" pitchFamily="34" charset="0"/>
              </a:rPr>
            </a:br>
            <a:r>
              <a:rPr lang="en-US">
                <a:solidFill>
                  <a:srgbClr val="095073"/>
                </a:solidFill>
                <a:latin typeface="Arial" panose="020B0604020202020204" pitchFamily="34" charset="0"/>
                <a:cs typeface="Arial" panose="020B0604020202020204" pitchFamily="34" charset="0"/>
              </a:rPr>
              <a:t>JobsOhio.com</a:t>
            </a:r>
            <a:endParaRPr lang="en-US" sz="9600" dirty="0">
              <a:solidFill>
                <a:srgbClr val="09507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780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red circle in the middle of a black background&#10;&#10;Description automatically generated with low confidence">
            <a:extLst>
              <a:ext uri="{FF2B5EF4-FFF2-40B4-BE49-F238E27FC236}">
                <a16:creationId xmlns:a16="http://schemas.microsoft.com/office/drawing/2014/main" id="{505F4C63-5EBC-A74B-95DA-3EDC8523DB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60659" y="942126"/>
            <a:ext cx="4484240" cy="2917767"/>
          </a:xfrm>
          <a:prstGeom prst="rect">
            <a:avLst/>
          </a:prstGeom>
        </p:spPr>
      </p:pic>
      <p:pic>
        <p:nvPicPr>
          <p:cNvPr id="18" name="Picture 17" descr="A picture containing text, person&#10;&#10;Description automatically generated">
            <a:extLst>
              <a:ext uri="{FF2B5EF4-FFF2-40B4-BE49-F238E27FC236}">
                <a16:creationId xmlns:a16="http://schemas.microsoft.com/office/drawing/2014/main" id="{051EC903-E67B-2946-9F99-3FEB64F721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2436" y="2667515"/>
            <a:ext cx="3317807" cy="3017466"/>
          </a:xfrm>
          <a:prstGeom prst="rect">
            <a:avLst/>
          </a:prstGeom>
          <a:ln w="57150">
            <a:solidFill>
              <a:schemeClr val="bg1"/>
            </a:solidFill>
          </a:ln>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9CF8E8C3-FEF4-BD40-80F0-F25515BAD62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9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10" name="Title 5">
            <a:extLst>
              <a:ext uri="{FF2B5EF4-FFF2-40B4-BE49-F238E27FC236}">
                <a16:creationId xmlns:a16="http://schemas.microsoft.com/office/drawing/2014/main" id="{6FD24AAB-6434-5846-8388-2777C1F05282}"/>
              </a:ext>
            </a:extLst>
          </p:cNvPr>
          <p:cNvSpPr>
            <a:spLocks noGrp="1"/>
          </p:cNvSpPr>
          <p:nvPr>
            <p:ph type="title"/>
          </p:nvPr>
        </p:nvSpPr>
        <p:spPr>
          <a:xfrm>
            <a:off x="313299" y="1106934"/>
            <a:ext cx="3005254" cy="705473"/>
          </a:xfrm>
        </p:spPr>
        <p:txBody>
          <a:bodyPr anchor="t"/>
          <a:lstStyle/>
          <a:p>
            <a:r>
              <a:rPr lang="en-US" sz="3200"/>
              <a:t>Generational Opportunity</a:t>
            </a:r>
          </a:p>
        </p:txBody>
      </p:sp>
      <p:sp>
        <p:nvSpPr>
          <p:cNvPr id="20" name="Rectangle 19">
            <a:extLst>
              <a:ext uri="{FF2B5EF4-FFF2-40B4-BE49-F238E27FC236}">
                <a16:creationId xmlns:a16="http://schemas.microsoft.com/office/drawing/2014/main" id="{93B103F3-54AD-5F47-91AA-DE49854C7613}"/>
              </a:ext>
            </a:extLst>
          </p:cNvPr>
          <p:cNvSpPr/>
          <p:nvPr/>
        </p:nvSpPr>
        <p:spPr>
          <a:xfrm>
            <a:off x="3721311" y="257307"/>
            <a:ext cx="8423588" cy="553998"/>
          </a:xfrm>
          <a:prstGeom prst="rect">
            <a:avLst/>
          </a:prstGeom>
        </p:spPr>
        <p:txBody>
          <a:bodyPr wrap="none">
            <a:spAutoFit/>
          </a:bodyPr>
          <a:lstStyle/>
          <a:p>
            <a:pPr lvl="0">
              <a:defRPr/>
            </a:pPr>
            <a:r>
              <a:rPr lang="en-US" sz="3000" b="1" dirty="0">
                <a:solidFill>
                  <a:schemeClr val="accent2"/>
                </a:solidFill>
              </a:rPr>
              <a:t>New business – all metrics UP year over year</a:t>
            </a:r>
          </a:p>
        </p:txBody>
      </p:sp>
      <p:grpSp>
        <p:nvGrpSpPr>
          <p:cNvPr id="4" name="Group 3">
            <a:extLst>
              <a:ext uri="{FF2B5EF4-FFF2-40B4-BE49-F238E27FC236}">
                <a16:creationId xmlns:a16="http://schemas.microsoft.com/office/drawing/2014/main" id="{67DF3167-6A9F-5B40-B7C8-0F26680FB0F2}"/>
              </a:ext>
            </a:extLst>
          </p:cNvPr>
          <p:cNvGrpSpPr/>
          <p:nvPr/>
        </p:nvGrpSpPr>
        <p:grpSpPr>
          <a:xfrm>
            <a:off x="3941953" y="1356318"/>
            <a:ext cx="3622628" cy="4267003"/>
            <a:chOff x="3941953" y="1356318"/>
            <a:chExt cx="3622628" cy="4267003"/>
          </a:xfrm>
        </p:grpSpPr>
        <p:sp>
          <p:nvSpPr>
            <p:cNvPr id="26" name="Rectangle 25">
              <a:extLst>
                <a:ext uri="{FF2B5EF4-FFF2-40B4-BE49-F238E27FC236}">
                  <a16:creationId xmlns:a16="http://schemas.microsoft.com/office/drawing/2014/main" id="{A329EBFF-4A8A-574D-9BD5-1A3FEA61F3D6}"/>
                </a:ext>
              </a:extLst>
            </p:cNvPr>
            <p:cNvSpPr/>
            <p:nvPr/>
          </p:nvSpPr>
          <p:spPr>
            <a:xfrm>
              <a:off x="4049682" y="1385676"/>
              <a:ext cx="3459181" cy="338554"/>
            </a:xfrm>
            <a:prstGeom prst="rect">
              <a:avLst/>
            </a:prstGeom>
            <a:solidFill>
              <a:schemeClr val="accent2"/>
            </a:solidFill>
          </p:spPr>
          <p:txBody>
            <a:bodyPr wrap="square">
              <a:spAutoFit/>
            </a:bodyPr>
            <a:lstStyle/>
            <a:p>
              <a:pPr lvl="0" algn="ctr">
                <a:defRPr/>
              </a:pPr>
              <a:r>
                <a:rPr lang="en-US" sz="1600" b="1" dirty="0">
                  <a:solidFill>
                    <a:srgbClr val="FFFFFF"/>
                  </a:solidFill>
                </a:rPr>
                <a:t>% Increase from 2019 to 2021</a:t>
              </a:r>
            </a:p>
          </p:txBody>
        </p:sp>
        <p:sp>
          <p:nvSpPr>
            <p:cNvPr id="8" name="Rectangle 7">
              <a:extLst>
                <a:ext uri="{FF2B5EF4-FFF2-40B4-BE49-F238E27FC236}">
                  <a16:creationId xmlns:a16="http://schemas.microsoft.com/office/drawing/2014/main" id="{D89A4C37-7A5D-7449-AA83-310DA182BC14}"/>
                </a:ext>
              </a:extLst>
            </p:cNvPr>
            <p:cNvSpPr/>
            <p:nvPr/>
          </p:nvSpPr>
          <p:spPr>
            <a:xfrm>
              <a:off x="4038600" y="1356318"/>
              <a:ext cx="3468090" cy="4116006"/>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8" name="Group 27">
              <a:extLst>
                <a:ext uri="{FF2B5EF4-FFF2-40B4-BE49-F238E27FC236}">
                  <a16:creationId xmlns:a16="http://schemas.microsoft.com/office/drawing/2014/main" id="{4C504D3B-0BF1-0847-BD9C-833D0A7DA9BE}"/>
                </a:ext>
              </a:extLst>
            </p:cNvPr>
            <p:cNvGrpSpPr/>
            <p:nvPr/>
          </p:nvGrpSpPr>
          <p:grpSpPr>
            <a:xfrm>
              <a:off x="3941953" y="1725187"/>
              <a:ext cx="3622628" cy="3067334"/>
              <a:chOff x="3831837" y="4107112"/>
              <a:chExt cx="4896851" cy="3067334"/>
            </a:xfrm>
          </p:grpSpPr>
          <p:sp>
            <p:nvSpPr>
              <p:cNvPr id="29" name="Rectangle 28">
                <a:extLst>
                  <a:ext uri="{FF2B5EF4-FFF2-40B4-BE49-F238E27FC236}">
                    <a16:creationId xmlns:a16="http://schemas.microsoft.com/office/drawing/2014/main" id="{D993FB00-2840-F44A-AC7A-83243DA6E151}"/>
                  </a:ext>
                </a:extLst>
              </p:cNvPr>
              <p:cNvSpPr/>
              <p:nvPr/>
            </p:nvSpPr>
            <p:spPr>
              <a:xfrm>
                <a:off x="5518872" y="4107112"/>
                <a:ext cx="3209816" cy="3059427"/>
              </a:xfrm>
              <a:prstGeom prst="rect">
                <a:avLst/>
              </a:prstGeom>
            </p:spPr>
            <p:txBody>
              <a:bodyPr wrap="square">
                <a:spAutoFit/>
              </a:bodyPr>
              <a:lstStyle/>
              <a:p>
                <a:pPr marL="9525" lvl="1">
                  <a:lnSpc>
                    <a:spcPct val="150000"/>
                  </a:lnSpc>
                  <a:spcAft>
                    <a:spcPts val="1200"/>
                  </a:spcAft>
                  <a:defRPr/>
                </a:pPr>
                <a:r>
                  <a:rPr lang="en-US" sz="2800" b="1" dirty="0">
                    <a:solidFill>
                      <a:srgbClr val="095073"/>
                    </a:solidFill>
                  </a:rPr>
                  <a:t> Projects</a:t>
                </a:r>
              </a:p>
              <a:p>
                <a:pPr marL="9525" marR="0" lvl="1" indent="0" algn="l"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95073"/>
                    </a:solidFill>
                    <a:effectLst/>
                    <a:uLnTx/>
                    <a:uFillTx/>
                    <a:latin typeface="Arial" panose="020B0604020202020204"/>
                    <a:ea typeface="+mn-ea"/>
                    <a:cs typeface="+mn-cs"/>
                  </a:rPr>
                  <a:t> New Jobs</a:t>
                </a:r>
              </a:p>
              <a:p>
                <a:pPr marL="9525" marR="0" lvl="1" indent="0" algn="l"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95073"/>
                    </a:solidFill>
                    <a:effectLst/>
                    <a:uLnTx/>
                    <a:uFillTx/>
                    <a:latin typeface="Arial" panose="020B0604020202020204"/>
                    <a:ea typeface="+mn-ea"/>
                    <a:cs typeface="+mn-cs"/>
                  </a:rPr>
                  <a:t> New Payroll</a:t>
                </a:r>
              </a:p>
              <a:p>
                <a:pPr marL="9525" marR="0" lvl="1" indent="0" algn="l"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95073"/>
                    </a:solidFill>
                    <a:effectLst/>
                    <a:uLnTx/>
                    <a:uFillTx/>
                    <a:latin typeface="Arial" panose="020B0604020202020204"/>
                    <a:ea typeface="+mn-ea"/>
                    <a:cs typeface="+mn-cs"/>
                  </a:rPr>
                  <a:t> New Capex</a:t>
                </a:r>
              </a:p>
            </p:txBody>
          </p:sp>
          <p:sp>
            <p:nvSpPr>
              <p:cNvPr id="30" name="Rectangle 29">
                <a:extLst>
                  <a:ext uri="{FF2B5EF4-FFF2-40B4-BE49-F238E27FC236}">
                    <a16:creationId xmlns:a16="http://schemas.microsoft.com/office/drawing/2014/main" id="{52EC803E-527E-9243-8D6D-AE0B7E96FDA1}"/>
                  </a:ext>
                </a:extLst>
              </p:cNvPr>
              <p:cNvSpPr/>
              <p:nvPr/>
            </p:nvSpPr>
            <p:spPr>
              <a:xfrm>
                <a:off x="3831837" y="4115019"/>
                <a:ext cx="1869950" cy="3059427"/>
              </a:xfrm>
              <a:prstGeom prst="rect">
                <a:avLst/>
              </a:prstGeom>
            </p:spPr>
            <p:txBody>
              <a:bodyPr wrap="square">
                <a:spAutoFit/>
              </a:bodyPr>
              <a:lstStyle/>
              <a:p>
                <a:pPr marL="9525" lvl="1" algn="r">
                  <a:lnSpc>
                    <a:spcPct val="150000"/>
                  </a:lnSpc>
                  <a:spcAft>
                    <a:spcPts val="1200"/>
                  </a:spcAft>
                  <a:defRPr/>
                </a:pPr>
                <a:r>
                  <a:rPr lang="en-US" sz="2800" b="1" dirty="0">
                    <a:solidFill>
                      <a:srgbClr val="E0241B"/>
                    </a:solidFill>
                  </a:rPr>
                  <a:t>54%+</a:t>
                </a:r>
              </a:p>
              <a:p>
                <a:pPr marL="9525" marR="0" lvl="1" indent="0" algn="r"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E0241B"/>
                    </a:solidFill>
                    <a:effectLst/>
                    <a:uLnTx/>
                    <a:uFillTx/>
                    <a:latin typeface="Arial" panose="020B0604020202020204"/>
                    <a:ea typeface="+mn-ea"/>
                    <a:cs typeface="+mn-cs"/>
                  </a:rPr>
                  <a:t>112%+</a:t>
                </a:r>
                <a:endParaRPr kumimoji="0" lang="en-US" sz="2800" b="0" i="0" u="none" strike="noStrike" kern="1200" cap="none" spc="0" normalizeH="0" baseline="0" noProof="0" dirty="0">
                  <a:ln>
                    <a:noFill/>
                  </a:ln>
                  <a:solidFill>
                    <a:srgbClr val="E0241B"/>
                  </a:solidFill>
                  <a:effectLst/>
                  <a:uLnTx/>
                  <a:uFillTx/>
                  <a:latin typeface="Arial" panose="020B0604020202020204"/>
                  <a:ea typeface="+mn-ea"/>
                  <a:cs typeface="+mn-cs"/>
                </a:endParaRPr>
              </a:p>
              <a:p>
                <a:pPr marL="9525" lvl="1" algn="r">
                  <a:lnSpc>
                    <a:spcPct val="150000"/>
                  </a:lnSpc>
                  <a:spcAft>
                    <a:spcPts val="1200"/>
                  </a:spcAft>
                  <a:defRPr/>
                </a:pPr>
                <a:r>
                  <a:rPr lang="en-US" sz="2800" b="1" dirty="0">
                    <a:solidFill>
                      <a:srgbClr val="E0241B"/>
                    </a:solidFill>
                  </a:rPr>
                  <a:t>127%+</a:t>
                </a:r>
                <a:endParaRPr lang="en-US" sz="2800" dirty="0">
                  <a:solidFill>
                    <a:srgbClr val="E0241B"/>
                  </a:solidFill>
                </a:endParaRPr>
              </a:p>
              <a:p>
                <a:pPr marL="9525" marR="0" lvl="1" indent="0" algn="r"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E0241B"/>
                    </a:solidFill>
                    <a:effectLst/>
                    <a:uLnTx/>
                    <a:uFillTx/>
                    <a:latin typeface="Arial" panose="020B0604020202020204"/>
                    <a:ea typeface="+mn-ea"/>
                    <a:cs typeface="+mn-cs"/>
                  </a:rPr>
                  <a:t>181%+</a:t>
                </a:r>
                <a:endParaRPr kumimoji="0" lang="en-US" sz="2800" b="0" i="0" u="none" strike="noStrike" kern="1200" cap="none" spc="0" normalizeH="0" baseline="0" noProof="0" dirty="0">
                  <a:ln>
                    <a:noFill/>
                  </a:ln>
                  <a:solidFill>
                    <a:srgbClr val="E0241B"/>
                  </a:solidFill>
                  <a:effectLst/>
                  <a:uLnTx/>
                  <a:uFillTx/>
                  <a:latin typeface="Arial" panose="020B0604020202020204"/>
                  <a:ea typeface="+mn-ea"/>
                  <a:cs typeface="+mn-cs"/>
                </a:endParaRPr>
              </a:p>
            </p:txBody>
          </p:sp>
        </p:grpSp>
        <p:sp>
          <p:nvSpPr>
            <p:cNvPr id="14" name="Rectangle 13">
              <a:extLst>
                <a:ext uri="{FF2B5EF4-FFF2-40B4-BE49-F238E27FC236}">
                  <a16:creationId xmlns:a16="http://schemas.microsoft.com/office/drawing/2014/main" id="{3DFE79EC-E4A3-1B4C-832A-D11D2287B158}"/>
                </a:ext>
              </a:extLst>
            </p:cNvPr>
            <p:cNvSpPr/>
            <p:nvPr/>
          </p:nvSpPr>
          <p:spPr>
            <a:xfrm>
              <a:off x="4039291" y="4915435"/>
              <a:ext cx="3468090" cy="707886"/>
            </a:xfrm>
            <a:prstGeom prst="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57DBA5-99FE-1D46-9884-A55FD16ED016}"/>
                </a:ext>
              </a:extLst>
            </p:cNvPr>
            <p:cNvSpPr txBox="1"/>
            <p:nvPr/>
          </p:nvSpPr>
          <p:spPr>
            <a:xfrm>
              <a:off x="4193135" y="4915435"/>
              <a:ext cx="755335" cy="707886"/>
            </a:xfrm>
            <a:prstGeom prst="rect">
              <a:avLst/>
            </a:prstGeom>
            <a:noFill/>
          </p:spPr>
          <p:txBody>
            <a:bodyPr wrap="none" rtlCol="0">
              <a:spAutoFit/>
            </a:bodyPr>
            <a:lstStyle/>
            <a:p>
              <a:r>
                <a:rPr lang="en-US" sz="4000" b="1">
                  <a:solidFill>
                    <a:schemeClr val="bg1"/>
                  </a:solidFill>
                </a:rPr>
                <a:t>86</a:t>
              </a:r>
            </a:p>
          </p:txBody>
        </p:sp>
        <p:sp>
          <p:nvSpPr>
            <p:cNvPr id="21" name="TextBox 20">
              <a:extLst>
                <a:ext uri="{FF2B5EF4-FFF2-40B4-BE49-F238E27FC236}">
                  <a16:creationId xmlns:a16="http://schemas.microsoft.com/office/drawing/2014/main" id="{66059B49-1BE4-2D45-873A-4F8021C8D19D}"/>
                </a:ext>
              </a:extLst>
            </p:cNvPr>
            <p:cNvSpPr txBox="1"/>
            <p:nvPr/>
          </p:nvSpPr>
          <p:spPr>
            <a:xfrm>
              <a:off x="5190000" y="4901916"/>
              <a:ext cx="2039464" cy="707886"/>
            </a:xfrm>
            <a:prstGeom prst="rect">
              <a:avLst/>
            </a:prstGeom>
            <a:noFill/>
          </p:spPr>
          <p:txBody>
            <a:bodyPr wrap="square" rtlCol="0">
              <a:spAutoFit/>
            </a:bodyPr>
            <a:lstStyle/>
            <a:p>
              <a:pPr lvl="0">
                <a:buClr>
                  <a:srgbClr val="20BEDE"/>
                </a:buClr>
                <a:defRPr/>
              </a:pPr>
              <a:r>
                <a:rPr lang="en-US" sz="2000" b="1">
                  <a:solidFill>
                    <a:schemeClr val="bg1"/>
                  </a:solidFill>
                  <a:latin typeface="Arial" panose="020B0604020202020204" pitchFamily="34" charset="0"/>
                  <a:cs typeface="Arial" panose="020B0604020202020204" pitchFamily="34" charset="0"/>
                </a:rPr>
                <a:t>Net Promoter (Kroger 60-70)</a:t>
              </a:r>
              <a:endParaRPr lang="en-US" sz="2000">
                <a:solidFill>
                  <a:schemeClr val="bg1"/>
                </a:solidFill>
                <a:latin typeface="Arial" panose="020B0604020202020204" pitchFamily="34" charset="0"/>
                <a:cs typeface="Arial" panose="020B0604020202020204" pitchFamily="34" charset="0"/>
              </a:endParaRPr>
            </a:p>
          </p:txBody>
        </p:sp>
      </p:grpSp>
      <p:sp>
        <p:nvSpPr>
          <p:cNvPr id="23" name="Rectangle 22">
            <a:extLst>
              <a:ext uri="{FF2B5EF4-FFF2-40B4-BE49-F238E27FC236}">
                <a16:creationId xmlns:a16="http://schemas.microsoft.com/office/drawing/2014/main" id="{155930E5-EA4B-8F4C-B0F7-04FBFDA11FB8}"/>
              </a:ext>
            </a:extLst>
          </p:cNvPr>
          <p:cNvSpPr/>
          <p:nvPr/>
        </p:nvSpPr>
        <p:spPr>
          <a:xfrm>
            <a:off x="498811" y="2100287"/>
            <a:ext cx="2751074" cy="46166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6350" cap="flat">
                  <a:noFill/>
                  <a:miter lim="800000"/>
                </a:ln>
                <a:solidFill>
                  <a:schemeClr val="bg1"/>
                </a:solidFill>
                <a:effectLst/>
                <a:uLnTx/>
                <a:uFillTx/>
                <a:latin typeface="Arial"/>
                <a:ea typeface="+mn-ea"/>
                <a:cs typeface="+mn-cs"/>
              </a:rPr>
              <a:t>Business Climate</a:t>
            </a:r>
          </a:p>
        </p:txBody>
      </p:sp>
      <p:sp>
        <p:nvSpPr>
          <p:cNvPr id="24" name="Rectangle 23">
            <a:extLst>
              <a:ext uri="{FF2B5EF4-FFF2-40B4-BE49-F238E27FC236}">
                <a16:creationId xmlns:a16="http://schemas.microsoft.com/office/drawing/2014/main" id="{0C856F26-DE8B-3546-9D07-B9D2E5A0CD6F}"/>
              </a:ext>
            </a:extLst>
          </p:cNvPr>
          <p:cNvSpPr/>
          <p:nvPr/>
        </p:nvSpPr>
        <p:spPr>
          <a:xfrm>
            <a:off x="88665" y="2093787"/>
            <a:ext cx="3445414" cy="461665"/>
          </a:xfrm>
          <a:prstGeom prst="rect">
            <a:avLst/>
          </a:prstGeom>
          <a:solidFill>
            <a:schemeClr val="accent2"/>
          </a:solidFill>
        </p:spPr>
        <p:txBody>
          <a:bodyPr wrap="square">
            <a:spAutoFit/>
          </a:bodyPr>
          <a:lstStyle/>
          <a:p>
            <a:pPr lvl="0" algn="ctr">
              <a:defRPr/>
            </a:pPr>
            <a:r>
              <a:rPr lang="en-US" sz="2400" b="1">
                <a:solidFill>
                  <a:schemeClr val="bg1"/>
                </a:solidFill>
              </a:rPr>
              <a:t>Leadership Position</a:t>
            </a:r>
          </a:p>
        </p:txBody>
      </p:sp>
    </p:spTree>
    <p:extLst>
      <p:ext uri="{BB962C8B-B14F-4D97-AF65-F5344CB8AC3E}">
        <p14:creationId xmlns:p14="http://schemas.microsoft.com/office/powerpoint/2010/main" val="135885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ilhouette&#10;&#10;Description automatically generated">
            <a:extLst>
              <a:ext uri="{FF2B5EF4-FFF2-40B4-BE49-F238E27FC236}">
                <a16:creationId xmlns:a16="http://schemas.microsoft.com/office/drawing/2014/main" id="{24669961-EB16-1141-AA6C-8F5CD0741291}"/>
              </a:ext>
            </a:extLst>
          </p:cNvPr>
          <p:cNvPicPr>
            <a:picLocks noChangeAspect="1"/>
          </p:cNvPicPr>
          <p:nvPr/>
        </p:nvPicPr>
        <p:blipFill>
          <a:blip r:embed="rId2">
            <a:alphaModFix amt="40000"/>
          </a:blip>
          <a:stretch>
            <a:fillRect/>
          </a:stretch>
        </p:blipFill>
        <p:spPr>
          <a:xfrm>
            <a:off x="4630000" y="1522223"/>
            <a:ext cx="7391226" cy="4809262"/>
          </a:xfrm>
          <a:prstGeom prst="rect">
            <a:avLst/>
          </a:prstGeom>
        </p:spPr>
      </p:pic>
      <p:sp>
        <p:nvSpPr>
          <p:cNvPr id="3" name="Slide Number Placeholder 2">
            <a:extLst>
              <a:ext uri="{FF2B5EF4-FFF2-40B4-BE49-F238E27FC236}">
                <a16:creationId xmlns:a16="http://schemas.microsoft.com/office/drawing/2014/main" id="{8B94BDCC-D81B-EC4A-90A0-A62BF310282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1BA67-2496-BC42-B2D2-763B605DA9A7}" type="slidenum">
              <a:rPr kumimoji="0" lang="en-US" sz="900" b="1"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50" name="Title 12">
            <a:extLst>
              <a:ext uri="{FF2B5EF4-FFF2-40B4-BE49-F238E27FC236}">
                <a16:creationId xmlns:a16="http://schemas.microsoft.com/office/drawing/2014/main" id="{E6EF86DD-9C5A-7B4C-ABC6-DD23036A833C}"/>
              </a:ext>
            </a:extLst>
          </p:cNvPr>
          <p:cNvSpPr>
            <a:spLocks noGrp="1"/>
          </p:cNvSpPr>
          <p:nvPr>
            <p:ph type="title"/>
          </p:nvPr>
        </p:nvSpPr>
        <p:spPr>
          <a:xfrm>
            <a:off x="417014" y="480822"/>
            <a:ext cx="3926108" cy="1279500"/>
          </a:xfrm>
        </p:spPr>
        <p:txBody>
          <a:bodyPr/>
          <a:lstStyle/>
          <a:p>
            <a:r>
              <a:rPr lang="en-US"/>
              <a:t>Ohio Is Investing</a:t>
            </a:r>
            <a:br>
              <a:rPr lang="en-US"/>
            </a:br>
            <a:r>
              <a:rPr lang="en-US" b="0"/>
              <a:t>5-Year Outlook</a:t>
            </a:r>
          </a:p>
        </p:txBody>
      </p:sp>
      <p:sp>
        <p:nvSpPr>
          <p:cNvPr id="51" name="Subtitle 13">
            <a:extLst>
              <a:ext uri="{FF2B5EF4-FFF2-40B4-BE49-F238E27FC236}">
                <a16:creationId xmlns:a16="http://schemas.microsoft.com/office/drawing/2014/main" id="{6D6EB88F-D82D-9F4A-8020-904D86A8BF37}"/>
              </a:ext>
            </a:extLst>
          </p:cNvPr>
          <p:cNvSpPr>
            <a:spLocks noGrp="1"/>
          </p:cNvSpPr>
          <p:nvPr>
            <p:ph type="subTitle" idx="1"/>
          </p:nvPr>
        </p:nvSpPr>
        <p:spPr>
          <a:xfrm>
            <a:off x="417014" y="157315"/>
            <a:ext cx="2514600" cy="395045"/>
          </a:xfrm>
        </p:spPr>
        <p:txBody>
          <a:bodyPr/>
          <a:lstStyle/>
          <a:p>
            <a:r>
              <a:rPr lang="en-US"/>
              <a:t>Looking Ahead</a:t>
            </a:r>
          </a:p>
        </p:txBody>
      </p:sp>
      <p:sp>
        <p:nvSpPr>
          <p:cNvPr id="89" name="Content Placeholder 14">
            <a:extLst>
              <a:ext uri="{FF2B5EF4-FFF2-40B4-BE49-F238E27FC236}">
                <a16:creationId xmlns:a16="http://schemas.microsoft.com/office/drawing/2014/main" id="{E3FBBEE2-871D-6749-867D-4E462E997873}"/>
              </a:ext>
            </a:extLst>
          </p:cNvPr>
          <p:cNvSpPr>
            <a:spLocks noGrp="1"/>
          </p:cNvSpPr>
          <p:nvPr>
            <p:ph sz="quarter" idx="11"/>
          </p:nvPr>
        </p:nvSpPr>
        <p:spPr>
          <a:xfrm>
            <a:off x="5933260" y="526515"/>
            <a:ext cx="5450144" cy="769441"/>
          </a:xfrm>
        </p:spPr>
        <p:txBody>
          <a:bodyPr/>
          <a:lstStyle/>
          <a:p>
            <a:pPr marL="0" lvl="1" indent="0">
              <a:buNone/>
            </a:pPr>
            <a:r>
              <a:rPr lang="en-US" sz="4000" b="1" u="sng">
                <a:highlight>
                  <a:srgbClr val="FF0000"/>
                </a:highlight>
              </a:rPr>
              <a:t>Ohio IS INVESTING</a:t>
            </a:r>
            <a:endParaRPr lang="en-US" sz="4000" b="1">
              <a:solidFill>
                <a:schemeClr val="tx1"/>
              </a:solidFill>
            </a:endParaRPr>
          </a:p>
          <a:p>
            <a:pPr marL="457200" lvl="2" indent="0">
              <a:buNone/>
            </a:pPr>
            <a:endParaRPr lang="en-US" sz="4000" b="1"/>
          </a:p>
        </p:txBody>
      </p:sp>
      <p:grpSp>
        <p:nvGrpSpPr>
          <p:cNvPr id="2" name="Group 1">
            <a:extLst>
              <a:ext uri="{FF2B5EF4-FFF2-40B4-BE49-F238E27FC236}">
                <a16:creationId xmlns:a16="http://schemas.microsoft.com/office/drawing/2014/main" id="{28D433F1-C0D9-434B-98A3-13070FEAD661}"/>
              </a:ext>
            </a:extLst>
          </p:cNvPr>
          <p:cNvGrpSpPr/>
          <p:nvPr/>
        </p:nvGrpSpPr>
        <p:grpSpPr>
          <a:xfrm>
            <a:off x="3373491" y="2289079"/>
            <a:ext cx="3049364" cy="3046698"/>
            <a:chOff x="-2514196" y="2083829"/>
            <a:chExt cx="3049364" cy="3046698"/>
          </a:xfrm>
        </p:grpSpPr>
        <p:sp>
          <p:nvSpPr>
            <p:cNvPr id="12" name="Oval 11">
              <a:extLst>
                <a:ext uri="{FF2B5EF4-FFF2-40B4-BE49-F238E27FC236}">
                  <a16:creationId xmlns:a16="http://schemas.microsoft.com/office/drawing/2014/main" id="{CEA6886F-6E71-9140-B241-7934D6F69BFD}"/>
                </a:ext>
              </a:extLst>
            </p:cNvPr>
            <p:cNvSpPr/>
            <p:nvPr/>
          </p:nvSpPr>
          <p:spPr>
            <a:xfrm>
              <a:off x="-2514196" y="2083829"/>
              <a:ext cx="3023967" cy="3046698"/>
            </a:xfrm>
            <a:prstGeom prst="ellipse">
              <a:avLst/>
            </a:prstGeom>
            <a:solidFill>
              <a:schemeClr val="bg1"/>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636013E7-A9C1-8B44-88E7-B5F38CCEF180}"/>
                </a:ext>
              </a:extLst>
            </p:cNvPr>
            <p:cNvSpPr/>
            <p:nvPr/>
          </p:nvSpPr>
          <p:spPr>
            <a:xfrm>
              <a:off x="-2279745" y="3758219"/>
              <a:ext cx="243254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95073"/>
                  </a:solidFill>
                  <a:effectLst/>
                  <a:uLnTx/>
                  <a:uFillTx/>
                  <a:latin typeface="Arial" panose="020B0604020202020204"/>
                  <a:ea typeface="+mn-ea"/>
                  <a:cs typeface="+mn-cs"/>
                </a:rPr>
                <a:t>Total Investment </a:t>
              </a:r>
              <a:r>
                <a:rPr kumimoji="0" lang="en-US" sz="1800" b="0" i="0" u="none" strike="noStrike" kern="1200" cap="none" spc="0" normalizeH="0" baseline="0" noProof="0">
                  <a:ln>
                    <a:noFill/>
                  </a:ln>
                  <a:solidFill>
                    <a:srgbClr val="095073"/>
                  </a:solidFill>
                  <a:effectLst/>
                  <a:uLnTx/>
                  <a:uFillTx/>
                  <a:latin typeface="Arial" panose="020B0604020202020204"/>
                  <a:ea typeface="+mn-ea"/>
                  <a:cs typeface="+mn-cs"/>
                </a:rPr>
                <a:t>JobsOhio and other</a:t>
              </a:r>
            </a:p>
          </p:txBody>
        </p:sp>
        <p:cxnSp>
          <p:nvCxnSpPr>
            <p:cNvPr id="14" name="Straight Connector 13">
              <a:extLst>
                <a:ext uri="{FF2B5EF4-FFF2-40B4-BE49-F238E27FC236}">
                  <a16:creationId xmlns:a16="http://schemas.microsoft.com/office/drawing/2014/main" id="{C3CE187D-0A47-A348-82E8-1B9159370A18}"/>
                </a:ext>
              </a:extLst>
            </p:cNvPr>
            <p:cNvCxnSpPr>
              <a:cxnSpLocks/>
            </p:cNvCxnSpPr>
            <p:nvPr/>
          </p:nvCxnSpPr>
          <p:spPr>
            <a:xfrm>
              <a:off x="-2055709" y="3558665"/>
              <a:ext cx="2106995"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247525E-1224-2E40-83F5-998D4BEFD8FA}"/>
                </a:ext>
              </a:extLst>
            </p:cNvPr>
            <p:cNvSpPr/>
            <p:nvPr/>
          </p:nvSpPr>
          <p:spPr>
            <a:xfrm>
              <a:off x="-2167816" y="2776181"/>
              <a:ext cx="2702984"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95073"/>
                  </a:solidFill>
                  <a:effectLst/>
                  <a:uLnTx/>
                  <a:uFillTx/>
                  <a:latin typeface="Arial" panose="020B0604020202020204"/>
                  <a:ea typeface="+mn-ea"/>
                  <a:cs typeface="+mn-cs"/>
                </a:rPr>
                <a:t>$15.5B+ </a:t>
              </a:r>
              <a:endParaRPr kumimoji="0" lang="en-US" sz="4800" b="0" i="0" u="none" strike="noStrike" kern="1200" cap="none" spc="0" normalizeH="0" baseline="0" noProof="0">
                <a:ln>
                  <a:noFill/>
                </a:ln>
                <a:solidFill>
                  <a:srgbClr val="095073"/>
                </a:solidFill>
                <a:effectLst/>
                <a:uLnTx/>
                <a:uFillTx/>
                <a:latin typeface="Arial" panose="020B0604020202020204"/>
                <a:ea typeface="+mn-ea"/>
                <a:cs typeface="+mn-cs"/>
              </a:endParaRPr>
            </a:p>
          </p:txBody>
        </p:sp>
      </p:grpSp>
      <p:sp>
        <p:nvSpPr>
          <p:cNvPr id="16" name="Rectangle 15">
            <a:extLst>
              <a:ext uri="{FF2B5EF4-FFF2-40B4-BE49-F238E27FC236}">
                <a16:creationId xmlns:a16="http://schemas.microsoft.com/office/drawing/2014/main" id="{E35C9984-B4B6-B244-996B-C4CB8DD8A8CD}"/>
              </a:ext>
            </a:extLst>
          </p:cNvPr>
          <p:cNvSpPr/>
          <p:nvPr/>
        </p:nvSpPr>
        <p:spPr>
          <a:xfrm>
            <a:off x="65515" y="2093787"/>
            <a:ext cx="3445414" cy="461665"/>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Leadership Position</a:t>
            </a:r>
          </a:p>
        </p:txBody>
      </p:sp>
      <p:sp>
        <p:nvSpPr>
          <p:cNvPr id="17" name="Rectangle 4">
            <a:extLst>
              <a:ext uri="{FF2B5EF4-FFF2-40B4-BE49-F238E27FC236}">
                <a16:creationId xmlns:a16="http://schemas.microsoft.com/office/drawing/2014/main" id="{FBBBBCC8-2920-D349-AECD-6162F06EE634}"/>
              </a:ext>
            </a:extLst>
          </p:cNvPr>
          <p:cNvSpPr txBox="1"/>
          <p:nvPr/>
        </p:nvSpPr>
        <p:spPr>
          <a:xfrm>
            <a:off x="9652273" y="2863978"/>
            <a:ext cx="2210493" cy="442706"/>
          </a:xfrm>
          <a:prstGeom prst="roundRect">
            <a:avLst>
              <a:gd name="adj" fmla="val 0"/>
            </a:avLst>
          </a:prstGeom>
          <a:solidFill>
            <a:schemeClr val="accent2"/>
          </a:solidFill>
          <a:ln w="9525">
            <a:no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Arial" charset="0"/>
                <a:cs typeface="Arial" panose="020B0604020202020204" pitchFamily="34" charset="0"/>
              </a:rPr>
              <a:t>Marketing Ohio</a:t>
            </a:r>
          </a:p>
        </p:txBody>
      </p:sp>
      <p:sp>
        <p:nvSpPr>
          <p:cNvPr id="18" name="Rectangle 4">
            <a:extLst>
              <a:ext uri="{FF2B5EF4-FFF2-40B4-BE49-F238E27FC236}">
                <a16:creationId xmlns:a16="http://schemas.microsoft.com/office/drawing/2014/main" id="{B495488D-1939-A348-892A-0E1DFE4989D9}"/>
              </a:ext>
            </a:extLst>
          </p:cNvPr>
          <p:cNvSpPr txBox="1"/>
          <p:nvPr/>
        </p:nvSpPr>
        <p:spPr>
          <a:xfrm>
            <a:off x="9652273" y="2399959"/>
            <a:ext cx="2210493" cy="442706"/>
          </a:xfrm>
          <a:prstGeom prst="roundRect">
            <a:avLst>
              <a:gd name="adj" fmla="val 0"/>
            </a:avLst>
          </a:prstGeom>
          <a:solidFill>
            <a:schemeClr val="accent2"/>
          </a:solidFill>
          <a:ln w="9525">
            <a:solidFill>
              <a:srgbClr val="FFFFFF"/>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ea typeface="Arial" charset="0"/>
                <a:cs typeface="Arial" panose="020B0604020202020204" pitchFamily="34" charset="0"/>
              </a:rPr>
              <a:t>Loans, Grants</a:t>
            </a:r>
          </a:p>
        </p:txBody>
      </p:sp>
      <p:sp>
        <p:nvSpPr>
          <p:cNvPr id="19" name="Rectangle 4">
            <a:extLst>
              <a:ext uri="{FF2B5EF4-FFF2-40B4-BE49-F238E27FC236}">
                <a16:creationId xmlns:a16="http://schemas.microsoft.com/office/drawing/2014/main" id="{960241E1-602F-CA4E-95FD-1EE2DCE825CF}"/>
              </a:ext>
            </a:extLst>
          </p:cNvPr>
          <p:cNvSpPr txBox="1"/>
          <p:nvPr/>
        </p:nvSpPr>
        <p:spPr>
          <a:xfrm>
            <a:off x="7421231" y="1856714"/>
            <a:ext cx="4417230" cy="515379"/>
          </a:xfrm>
          <a:prstGeom prst="roundRect">
            <a:avLst>
              <a:gd name="adj" fmla="val 0"/>
            </a:avLst>
          </a:prstGeom>
          <a:solidFill>
            <a:schemeClr val="bg1"/>
          </a:solidFill>
          <a:ln w="12700">
            <a:solidFill>
              <a:schemeClr val="accent2"/>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692150" marR="0" lvl="0" indent="0" algn="l" defTabSz="895350" rtl="0" eaLnBrk="1" fontAlgn="base" latinLnBrk="0" hangingPunct="1">
              <a:lnSpc>
                <a:spcPct val="100000"/>
              </a:lnSpc>
              <a:spcBef>
                <a:spcPct val="0"/>
              </a:spcBef>
              <a:spcAft>
                <a:spcPct val="0"/>
              </a:spcAft>
              <a:buClr>
                <a:srgbClr val="BB0000"/>
              </a:buClr>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a:ea typeface="Arial" charset="0"/>
                <a:cs typeface="Arial Narrow" panose="020B0604020202020204" pitchFamily="34" charset="0"/>
              </a:rPr>
              <a:t>10</a:t>
            </a:r>
            <a:endParaRPr kumimoji="0" lang="en-US" sz="2400" b="1" i="0" u="none" strike="noStrike" kern="1200" cap="none" spc="0" normalizeH="0" baseline="0" noProof="0">
              <a:ln>
                <a:noFill/>
              </a:ln>
              <a:solidFill>
                <a:srgbClr val="FF0000"/>
              </a:solidFill>
              <a:effectLst/>
              <a:uLnTx/>
              <a:uFillTx/>
              <a:latin typeface="Arial" panose="020B0604020202020204"/>
              <a:ea typeface="Arial" charset="0"/>
              <a:cs typeface="Arial Narrow" panose="020B0604020202020204" pitchFamily="34" charset="0"/>
            </a:endParaRPr>
          </a:p>
        </p:txBody>
      </p:sp>
      <p:sp>
        <p:nvSpPr>
          <p:cNvPr id="20" name="Rectangle 19">
            <a:extLst>
              <a:ext uri="{FF2B5EF4-FFF2-40B4-BE49-F238E27FC236}">
                <a16:creationId xmlns:a16="http://schemas.microsoft.com/office/drawing/2014/main" id="{FDBA59A0-E8E5-8D48-AC3F-FC699C5CC7ED}"/>
              </a:ext>
            </a:extLst>
          </p:cNvPr>
          <p:cNvSpPr/>
          <p:nvPr/>
        </p:nvSpPr>
        <p:spPr>
          <a:xfrm>
            <a:off x="8665812" y="1894522"/>
            <a:ext cx="28696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B405B"/>
                </a:solidFill>
                <a:effectLst/>
                <a:uLnTx/>
                <a:uFillTx/>
                <a:latin typeface="Arial" panose="020B0604020202020204"/>
                <a:ea typeface="Arial" charset="0"/>
                <a:cs typeface="Arial Narrow" panose="020B0604020202020204" pitchFamily="34" charset="0"/>
              </a:rPr>
              <a:t>Economic Sectors</a:t>
            </a:r>
            <a:endParaRPr kumimoji="0" lang="en-US" sz="2400" b="1" i="0" u="none" strike="noStrike" kern="1200" cap="none" spc="0" normalizeH="0" baseline="0" noProof="0">
              <a:ln>
                <a:noFill/>
              </a:ln>
              <a:solidFill>
                <a:srgbClr val="545659"/>
              </a:solidFill>
              <a:effectLst/>
              <a:uLnTx/>
              <a:uFillTx/>
              <a:latin typeface="Arial" panose="020B0604020202020204"/>
              <a:ea typeface="+mn-ea"/>
              <a:cs typeface="+mn-cs"/>
            </a:endParaRPr>
          </a:p>
        </p:txBody>
      </p:sp>
      <p:sp>
        <p:nvSpPr>
          <p:cNvPr id="21" name="Content Placeholder 1">
            <a:extLst>
              <a:ext uri="{FF2B5EF4-FFF2-40B4-BE49-F238E27FC236}">
                <a16:creationId xmlns:a16="http://schemas.microsoft.com/office/drawing/2014/main" id="{471A39ED-1B0D-9E4F-B28C-3DA602A6A864}"/>
              </a:ext>
            </a:extLst>
          </p:cNvPr>
          <p:cNvSpPr txBox="1">
            <a:spLocks/>
          </p:cNvSpPr>
          <p:nvPr/>
        </p:nvSpPr>
        <p:spPr>
          <a:xfrm>
            <a:off x="7711712" y="1295956"/>
            <a:ext cx="3823796" cy="663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
              </a:spcBef>
              <a:spcAft>
                <a:spcPts val="0"/>
              </a:spcAft>
              <a:buClr>
                <a:srgbClr val="E1241B"/>
              </a:buClr>
              <a:buSzTx/>
              <a:buFont typeface="Arial" panose="020B0604020202020204" pitchFamily="34" charset="0"/>
              <a:buNone/>
              <a:tabLst/>
              <a:defRPr/>
            </a:pPr>
            <a:r>
              <a:rPr kumimoji="0" lang="en-US" sz="2800" b="1" i="0" u="none" strike="noStrike" kern="1200" cap="none" spc="0" normalizeH="0" baseline="0" noProof="0">
                <a:ln>
                  <a:noFill/>
                </a:ln>
                <a:solidFill>
                  <a:srgbClr val="095073"/>
                </a:solidFill>
                <a:effectLst/>
                <a:uLnTx/>
                <a:uFillTx/>
                <a:latin typeface="Arial"/>
                <a:ea typeface="+mn-ea"/>
                <a:cs typeface="+mn-cs"/>
              </a:rPr>
              <a:t>Q4, 2019</a:t>
            </a:r>
          </a:p>
        </p:txBody>
      </p:sp>
      <p:graphicFrame>
        <p:nvGraphicFramePr>
          <p:cNvPr id="30" name="Table 2">
            <a:extLst>
              <a:ext uri="{FF2B5EF4-FFF2-40B4-BE49-F238E27FC236}">
                <a16:creationId xmlns:a16="http://schemas.microsoft.com/office/drawing/2014/main" id="{8916844A-DA5F-A64D-8B8F-C193E52E2CF4}"/>
              </a:ext>
            </a:extLst>
          </p:cNvPr>
          <p:cNvGraphicFramePr>
            <a:graphicFrameLocks noGrp="1"/>
          </p:cNvGraphicFramePr>
          <p:nvPr/>
        </p:nvGraphicFramePr>
        <p:xfrm>
          <a:off x="7444913" y="2393995"/>
          <a:ext cx="2181963" cy="3670411"/>
        </p:xfrm>
        <a:graphic>
          <a:graphicData uri="http://schemas.openxmlformats.org/drawingml/2006/table">
            <a:tbl>
              <a:tblPr firstRow="1" bandRow="1">
                <a:tableStyleId>{5C22544A-7EE6-4342-B048-85BDC9FD1C3A}</a:tableStyleId>
              </a:tblPr>
              <a:tblGrid>
                <a:gridCol w="285255">
                  <a:extLst>
                    <a:ext uri="{9D8B030D-6E8A-4147-A177-3AD203B41FA5}">
                      <a16:colId xmlns:a16="http://schemas.microsoft.com/office/drawing/2014/main" val="1034430067"/>
                    </a:ext>
                  </a:extLst>
                </a:gridCol>
                <a:gridCol w="1896708">
                  <a:extLst>
                    <a:ext uri="{9D8B030D-6E8A-4147-A177-3AD203B41FA5}">
                      <a16:colId xmlns:a16="http://schemas.microsoft.com/office/drawing/2014/main" val="1397982776"/>
                    </a:ext>
                  </a:extLst>
                </a:gridCol>
              </a:tblGrid>
              <a:tr h="355201">
                <a:tc gridSpan="2">
                  <a:txBody>
                    <a:bodyPr/>
                    <a:lstStyle/>
                    <a:p>
                      <a:pPr algn="ctr"/>
                      <a:r>
                        <a:rPr lang="en-US" sz="1600" b="1" dirty="0">
                          <a:solidFill>
                            <a:srgbClr val="FF0000"/>
                          </a:solidFill>
                        </a:rPr>
                        <a:t>JobsOhio Sectors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nchor="ctr"/>
                </a:tc>
                <a:extLst>
                  <a:ext uri="{0D108BD9-81ED-4DB2-BD59-A6C34878D82A}">
                    <a16:rowId xmlns:a16="http://schemas.microsoft.com/office/drawing/2014/main" val="1335025819"/>
                  </a:ext>
                </a:extLst>
              </a:tr>
              <a:tr h="331521">
                <a:tc>
                  <a:txBody>
                    <a:bodyPr/>
                    <a:lstStyle/>
                    <a:p>
                      <a:pPr algn="ctr"/>
                      <a:r>
                        <a:rPr lang="en-US" sz="1200" b="1">
                          <a:solidFill>
                            <a:schemeClr val="accent3"/>
                          </a:solidFill>
                        </a:rPr>
                        <a:t>1</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t>Advanced Manufacturing</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2617564"/>
                  </a:ext>
                </a:extLst>
              </a:tr>
              <a:tr h="331521">
                <a:tc>
                  <a:txBody>
                    <a:bodyPr/>
                    <a:lstStyle/>
                    <a:p>
                      <a:pPr algn="ctr"/>
                      <a:r>
                        <a:rPr lang="en-US" sz="1200" b="1">
                          <a:solidFill>
                            <a:schemeClr val="accent3"/>
                          </a:solidFill>
                        </a:rPr>
                        <a:t>2</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t>Logistics &amp; Distribution</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5969546"/>
                  </a:ext>
                </a:extLst>
              </a:tr>
              <a:tr h="331521">
                <a:tc>
                  <a:txBody>
                    <a:bodyPr/>
                    <a:lstStyle/>
                    <a:p>
                      <a:pPr algn="ctr"/>
                      <a:r>
                        <a:rPr lang="en-US" sz="1200" b="1" dirty="0">
                          <a:solidFill>
                            <a:schemeClr val="accent3"/>
                          </a:solidFill>
                        </a:rPr>
                        <a:t>3</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t>Financial Services</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4036867"/>
                  </a:ext>
                </a:extLst>
              </a:tr>
              <a:tr h="331521">
                <a:tc>
                  <a:txBody>
                    <a:bodyPr/>
                    <a:lstStyle/>
                    <a:p>
                      <a:pPr algn="ctr"/>
                      <a:r>
                        <a:rPr lang="en-US" sz="1200" b="1">
                          <a:solidFill>
                            <a:schemeClr val="accent3"/>
                          </a:solidFill>
                        </a:rPr>
                        <a:t>4</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t>Automotive</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002207"/>
                  </a:ext>
                </a:extLst>
              </a:tr>
              <a:tr h="331521">
                <a:tc>
                  <a:txBody>
                    <a:bodyPr/>
                    <a:lstStyle/>
                    <a:p>
                      <a:pPr algn="ctr"/>
                      <a:r>
                        <a:rPr lang="en-US" sz="1200" b="1">
                          <a:solidFill>
                            <a:schemeClr val="accent3"/>
                          </a:solidFill>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t>Information Technology</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9184538"/>
                  </a:ext>
                </a:extLst>
              </a:tr>
              <a:tr h="331521">
                <a:tc>
                  <a:txBody>
                    <a:bodyPr/>
                    <a:lstStyle/>
                    <a:p>
                      <a:pPr algn="ctr"/>
                      <a:r>
                        <a:rPr lang="en-US" sz="1200" b="1">
                          <a:solidFill>
                            <a:schemeClr val="accent3"/>
                          </a:solidFill>
                        </a:rPr>
                        <a:t>6</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dirty="0"/>
                        <a:t>Military &amp; Federal</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4019076"/>
                  </a:ext>
                </a:extLst>
              </a:tr>
              <a:tr h="331521">
                <a:tc>
                  <a:txBody>
                    <a:bodyPr/>
                    <a:lstStyle/>
                    <a:p>
                      <a:pPr algn="ctr"/>
                      <a:r>
                        <a:rPr lang="en-US" sz="1200" b="1">
                          <a:solidFill>
                            <a:schemeClr val="accent3"/>
                          </a:solidFill>
                        </a:rPr>
                        <a:t>7</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t>Energy &amp; Chemicals</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2434803"/>
                  </a:ext>
                </a:extLst>
              </a:tr>
              <a:tr h="331521">
                <a:tc>
                  <a:txBody>
                    <a:bodyPr/>
                    <a:lstStyle/>
                    <a:p>
                      <a:pPr algn="ctr"/>
                      <a:r>
                        <a:rPr lang="en-US" sz="1200" b="1">
                          <a:solidFill>
                            <a:schemeClr val="accent3"/>
                          </a:solidFill>
                        </a:rPr>
                        <a:t>8</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t>Healthcare</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6046773"/>
                  </a:ext>
                </a:extLst>
              </a:tr>
              <a:tr h="331521">
                <a:tc>
                  <a:txBody>
                    <a:bodyPr/>
                    <a:lstStyle/>
                    <a:p>
                      <a:pPr algn="ctr"/>
                      <a:r>
                        <a:rPr lang="en-US" sz="1200" b="1">
                          <a:solidFill>
                            <a:schemeClr val="accent3"/>
                          </a:solidFill>
                        </a:rPr>
                        <a:t>9</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t>Food Processing &amp; </a:t>
                      </a:r>
                      <a:r>
                        <a:rPr lang="en-US" sz="1200" b="1" dirty="0" err="1"/>
                        <a:t>Agro</a:t>
                      </a:r>
                      <a:endParaRPr lang="en-US" sz="1200" b="1" dirty="0"/>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7416955"/>
                  </a:ext>
                </a:extLst>
              </a:tr>
              <a:tr h="331521">
                <a:tc>
                  <a:txBody>
                    <a:bodyPr/>
                    <a:lstStyle/>
                    <a:p>
                      <a:pPr algn="ctr"/>
                      <a:r>
                        <a:rPr lang="en-US" sz="1200" b="1">
                          <a:solidFill>
                            <a:schemeClr val="accent3"/>
                          </a:solidFill>
                        </a:rPr>
                        <a:t>10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t>Aerospace &amp; Aviation</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9291406"/>
                  </a:ext>
                </a:extLst>
              </a:tr>
            </a:tbl>
          </a:graphicData>
        </a:graphic>
      </p:graphicFrame>
      <p:sp>
        <p:nvSpPr>
          <p:cNvPr id="31" name="Oval 30">
            <a:extLst>
              <a:ext uri="{FF2B5EF4-FFF2-40B4-BE49-F238E27FC236}">
                <a16:creationId xmlns:a16="http://schemas.microsoft.com/office/drawing/2014/main" id="{436D06E3-B7AC-3F47-BDD4-E4CA67EB512B}"/>
              </a:ext>
            </a:extLst>
          </p:cNvPr>
          <p:cNvSpPr/>
          <p:nvPr/>
        </p:nvSpPr>
        <p:spPr>
          <a:xfrm>
            <a:off x="7464341" y="4371072"/>
            <a:ext cx="2160466" cy="3789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a:ea typeface="+mn-ea"/>
              <a:cs typeface="+mn-cs"/>
            </a:endParaRPr>
          </a:p>
        </p:txBody>
      </p:sp>
      <p:graphicFrame>
        <p:nvGraphicFramePr>
          <p:cNvPr id="32" name="Table 31">
            <a:extLst>
              <a:ext uri="{FF2B5EF4-FFF2-40B4-BE49-F238E27FC236}">
                <a16:creationId xmlns:a16="http://schemas.microsoft.com/office/drawing/2014/main" id="{77DA8AA1-F177-3643-872D-CFE39725C772}"/>
              </a:ext>
            </a:extLst>
          </p:cNvPr>
          <p:cNvGraphicFramePr>
            <a:graphicFrameLocks noGrp="1"/>
          </p:cNvGraphicFramePr>
          <p:nvPr/>
        </p:nvGraphicFramePr>
        <p:xfrm>
          <a:off x="7444913" y="6092272"/>
          <a:ext cx="2179894" cy="331521"/>
        </p:xfrm>
        <a:graphic>
          <a:graphicData uri="http://schemas.openxmlformats.org/drawingml/2006/table">
            <a:tbl>
              <a:tblPr firstRow="1" bandRow="1">
                <a:effectLst/>
                <a:tableStyleId>{5C22544A-7EE6-4342-B048-85BDC9FD1C3A}</a:tableStyleId>
              </a:tblPr>
              <a:tblGrid>
                <a:gridCol w="1524028">
                  <a:extLst>
                    <a:ext uri="{9D8B030D-6E8A-4147-A177-3AD203B41FA5}">
                      <a16:colId xmlns:a16="http://schemas.microsoft.com/office/drawing/2014/main" val="4074247976"/>
                    </a:ext>
                  </a:extLst>
                </a:gridCol>
                <a:gridCol w="655866">
                  <a:extLst>
                    <a:ext uri="{9D8B030D-6E8A-4147-A177-3AD203B41FA5}">
                      <a16:colId xmlns:a16="http://schemas.microsoft.com/office/drawing/2014/main" val="1885096400"/>
                    </a:ext>
                  </a:extLst>
                </a:gridCol>
              </a:tblGrid>
              <a:tr h="331521">
                <a:tc>
                  <a:txBody>
                    <a:bodyPr/>
                    <a:lstStyle/>
                    <a:p>
                      <a:pPr algn="r"/>
                      <a:r>
                        <a:rPr lang="en-US" sz="1800" dirty="0">
                          <a:solidFill>
                            <a:schemeClr val="accent2"/>
                          </a:solidFill>
                        </a:rPr>
                        <a:t>Total Jobs: </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dirty="0">
                          <a:solidFill>
                            <a:schemeClr val="accent2"/>
                          </a:solidFill>
                        </a:rPr>
                        <a:t>  1.2M</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311830"/>
                  </a:ext>
                </a:extLst>
              </a:tr>
            </a:tbl>
          </a:graphicData>
        </a:graphic>
      </p:graphicFrame>
    </p:spTree>
    <p:extLst>
      <p:ext uri="{BB962C8B-B14F-4D97-AF65-F5344CB8AC3E}">
        <p14:creationId xmlns:p14="http://schemas.microsoft.com/office/powerpoint/2010/main" val="1770720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8BD07B-76CC-9B43-9EAF-D04004B62BFA}"/>
              </a:ext>
            </a:extLst>
          </p:cNvPr>
          <p:cNvSpPr>
            <a:spLocks noGrp="1"/>
          </p:cNvSpPr>
          <p:nvPr>
            <p:ph type="body" sz="quarter" idx="10"/>
          </p:nvPr>
        </p:nvSpPr>
        <p:spPr>
          <a:xfrm>
            <a:off x="832207" y="2648020"/>
            <a:ext cx="10658118" cy="1134374"/>
          </a:xfrm>
        </p:spPr>
        <p:txBody>
          <a:bodyPr/>
          <a:lstStyle/>
          <a:p>
            <a:r>
              <a:rPr lang="en-US" dirty="0"/>
              <a:t>Air Service Restoration</a:t>
            </a:r>
          </a:p>
        </p:txBody>
      </p:sp>
      <p:sp>
        <p:nvSpPr>
          <p:cNvPr id="4" name="Slide Number Placeholder 3">
            <a:extLst>
              <a:ext uri="{FF2B5EF4-FFF2-40B4-BE49-F238E27FC236}">
                <a16:creationId xmlns:a16="http://schemas.microsoft.com/office/drawing/2014/main" id="{9896B122-A948-494B-B20C-80B690BD98F0}"/>
              </a:ext>
            </a:extLst>
          </p:cNvPr>
          <p:cNvSpPr>
            <a:spLocks noGrp="1"/>
          </p:cNvSpPr>
          <p:nvPr>
            <p:ph type="sldNum" sz="quarter" idx="4"/>
          </p:nvPr>
        </p:nvSpPr>
        <p:spPr/>
        <p:txBody>
          <a:bodyPr/>
          <a:lstStyle/>
          <a:p>
            <a:fld id="{1661BA67-2496-BC42-B2D2-763B605DA9A7}" type="slidenum">
              <a:rPr lang="en-US" smtClean="0"/>
              <a:pPr/>
              <a:t>7</a:t>
            </a:fld>
            <a:endParaRPr lang="en-US" sz="900" dirty="0"/>
          </a:p>
        </p:txBody>
      </p:sp>
    </p:spTree>
    <p:extLst>
      <p:ext uri="{BB962C8B-B14F-4D97-AF65-F5344CB8AC3E}">
        <p14:creationId xmlns:p14="http://schemas.microsoft.com/office/powerpoint/2010/main" val="1393880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4">
            <a:extLst>
              <a:ext uri="{FF2B5EF4-FFF2-40B4-BE49-F238E27FC236}">
                <a16:creationId xmlns:a16="http://schemas.microsoft.com/office/drawing/2014/main" id="{ED3023F6-F7E5-1644-B0D5-F8405DBE1C4B}"/>
              </a:ext>
            </a:extLst>
          </p:cNvPr>
          <p:cNvSpPr txBox="1"/>
          <p:nvPr/>
        </p:nvSpPr>
        <p:spPr>
          <a:xfrm>
            <a:off x="1488622" y="3124993"/>
            <a:ext cx="588475" cy="576725"/>
          </a:xfrm>
          <a:prstGeom prst="roundRect">
            <a:avLst>
              <a:gd name="adj" fmla="val 0"/>
            </a:avLst>
          </a:prstGeom>
          <a:noFill/>
          <a:ln w="60325">
            <a:solidFill>
              <a:srgbClr val="FF0000"/>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algn="ctr" fontAlgn="base">
              <a:spcBef>
                <a:spcPct val="0"/>
              </a:spcBef>
              <a:spcAft>
                <a:spcPct val="0"/>
              </a:spcAft>
              <a:defRPr/>
            </a:pPr>
            <a:r>
              <a:rPr lang="en-US" sz="2800" dirty="0">
                <a:solidFill>
                  <a:srgbClr val="FF0000"/>
                </a:solidFill>
                <a:latin typeface="Arial" panose="020B0604020202020204" pitchFamily="34" charset="0"/>
                <a:ea typeface="Arial" charset="0"/>
                <a:cs typeface="Arial" panose="020B0604020202020204" pitchFamily="34" charset="0"/>
              </a:rPr>
              <a:t>9</a:t>
            </a:r>
          </a:p>
        </p:txBody>
      </p:sp>
      <p:sp>
        <p:nvSpPr>
          <p:cNvPr id="78" name="Rectangle 4">
            <a:extLst>
              <a:ext uri="{FF2B5EF4-FFF2-40B4-BE49-F238E27FC236}">
                <a16:creationId xmlns:a16="http://schemas.microsoft.com/office/drawing/2014/main" id="{CFC78FE5-C5AF-1E40-AFB3-48C362859723}"/>
              </a:ext>
            </a:extLst>
          </p:cNvPr>
          <p:cNvSpPr txBox="1"/>
          <p:nvPr/>
        </p:nvSpPr>
        <p:spPr>
          <a:xfrm>
            <a:off x="1488622" y="3674842"/>
            <a:ext cx="588476" cy="203977"/>
          </a:xfrm>
          <a:prstGeom prst="roundRect">
            <a:avLst>
              <a:gd name="adj" fmla="val 0"/>
            </a:avLst>
          </a:prstGeom>
          <a:solidFill>
            <a:srgbClr val="FF0000"/>
          </a:solidFill>
          <a:ln w="60325">
            <a:solidFill>
              <a:srgbClr val="FF0000"/>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Sectors</a:t>
            </a:r>
          </a:p>
        </p:txBody>
      </p:sp>
      <p:sp>
        <p:nvSpPr>
          <p:cNvPr id="51" name="Right Arrow 50">
            <a:extLst>
              <a:ext uri="{FF2B5EF4-FFF2-40B4-BE49-F238E27FC236}">
                <a16:creationId xmlns:a16="http://schemas.microsoft.com/office/drawing/2014/main" id="{9307D3F1-E7E6-9D4F-81F4-6E3B81B8C04B}"/>
              </a:ext>
            </a:extLst>
          </p:cNvPr>
          <p:cNvSpPr/>
          <p:nvPr/>
        </p:nvSpPr>
        <p:spPr>
          <a:xfrm>
            <a:off x="2309510" y="1919563"/>
            <a:ext cx="2387098" cy="342523"/>
          </a:xfrm>
          <a:prstGeom prst="rightArrow">
            <a:avLst>
              <a:gd name="adj1" fmla="val 71332"/>
              <a:gd name="adj2" fmla="val 50000"/>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0DB5F244-D3E1-F644-9E92-233BC27F1647}"/>
              </a:ext>
            </a:extLst>
          </p:cNvPr>
          <p:cNvSpPr txBox="1"/>
          <p:nvPr/>
        </p:nvSpPr>
        <p:spPr>
          <a:xfrm>
            <a:off x="2569936" y="1915624"/>
            <a:ext cx="936988" cy="3362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Arial"/>
                <a:ea typeface="+mn-ea"/>
                <a:cs typeface="+mn-cs"/>
              </a:rPr>
              <a:t>2011 – </a:t>
            </a:r>
          </a:p>
        </p:txBody>
      </p:sp>
      <p:pic>
        <p:nvPicPr>
          <p:cNvPr id="55" name="Graphic 54">
            <a:extLst>
              <a:ext uri="{FF2B5EF4-FFF2-40B4-BE49-F238E27FC236}">
                <a16:creationId xmlns:a16="http://schemas.microsoft.com/office/drawing/2014/main" id="{B29B3041-1F6B-7747-857A-55837B0CFE8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31211" y="1804991"/>
            <a:ext cx="1241707" cy="1289408"/>
          </a:xfrm>
          <a:prstGeom prst="rect">
            <a:avLst/>
          </a:prstGeom>
          <a:effectLst>
            <a:outerShdw blurRad="50800" dist="38100" dir="2700000" sx="98000" sy="98000" algn="tl" rotWithShape="0">
              <a:prstClr val="black">
                <a:alpha val="40000"/>
              </a:prstClr>
            </a:outerShdw>
          </a:effectLst>
        </p:spPr>
      </p:pic>
      <p:sp>
        <p:nvSpPr>
          <p:cNvPr id="52" name="Rectangle 4">
            <a:extLst>
              <a:ext uri="{FF2B5EF4-FFF2-40B4-BE49-F238E27FC236}">
                <a16:creationId xmlns:a16="http://schemas.microsoft.com/office/drawing/2014/main" id="{CDA07E88-A23B-9440-9DE3-10FD87C9B46C}"/>
              </a:ext>
            </a:extLst>
          </p:cNvPr>
          <p:cNvSpPr txBox="1"/>
          <p:nvPr/>
        </p:nvSpPr>
        <p:spPr>
          <a:xfrm>
            <a:off x="1299589" y="2026939"/>
            <a:ext cx="1047024" cy="988972"/>
          </a:xfrm>
          <a:prstGeom prst="roundRect">
            <a:avLst>
              <a:gd name="adj" fmla="val 0"/>
            </a:avLst>
          </a:prstGeom>
          <a:noFill/>
          <a:ln w="31750">
            <a:no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280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1.0</a:t>
            </a:r>
          </a:p>
        </p:txBody>
      </p:sp>
      <p:sp>
        <p:nvSpPr>
          <p:cNvPr id="70" name="Rectangle 4">
            <a:extLst>
              <a:ext uri="{FF2B5EF4-FFF2-40B4-BE49-F238E27FC236}">
                <a16:creationId xmlns:a16="http://schemas.microsoft.com/office/drawing/2014/main" id="{A6C74540-BF40-6744-AB39-5FB2263A05C0}"/>
              </a:ext>
            </a:extLst>
          </p:cNvPr>
          <p:cNvSpPr txBox="1"/>
          <p:nvPr/>
        </p:nvSpPr>
        <p:spPr>
          <a:xfrm>
            <a:off x="1320479" y="2123522"/>
            <a:ext cx="1047025" cy="138563"/>
          </a:xfrm>
          <a:prstGeom prst="roundRect">
            <a:avLst>
              <a:gd name="adj" fmla="val 0"/>
            </a:avLst>
          </a:prstGeom>
          <a:noFill/>
          <a:ln w="31750">
            <a:noFill/>
            <a:miter lim="800000"/>
            <a:headEnd/>
            <a:tailEnd/>
          </a:ln>
          <a:effectLst/>
        </p:spPr>
        <p:txBody>
          <a:bodyPr vert="horz" wrap="square" lIns="0" tIns="0" rIns="0" bIns="0" numCol="1" anchor="t"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JobsOhio</a:t>
            </a:r>
          </a:p>
        </p:txBody>
      </p:sp>
      <p:sp>
        <p:nvSpPr>
          <p:cNvPr id="71" name="Content Placeholder 2">
            <a:extLst>
              <a:ext uri="{FF2B5EF4-FFF2-40B4-BE49-F238E27FC236}">
                <a16:creationId xmlns:a16="http://schemas.microsoft.com/office/drawing/2014/main" id="{723A9A96-ED40-784A-BC63-752891149041}"/>
              </a:ext>
            </a:extLst>
          </p:cNvPr>
          <p:cNvSpPr>
            <a:spLocks noGrp="1"/>
          </p:cNvSpPr>
          <p:nvPr>
            <p:ph type="body" sz="quarter" idx="10"/>
          </p:nvPr>
        </p:nvSpPr>
        <p:spPr>
          <a:xfrm>
            <a:off x="1019176" y="148831"/>
            <a:ext cx="9308166" cy="672263"/>
          </a:xfrm>
        </p:spPr>
        <p:txBody>
          <a:bodyPr anchor="t">
            <a:normAutofit/>
          </a:bodyPr>
          <a:lstStyle/>
          <a:p>
            <a:pPr marL="0" indent="0">
              <a:lnSpc>
                <a:spcPct val="100000"/>
              </a:lnSpc>
              <a:buNone/>
            </a:pPr>
            <a:r>
              <a:rPr lang="en-US" sz="3200" dirty="0"/>
              <a:t>JobsOhio Key Initiatives and Priorities</a:t>
            </a:r>
          </a:p>
        </p:txBody>
      </p:sp>
      <p:sp>
        <p:nvSpPr>
          <p:cNvPr id="114" name="Rectangle 113">
            <a:extLst>
              <a:ext uri="{FF2B5EF4-FFF2-40B4-BE49-F238E27FC236}">
                <a16:creationId xmlns:a16="http://schemas.microsoft.com/office/drawing/2014/main" id="{03BB7FCD-4483-2F48-8587-56186A849DB2}"/>
              </a:ext>
            </a:extLst>
          </p:cNvPr>
          <p:cNvSpPr/>
          <p:nvPr/>
        </p:nvSpPr>
        <p:spPr>
          <a:xfrm>
            <a:off x="5643180" y="2328736"/>
            <a:ext cx="2095557" cy="3040895"/>
          </a:xfrm>
          <a:prstGeom prst="rect">
            <a:avLst/>
          </a:prstGeom>
          <a:gradFill>
            <a:gsLst>
              <a:gs pos="0">
                <a:schemeClr val="accent1">
                  <a:lumMod val="5000"/>
                  <a:lumOff val="95000"/>
                  <a:alpha val="0"/>
                </a:schemeClr>
              </a:gs>
              <a:gs pos="100000">
                <a:schemeClr val="bg1">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Rectangle 4">
            <a:extLst>
              <a:ext uri="{FF2B5EF4-FFF2-40B4-BE49-F238E27FC236}">
                <a16:creationId xmlns:a16="http://schemas.microsoft.com/office/drawing/2014/main" id="{2B675489-1F36-0343-B615-B81BBED86057}"/>
              </a:ext>
            </a:extLst>
          </p:cNvPr>
          <p:cNvSpPr txBox="1"/>
          <p:nvPr/>
        </p:nvSpPr>
        <p:spPr>
          <a:xfrm>
            <a:off x="4795753" y="3153561"/>
            <a:ext cx="588475" cy="576725"/>
          </a:xfrm>
          <a:prstGeom prst="roundRect">
            <a:avLst>
              <a:gd name="adj" fmla="val 0"/>
            </a:avLst>
          </a:prstGeom>
          <a:noFill/>
          <a:ln w="60325">
            <a:solidFill>
              <a:srgbClr val="FFC000"/>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2800" i="0" u="none" strike="noStrike" kern="1200" cap="none" spc="0" normalizeH="0" baseline="0" noProof="0" dirty="0">
                <a:ln>
                  <a:noFill/>
                </a:ln>
                <a:solidFill>
                  <a:srgbClr val="F5B334"/>
                </a:solidFill>
                <a:effectLst/>
                <a:uLnTx/>
                <a:uFillTx/>
                <a:latin typeface="Arial" panose="020B0604020202020204" pitchFamily="34" charset="0"/>
                <a:ea typeface="Arial" charset="0"/>
                <a:cs typeface="Arial" panose="020B0604020202020204" pitchFamily="34" charset="0"/>
              </a:rPr>
              <a:t>10</a:t>
            </a:r>
          </a:p>
        </p:txBody>
      </p:sp>
      <p:sp>
        <p:nvSpPr>
          <p:cNvPr id="88" name="Rectangle 4">
            <a:extLst>
              <a:ext uri="{FF2B5EF4-FFF2-40B4-BE49-F238E27FC236}">
                <a16:creationId xmlns:a16="http://schemas.microsoft.com/office/drawing/2014/main" id="{EDA1352D-6224-CE4A-9BF3-4C0677D6061B}"/>
              </a:ext>
            </a:extLst>
          </p:cNvPr>
          <p:cNvSpPr txBox="1"/>
          <p:nvPr/>
        </p:nvSpPr>
        <p:spPr>
          <a:xfrm>
            <a:off x="4795753" y="3703410"/>
            <a:ext cx="588476" cy="213659"/>
          </a:xfrm>
          <a:prstGeom prst="roundRect">
            <a:avLst>
              <a:gd name="adj" fmla="val 0"/>
            </a:avLst>
          </a:prstGeom>
          <a:solidFill>
            <a:srgbClr val="FFC000"/>
          </a:solidFill>
          <a:ln w="60325">
            <a:solidFill>
              <a:srgbClr val="FFC000"/>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Mil/Fed</a:t>
            </a:r>
          </a:p>
        </p:txBody>
      </p:sp>
      <p:sp>
        <p:nvSpPr>
          <p:cNvPr id="97" name="Right Arrow 96">
            <a:extLst>
              <a:ext uri="{FF2B5EF4-FFF2-40B4-BE49-F238E27FC236}">
                <a16:creationId xmlns:a16="http://schemas.microsoft.com/office/drawing/2014/main" id="{502D9C3D-D946-A249-977E-73B36D3C2F35}"/>
              </a:ext>
            </a:extLst>
          </p:cNvPr>
          <p:cNvSpPr/>
          <p:nvPr/>
        </p:nvSpPr>
        <p:spPr>
          <a:xfrm>
            <a:off x="5651991" y="1938879"/>
            <a:ext cx="2367745" cy="342523"/>
          </a:xfrm>
          <a:prstGeom prst="rightArrow">
            <a:avLst>
              <a:gd name="adj1" fmla="val 71332"/>
              <a:gd name="adj2"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8" name="Group 97">
            <a:extLst>
              <a:ext uri="{FF2B5EF4-FFF2-40B4-BE49-F238E27FC236}">
                <a16:creationId xmlns:a16="http://schemas.microsoft.com/office/drawing/2014/main" id="{BD8CB18B-9DDD-A644-B2BD-0A3681016F3E}"/>
              </a:ext>
            </a:extLst>
          </p:cNvPr>
          <p:cNvGrpSpPr/>
          <p:nvPr/>
        </p:nvGrpSpPr>
        <p:grpSpPr>
          <a:xfrm>
            <a:off x="4542851" y="1833559"/>
            <a:ext cx="1241707" cy="1289408"/>
            <a:chOff x="419100" y="1161146"/>
            <a:chExt cx="1403593" cy="1488755"/>
          </a:xfrm>
        </p:grpSpPr>
        <p:pic>
          <p:nvPicPr>
            <p:cNvPr id="103" name="Graphic 102">
              <a:extLst>
                <a:ext uri="{FF2B5EF4-FFF2-40B4-BE49-F238E27FC236}">
                  <a16:creationId xmlns:a16="http://schemas.microsoft.com/office/drawing/2014/main" id="{86A87725-0BC9-FB43-9612-C7297E4EB28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100" y="1161146"/>
              <a:ext cx="1403593" cy="1488755"/>
            </a:xfrm>
            <a:prstGeom prst="rect">
              <a:avLst/>
            </a:prstGeom>
            <a:effectLst>
              <a:outerShdw blurRad="50800" dist="38100" dir="2700000" sx="98000" sy="98000" algn="tl" rotWithShape="0">
                <a:prstClr val="black">
                  <a:alpha val="40000"/>
                </a:prstClr>
              </a:outerShdw>
            </a:effectLst>
          </p:spPr>
        </p:pic>
        <p:sp>
          <p:nvSpPr>
            <p:cNvPr id="104" name="Rectangle 4">
              <a:extLst>
                <a:ext uri="{FF2B5EF4-FFF2-40B4-BE49-F238E27FC236}">
                  <a16:creationId xmlns:a16="http://schemas.microsoft.com/office/drawing/2014/main" id="{0DAE2D8C-E91E-2F45-8C72-6F848CF8FBE0}"/>
                </a:ext>
              </a:extLst>
            </p:cNvPr>
            <p:cNvSpPr txBox="1"/>
            <p:nvPr/>
          </p:nvSpPr>
          <p:spPr>
            <a:xfrm>
              <a:off x="496393" y="1428587"/>
              <a:ext cx="1183529" cy="1141870"/>
            </a:xfrm>
            <a:prstGeom prst="roundRect">
              <a:avLst>
                <a:gd name="adj" fmla="val 0"/>
              </a:avLst>
            </a:prstGeom>
            <a:noFill/>
            <a:ln w="31750">
              <a:no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280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2.0</a:t>
              </a:r>
            </a:p>
          </p:txBody>
        </p:sp>
      </p:grpSp>
      <p:sp>
        <p:nvSpPr>
          <p:cNvPr id="101" name="TextBox 100">
            <a:extLst>
              <a:ext uri="{FF2B5EF4-FFF2-40B4-BE49-F238E27FC236}">
                <a16:creationId xmlns:a16="http://schemas.microsoft.com/office/drawing/2014/main" id="{B7F6ED7A-447A-DC4A-A8BA-3357488CF4E8}"/>
              </a:ext>
            </a:extLst>
          </p:cNvPr>
          <p:cNvSpPr txBox="1"/>
          <p:nvPr/>
        </p:nvSpPr>
        <p:spPr>
          <a:xfrm>
            <a:off x="5822576" y="1944192"/>
            <a:ext cx="954107" cy="3362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Arial" panose="020B0604020202020204"/>
                <a:ea typeface="+mn-ea"/>
                <a:cs typeface="+mn-cs"/>
              </a:rPr>
              <a:t>2020 – </a:t>
            </a:r>
          </a:p>
        </p:txBody>
      </p:sp>
      <p:sp>
        <p:nvSpPr>
          <p:cNvPr id="102" name="Rectangle 4">
            <a:extLst>
              <a:ext uri="{FF2B5EF4-FFF2-40B4-BE49-F238E27FC236}">
                <a16:creationId xmlns:a16="http://schemas.microsoft.com/office/drawing/2014/main" id="{C618EE4F-BAAC-5646-9449-4B646F32F0C0}"/>
              </a:ext>
            </a:extLst>
          </p:cNvPr>
          <p:cNvSpPr txBox="1"/>
          <p:nvPr/>
        </p:nvSpPr>
        <p:spPr>
          <a:xfrm>
            <a:off x="4627884" y="2152090"/>
            <a:ext cx="1047025" cy="138563"/>
          </a:xfrm>
          <a:prstGeom prst="roundRect">
            <a:avLst>
              <a:gd name="adj" fmla="val 0"/>
            </a:avLst>
          </a:prstGeom>
          <a:noFill/>
          <a:ln w="31750">
            <a:noFill/>
            <a:miter lim="800000"/>
            <a:headEnd/>
            <a:tailEnd/>
          </a:ln>
          <a:effectLst/>
        </p:spPr>
        <p:txBody>
          <a:bodyPr vert="horz" wrap="square" lIns="0" tIns="0" rIns="0" bIns="0" numCol="1" anchor="t"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JobsOhio</a:t>
            </a:r>
          </a:p>
        </p:txBody>
      </p:sp>
      <p:sp>
        <p:nvSpPr>
          <p:cNvPr id="162" name="Plus 161">
            <a:extLst>
              <a:ext uri="{FF2B5EF4-FFF2-40B4-BE49-F238E27FC236}">
                <a16:creationId xmlns:a16="http://schemas.microsoft.com/office/drawing/2014/main" id="{82F71F82-6CE7-F34C-9855-97BCD70A884B}"/>
              </a:ext>
            </a:extLst>
          </p:cNvPr>
          <p:cNvSpPr/>
          <p:nvPr/>
        </p:nvSpPr>
        <p:spPr>
          <a:xfrm>
            <a:off x="4683477" y="3876298"/>
            <a:ext cx="798989" cy="735891"/>
          </a:xfrm>
          <a:prstGeom prst="mathPlus">
            <a:avLst>
              <a:gd name="adj1" fmla="val 612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0" name="Rectangle 159">
            <a:extLst>
              <a:ext uri="{FF2B5EF4-FFF2-40B4-BE49-F238E27FC236}">
                <a16:creationId xmlns:a16="http://schemas.microsoft.com/office/drawing/2014/main" id="{DE35E4E2-A3AE-0747-8544-924E3CD8797A}"/>
              </a:ext>
            </a:extLst>
          </p:cNvPr>
          <p:cNvSpPr/>
          <p:nvPr/>
        </p:nvSpPr>
        <p:spPr>
          <a:xfrm>
            <a:off x="8944158" y="2382459"/>
            <a:ext cx="2095557" cy="3040895"/>
          </a:xfrm>
          <a:prstGeom prst="rect">
            <a:avLst/>
          </a:prstGeom>
          <a:gradFill>
            <a:gsLst>
              <a:gs pos="0">
                <a:schemeClr val="accent1">
                  <a:lumMod val="5000"/>
                  <a:lumOff val="95000"/>
                  <a:alpha val="0"/>
                </a:schemeClr>
              </a:gs>
              <a:gs pos="100000">
                <a:schemeClr val="bg1">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51B673BD-8B3D-3742-8867-94A3218CBC8F}"/>
              </a:ext>
            </a:extLst>
          </p:cNvPr>
          <p:cNvGrpSpPr/>
          <p:nvPr/>
        </p:nvGrpSpPr>
        <p:grpSpPr>
          <a:xfrm>
            <a:off x="9090455" y="2392933"/>
            <a:ext cx="1824887" cy="2976697"/>
            <a:chOff x="9603514" y="2199840"/>
            <a:chExt cx="1962152" cy="2045461"/>
          </a:xfrm>
        </p:grpSpPr>
        <p:sp>
          <p:nvSpPr>
            <p:cNvPr id="132" name="Rectangle 4">
              <a:extLst>
                <a:ext uri="{FF2B5EF4-FFF2-40B4-BE49-F238E27FC236}">
                  <a16:creationId xmlns:a16="http://schemas.microsoft.com/office/drawing/2014/main" id="{E3C000E5-8FE9-3B44-8F5C-AF0D954C77E9}"/>
                </a:ext>
              </a:extLst>
            </p:cNvPr>
            <p:cNvSpPr txBox="1"/>
            <p:nvPr/>
          </p:nvSpPr>
          <p:spPr>
            <a:xfrm>
              <a:off x="9603630" y="2199840"/>
              <a:ext cx="1962036" cy="251949"/>
            </a:xfrm>
            <a:prstGeom prst="roundRect">
              <a:avLst>
                <a:gd name="adj" fmla="val 0"/>
              </a:avLst>
            </a:prstGeom>
            <a:solidFill>
              <a:schemeClr val="accent2"/>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COVID PPE </a:t>
              </a:r>
            </a:p>
          </p:txBody>
        </p:sp>
        <p:sp>
          <p:nvSpPr>
            <p:cNvPr id="133" name="Rectangle 4">
              <a:extLst>
                <a:ext uri="{FF2B5EF4-FFF2-40B4-BE49-F238E27FC236}">
                  <a16:creationId xmlns:a16="http://schemas.microsoft.com/office/drawing/2014/main" id="{3AE3345C-3492-2C49-A288-D056EAB5817E}"/>
                </a:ext>
              </a:extLst>
            </p:cNvPr>
            <p:cNvSpPr txBox="1"/>
            <p:nvPr/>
          </p:nvSpPr>
          <p:spPr>
            <a:xfrm>
              <a:off x="9603630" y="3480920"/>
              <a:ext cx="1962036" cy="251949"/>
            </a:xfrm>
            <a:prstGeom prst="roundRect">
              <a:avLst>
                <a:gd name="adj" fmla="val 0"/>
              </a:avLst>
            </a:prstGeom>
            <a:solidFill>
              <a:schemeClr val="accent2"/>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ts val="102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Ohio is for Leaders</a:t>
              </a:r>
            </a:p>
          </p:txBody>
        </p:sp>
        <p:sp>
          <p:nvSpPr>
            <p:cNvPr id="134" name="Rectangle 4">
              <a:extLst>
                <a:ext uri="{FF2B5EF4-FFF2-40B4-BE49-F238E27FC236}">
                  <a16:creationId xmlns:a16="http://schemas.microsoft.com/office/drawing/2014/main" id="{62A5C004-AE09-D042-A836-C8E85DFCBD94}"/>
                </a:ext>
              </a:extLst>
            </p:cNvPr>
            <p:cNvSpPr txBox="1"/>
            <p:nvPr/>
          </p:nvSpPr>
          <p:spPr>
            <a:xfrm>
              <a:off x="9603630" y="2456056"/>
              <a:ext cx="1962036" cy="251949"/>
            </a:xfrm>
            <a:prstGeom prst="roundRect">
              <a:avLst>
                <a:gd name="adj" fmla="val 0"/>
              </a:avLst>
            </a:prstGeom>
            <a:solidFill>
              <a:schemeClr val="accent2"/>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COVID Response</a:t>
              </a:r>
            </a:p>
          </p:txBody>
        </p:sp>
        <p:sp>
          <p:nvSpPr>
            <p:cNvPr id="135" name="Rectangle 4">
              <a:extLst>
                <a:ext uri="{FF2B5EF4-FFF2-40B4-BE49-F238E27FC236}">
                  <a16:creationId xmlns:a16="http://schemas.microsoft.com/office/drawing/2014/main" id="{89D70AF3-D63E-FB4E-838C-72C5DA89DE6D}"/>
                </a:ext>
              </a:extLst>
            </p:cNvPr>
            <p:cNvSpPr txBox="1"/>
            <p:nvPr/>
          </p:nvSpPr>
          <p:spPr>
            <a:xfrm>
              <a:off x="9603514" y="3993352"/>
              <a:ext cx="1962036" cy="251949"/>
            </a:xfrm>
            <a:prstGeom prst="roundRect">
              <a:avLst>
                <a:gd name="adj" fmla="val 0"/>
              </a:avLst>
            </a:prstGeom>
            <a:solidFill>
              <a:schemeClr val="accent2"/>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JO Future of Work</a:t>
              </a:r>
            </a:p>
          </p:txBody>
        </p:sp>
        <p:sp>
          <p:nvSpPr>
            <p:cNvPr id="136" name="Rectangle 4">
              <a:extLst>
                <a:ext uri="{FF2B5EF4-FFF2-40B4-BE49-F238E27FC236}">
                  <a16:creationId xmlns:a16="http://schemas.microsoft.com/office/drawing/2014/main" id="{038889E1-A9C3-2D44-B02E-D0E4BCD30044}"/>
                </a:ext>
              </a:extLst>
            </p:cNvPr>
            <p:cNvSpPr txBox="1"/>
            <p:nvPr/>
          </p:nvSpPr>
          <p:spPr>
            <a:xfrm>
              <a:off x="9603630" y="2712272"/>
              <a:ext cx="1962036" cy="251949"/>
            </a:xfrm>
            <a:prstGeom prst="roundRect">
              <a:avLst>
                <a:gd name="adj" fmla="val 0"/>
              </a:avLst>
            </a:prstGeom>
            <a:solidFill>
              <a:schemeClr val="accent2"/>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Ohio PPE Leadership</a:t>
              </a:r>
            </a:p>
          </p:txBody>
        </p:sp>
        <p:sp>
          <p:nvSpPr>
            <p:cNvPr id="139" name="Rectangle 4">
              <a:extLst>
                <a:ext uri="{FF2B5EF4-FFF2-40B4-BE49-F238E27FC236}">
                  <a16:creationId xmlns:a16="http://schemas.microsoft.com/office/drawing/2014/main" id="{2AFDCA98-D6E0-844E-9437-88E7313CDB5B}"/>
                </a:ext>
              </a:extLst>
            </p:cNvPr>
            <p:cNvSpPr txBox="1"/>
            <p:nvPr/>
          </p:nvSpPr>
          <p:spPr>
            <a:xfrm>
              <a:off x="9603630" y="2968488"/>
              <a:ext cx="1962036" cy="251949"/>
            </a:xfrm>
            <a:prstGeom prst="roundRect">
              <a:avLst>
                <a:gd name="adj" fmla="val 0"/>
              </a:avLst>
            </a:prstGeom>
            <a:solidFill>
              <a:schemeClr val="accent2"/>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Ohio To Work™</a:t>
              </a:r>
            </a:p>
          </p:txBody>
        </p:sp>
        <p:sp>
          <p:nvSpPr>
            <p:cNvPr id="140" name="Rectangle 4">
              <a:extLst>
                <a:ext uri="{FF2B5EF4-FFF2-40B4-BE49-F238E27FC236}">
                  <a16:creationId xmlns:a16="http://schemas.microsoft.com/office/drawing/2014/main" id="{29F40392-6212-E246-9C51-D1797F0B4CFC}"/>
                </a:ext>
              </a:extLst>
            </p:cNvPr>
            <p:cNvSpPr txBox="1"/>
            <p:nvPr/>
          </p:nvSpPr>
          <p:spPr>
            <a:xfrm>
              <a:off x="9603630" y="3224704"/>
              <a:ext cx="1962036" cy="251949"/>
            </a:xfrm>
            <a:prstGeom prst="roundRect">
              <a:avLst>
                <a:gd name="adj" fmla="val 0"/>
              </a:avLst>
            </a:prstGeom>
            <a:solidFill>
              <a:schemeClr val="accent2"/>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Broadband</a:t>
              </a:r>
            </a:p>
          </p:txBody>
        </p:sp>
        <p:sp>
          <p:nvSpPr>
            <p:cNvPr id="141" name="Rectangle 4">
              <a:extLst>
                <a:ext uri="{FF2B5EF4-FFF2-40B4-BE49-F238E27FC236}">
                  <a16:creationId xmlns:a16="http://schemas.microsoft.com/office/drawing/2014/main" id="{96766E26-F4F2-3843-B438-CFCD02E53F50}"/>
                </a:ext>
              </a:extLst>
            </p:cNvPr>
            <p:cNvSpPr txBox="1"/>
            <p:nvPr/>
          </p:nvSpPr>
          <p:spPr>
            <a:xfrm>
              <a:off x="9603630" y="3737136"/>
              <a:ext cx="1962036" cy="251949"/>
            </a:xfrm>
            <a:prstGeom prst="roundRect">
              <a:avLst>
                <a:gd name="adj" fmla="val 0"/>
              </a:avLst>
            </a:prstGeom>
            <a:solidFill>
              <a:schemeClr val="accent2"/>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ts val="1020"/>
                </a:lnSpc>
                <a:spcBef>
                  <a:spcPct val="0"/>
                </a:spcBef>
                <a:spcAft>
                  <a:spcPct val="0"/>
                </a:spcAft>
                <a:buClr>
                  <a:srgbClr val="BB0000"/>
                </a:buClr>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Enhanced Lending Support</a:t>
              </a:r>
            </a:p>
          </p:txBody>
        </p:sp>
      </p:grpSp>
      <p:sp>
        <p:nvSpPr>
          <p:cNvPr id="46" name="Right Arrow 45">
            <a:extLst>
              <a:ext uri="{FF2B5EF4-FFF2-40B4-BE49-F238E27FC236}">
                <a16:creationId xmlns:a16="http://schemas.microsoft.com/office/drawing/2014/main" id="{5257F22D-663F-7C4D-A477-32672A07AC90}"/>
              </a:ext>
            </a:extLst>
          </p:cNvPr>
          <p:cNvSpPr/>
          <p:nvPr/>
        </p:nvSpPr>
        <p:spPr>
          <a:xfrm>
            <a:off x="9028752" y="1977240"/>
            <a:ext cx="2257674" cy="354343"/>
          </a:xfrm>
          <a:prstGeom prst="rightArrow">
            <a:avLst>
              <a:gd name="adj1" fmla="val 71332"/>
              <a:gd name="adj2" fmla="val 50000"/>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2" name="Group 61">
            <a:extLst>
              <a:ext uri="{FF2B5EF4-FFF2-40B4-BE49-F238E27FC236}">
                <a16:creationId xmlns:a16="http://schemas.microsoft.com/office/drawing/2014/main" id="{C7F63C83-1C03-3043-AFB6-DA1F1A2FF4E9}"/>
              </a:ext>
            </a:extLst>
          </p:cNvPr>
          <p:cNvGrpSpPr/>
          <p:nvPr/>
        </p:nvGrpSpPr>
        <p:grpSpPr>
          <a:xfrm>
            <a:off x="7887381" y="1858714"/>
            <a:ext cx="1241707" cy="1333904"/>
            <a:chOff x="419100" y="1161146"/>
            <a:chExt cx="1403593" cy="1488755"/>
          </a:xfrm>
        </p:grpSpPr>
        <p:pic>
          <p:nvPicPr>
            <p:cNvPr id="63" name="Graphic 62">
              <a:extLst>
                <a:ext uri="{FF2B5EF4-FFF2-40B4-BE49-F238E27FC236}">
                  <a16:creationId xmlns:a16="http://schemas.microsoft.com/office/drawing/2014/main" id="{CAC826CB-FF09-C94F-A275-A64BF3E47CF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9100" y="1161146"/>
              <a:ext cx="1403593" cy="1488755"/>
            </a:xfrm>
            <a:prstGeom prst="rect">
              <a:avLst/>
            </a:prstGeom>
            <a:effectLst>
              <a:outerShdw blurRad="50800" dist="38100" dir="2700000" sx="98000" sy="98000" algn="tl" rotWithShape="0">
                <a:prstClr val="black">
                  <a:alpha val="40000"/>
                </a:prstClr>
              </a:outerShdw>
            </a:effectLst>
          </p:spPr>
        </p:pic>
        <p:sp>
          <p:nvSpPr>
            <p:cNvPr id="64" name="Rectangle 4">
              <a:extLst>
                <a:ext uri="{FF2B5EF4-FFF2-40B4-BE49-F238E27FC236}">
                  <a16:creationId xmlns:a16="http://schemas.microsoft.com/office/drawing/2014/main" id="{CBCB9AB0-53CD-8941-95C3-EBC6DE4ADECF}"/>
                </a:ext>
              </a:extLst>
            </p:cNvPr>
            <p:cNvSpPr txBox="1"/>
            <p:nvPr/>
          </p:nvSpPr>
          <p:spPr>
            <a:xfrm>
              <a:off x="496393" y="1417409"/>
              <a:ext cx="1183529" cy="1141870"/>
            </a:xfrm>
            <a:prstGeom prst="roundRect">
              <a:avLst>
                <a:gd name="adj" fmla="val 0"/>
              </a:avLst>
            </a:prstGeom>
            <a:noFill/>
            <a:ln w="31750">
              <a:no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280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2.X</a:t>
              </a:r>
            </a:p>
          </p:txBody>
        </p:sp>
      </p:grpSp>
      <p:sp>
        <p:nvSpPr>
          <p:cNvPr id="49" name="TextBox 48">
            <a:extLst>
              <a:ext uri="{FF2B5EF4-FFF2-40B4-BE49-F238E27FC236}">
                <a16:creationId xmlns:a16="http://schemas.microsoft.com/office/drawing/2014/main" id="{8E745929-BE3A-D445-9707-86FCE35D13DB}"/>
              </a:ext>
            </a:extLst>
          </p:cNvPr>
          <p:cNvSpPr txBox="1"/>
          <p:nvPr/>
        </p:nvSpPr>
        <p:spPr>
          <a:xfrm>
            <a:off x="9170122" y="1966406"/>
            <a:ext cx="1054975" cy="336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FFFF"/>
                </a:solidFill>
                <a:effectLst/>
                <a:uLnTx/>
                <a:uFillTx/>
                <a:latin typeface="Arial" panose="020B0604020202020204"/>
                <a:ea typeface="+mn-ea"/>
                <a:cs typeface="+mn-cs"/>
              </a:rPr>
              <a:t>2020 – </a:t>
            </a:r>
          </a:p>
        </p:txBody>
      </p:sp>
      <p:sp>
        <p:nvSpPr>
          <p:cNvPr id="74" name="Rectangle 4">
            <a:extLst>
              <a:ext uri="{FF2B5EF4-FFF2-40B4-BE49-F238E27FC236}">
                <a16:creationId xmlns:a16="http://schemas.microsoft.com/office/drawing/2014/main" id="{03EEFFCC-47F8-9347-829A-7610CA45F94E}"/>
              </a:ext>
            </a:extLst>
          </p:cNvPr>
          <p:cNvSpPr txBox="1"/>
          <p:nvPr/>
        </p:nvSpPr>
        <p:spPr>
          <a:xfrm>
            <a:off x="7972560" y="2188237"/>
            <a:ext cx="1047025" cy="143345"/>
          </a:xfrm>
          <a:prstGeom prst="roundRect">
            <a:avLst>
              <a:gd name="adj" fmla="val 0"/>
            </a:avLst>
          </a:prstGeom>
          <a:noFill/>
          <a:ln w="31750">
            <a:noFill/>
            <a:miter lim="800000"/>
            <a:headEnd/>
            <a:tailEnd/>
          </a:ln>
          <a:effectLst/>
        </p:spPr>
        <p:txBody>
          <a:bodyPr vert="horz" wrap="square" lIns="0" tIns="0" rIns="0" bIns="0" numCol="1" anchor="t"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JobsOhio</a:t>
            </a:r>
          </a:p>
        </p:txBody>
      </p:sp>
      <p:sp>
        <p:nvSpPr>
          <p:cNvPr id="158" name="Rectangle 4">
            <a:extLst>
              <a:ext uri="{FF2B5EF4-FFF2-40B4-BE49-F238E27FC236}">
                <a16:creationId xmlns:a16="http://schemas.microsoft.com/office/drawing/2014/main" id="{2B2E47E8-B08E-7F49-A13C-FDE3D31D7CEB}"/>
              </a:ext>
            </a:extLst>
          </p:cNvPr>
          <p:cNvSpPr txBox="1"/>
          <p:nvPr/>
        </p:nvSpPr>
        <p:spPr>
          <a:xfrm>
            <a:off x="9197466" y="2380334"/>
            <a:ext cx="274315" cy="385462"/>
          </a:xfrm>
          <a:prstGeom prst="roundRect">
            <a:avLst>
              <a:gd name="adj" fmla="val 0"/>
            </a:avLst>
          </a:prstGeom>
          <a:noFill/>
          <a:ln w="9525">
            <a:no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80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10</a:t>
            </a:r>
          </a:p>
        </p:txBody>
      </p:sp>
      <p:sp>
        <p:nvSpPr>
          <p:cNvPr id="161" name="Plus 160">
            <a:extLst>
              <a:ext uri="{FF2B5EF4-FFF2-40B4-BE49-F238E27FC236}">
                <a16:creationId xmlns:a16="http://schemas.microsoft.com/office/drawing/2014/main" id="{8CFD71ED-D8BC-C24B-ADBA-EC826E462CB1}"/>
              </a:ext>
            </a:extLst>
          </p:cNvPr>
          <p:cNvSpPr/>
          <p:nvPr/>
        </p:nvSpPr>
        <p:spPr>
          <a:xfrm>
            <a:off x="8005917" y="3549123"/>
            <a:ext cx="798989" cy="735891"/>
          </a:xfrm>
          <a:prstGeom prst="mathPlus">
            <a:avLst>
              <a:gd name="adj1" fmla="val 61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F24D2ECF-8875-1F48-A839-285980CB85D4}"/>
              </a:ext>
            </a:extLst>
          </p:cNvPr>
          <p:cNvGrpSpPr/>
          <p:nvPr/>
        </p:nvGrpSpPr>
        <p:grpSpPr>
          <a:xfrm>
            <a:off x="5771616" y="2345169"/>
            <a:ext cx="1827869" cy="2651597"/>
            <a:chOff x="5559581" y="2133136"/>
            <a:chExt cx="1827869" cy="2100040"/>
          </a:xfrm>
        </p:grpSpPr>
        <p:sp>
          <p:nvSpPr>
            <p:cNvPr id="116" name="Rectangle 4">
              <a:extLst>
                <a:ext uri="{FF2B5EF4-FFF2-40B4-BE49-F238E27FC236}">
                  <a16:creationId xmlns:a16="http://schemas.microsoft.com/office/drawing/2014/main" id="{19CCBA55-321F-B347-9497-47D69CBF3D06}"/>
                </a:ext>
              </a:extLst>
            </p:cNvPr>
            <p:cNvSpPr txBox="1"/>
            <p:nvPr/>
          </p:nvSpPr>
          <p:spPr>
            <a:xfrm>
              <a:off x="5562671" y="2133136"/>
              <a:ext cx="1824779"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Talent</a:t>
              </a:r>
            </a:p>
          </p:txBody>
        </p:sp>
        <p:sp>
          <p:nvSpPr>
            <p:cNvPr id="117" name="Rectangle 4">
              <a:extLst>
                <a:ext uri="{FF2B5EF4-FFF2-40B4-BE49-F238E27FC236}">
                  <a16:creationId xmlns:a16="http://schemas.microsoft.com/office/drawing/2014/main" id="{92C6E47E-5FE4-B449-AD87-4EC66450ECF9}"/>
                </a:ext>
              </a:extLst>
            </p:cNvPr>
            <p:cNvSpPr txBox="1"/>
            <p:nvPr/>
          </p:nvSpPr>
          <p:spPr>
            <a:xfrm>
              <a:off x="5562671" y="3299593"/>
              <a:ext cx="1824779"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Inclusive Econ Dev</a:t>
              </a:r>
            </a:p>
          </p:txBody>
        </p:sp>
        <p:sp>
          <p:nvSpPr>
            <p:cNvPr id="118" name="Rectangle 4">
              <a:extLst>
                <a:ext uri="{FF2B5EF4-FFF2-40B4-BE49-F238E27FC236}">
                  <a16:creationId xmlns:a16="http://schemas.microsoft.com/office/drawing/2014/main" id="{DF0B962F-497F-A04F-9A03-EB50E7B01F39}"/>
                </a:ext>
              </a:extLst>
            </p:cNvPr>
            <p:cNvSpPr txBox="1"/>
            <p:nvPr/>
          </p:nvSpPr>
          <p:spPr>
            <a:xfrm>
              <a:off x="5562671" y="2366427"/>
              <a:ext cx="1824779"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Sites</a:t>
              </a:r>
            </a:p>
          </p:txBody>
        </p:sp>
        <p:sp>
          <p:nvSpPr>
            <p:cNvPr id="120" name="Rectangle 4">
              <a:extLst>
                <a:ext uri="{FF2B5EF4-FFF2-40B4-BE49-F238E27FC236}">
                  <a16:creationId xmlns:a16="http://schemas.microsoft.com/office/drawing/2014/main" id="{6A6EA511-CFE0-8C4D-9B7F-CCCE73D514F0}"/>
                </a:ext>
              </a:extLst>
            </p:cNvPr>
            <p:cNvSpPr txBox="1"/>
            <p:nvPr/>
          </p:nvSpPr>
          <p:spPr>
            <a:xfrm>
              <a:off x="5562671" y="2599719"/>
              <a:ext cx="1824779"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Innovation</a:t>
              </a:r>
            </a:p>
          </p:txBody>
        </p:sp>
        <p:sp>
          <p:nvSpPr>
            <p:cNvPr id="121" name="Rectangle 4">
              <a:extLst>
                <a:ext uri="{FF2B5EF4-FFF2-40B4-BE49-F238E27FC236}">
                  <a16:creationId xmlns:a16="http://schemas.microsoft.com/office/drawing/2014/main" id="{0D54560C-4D64-E549-97AB-170E49AE8A19}"/>
                </a:ext>
              </a:extLst>
            </p:cNvPr>
            <p:cNvSpPr txBox="1"/>
            <p:nvPr/>
          </p:nvSpPr>
          <p:spPr>
            <a:xfrm>
              <a:off x="5559581" y="3762423"/>
              <a:ext cx="1824672"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20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Air Service Restoration</a:t>
              </a:r>
            </a:p>
          </p:txBody>
        </p:sp>
        <p:sp>
          <p:nvSpPr>
            <p:cNvPr id="123" name="Rectangle 4">
              <a:extLst>
                <a:ext uri="{FF2B5EF4-FFF2-40B4-BE49-F238E27FC236}">
                  <a16:creationId xmlns:a16="http://schemas.microsoft.com/office/drawing/2014/main" id="{8CEF9D56-9F2A-1944-B43B-50788447AC0E}"/>
                </a:ext>
              </a:extLst>
            </p:cNvPr>
            <p:cNvSpPr txBox="1"/>
            <p:nvPr/>
          </p:nvSpPr>
          <p:spPr>
            <a:xfrm>
              <a:off x="5562671" y="2833010"/>
              <a:ext cx="1824779"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Diversity, Equity &amp; Inclusion </a:t>
              </a:r>
            </a:p>
          </p:txBody>
        </p:sp>
        <p:sp>
          <p:nvSpPr>
            <p:cNvPr id="124" name="Rectangle 4">
              <a:extLst>
                <a:ext uri="{FF2B5EF4-FFF2-40B4-BE49-F238E27FC236}">
                  <a16:creationId xmlns:a16="http://schemas.microsoft.com/office/drawing/2014/main" id="{509D0898-905F-134A-AF7D-A37A5C82B15E}"/>
                </a:ext>
              </a:extLst>
            </p:cNvPr>
            <p:cNvSpPr txBox="1"/>
            <p:nvPr/>
          </p:nvSpPr>
          <p:spPr>
            <a:xfrm>
              <a:off x="5562671" y="3066301"/>
              <a:ext cx="1824779"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Stakeholder Engagement</a:t>
              </a:r>
            </a:p>
          </p:txBody>
        </p:sp>
        <p:sp>
          <p:nvSpPr>
            <p:cNvPr id="126" name="Rectangle 4">
              <a:extLst>
                <a:ext uri="{FF2B5EF4-FFF2-40B4-BE49-F238E27FC236}">
                  <a16:creationId xmlns:a16="http://schemas.microsoft.com/office/drawing/2014/main" id="{E6B81434-3222-D349-A09A-F77B2520B466}"/>
                </a:ext>
              </a:extLst>
            </p:cNvPr>
            <p:cNvSpPr txBox="1"/>
            <p:nvPr/>
          </p:nvSpPr>
          <p:spPr>
            <a:xfrm>
              <a:off x="5562671" y="3532884"/>
              <a:ext cx="1824779"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ts val="1020"/>
                </a:lnSpc>
                <a:spcBef>
                  <a:spcPct val="0"/>
                </a:spcBef>
                <a:spcAft>
                  <a:spcPct val="0"/>
                </a:spcAft>
                <a:buClr>
                  <a:srgbClr val="BB0000"/>
                </a:buClr>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Find it Here + Find Your Ohio</a:t>
              </a:r>
            </a:p>
          </p:txBody>
        </p:sp>
        <p:sp>
          <p:nvSpPr>
            <p:cNvPr id="81" name="Rectangle 4">
              <a:extLst>
                <a:ext uri="{FF2B5EF4-FFF2-40B4-BE49-F238E27FC236}">
                  <a16:creationId xmlns:a16="http://schemas.microsoft.com/office/drawing/2014/main" id="{5D6BCD05-0DEC-0A4F-920D-C425C53B5910}"/>
                </a:ext>
              </a:extLst>
            </p:cNvPr>
            <p:cNvSpPr txBox="1"/>
            <p:nvPr/>
          </p:nvSpPr>
          <p:spPr>
            <a:xfrm>
              <a:off x="5559636" y="3995714"/>
              <a:ext cx="1824671" cy="237462"/>
            </a:xfrm>
            <a:prstGeom prst="roundRect">
              <a:avLst>
                <a:gd name="adj" fmla="val 0"/>
              </a:avLst>
            </a:prstGeom>
            <a:solidFill>
              <a:srgbClr val="FFC000"/>
            </a:solidFill>
            <a:ln w="9525">
              <a:solidFill>
                <a:schemeClr val="bg1"/>
              </a:solid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17145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Econ Dev Programs</a:t>
              </a:r>
            </a:p>
          </p:txBody>
        </p:sp>
        <p:sp>
          <p:nvSpPr>
            <p:cNvPr id="82" name="Rectangle 4">
              <a:extLst>
                <a:ext uri="{FF2B5EF4-FFF2-40B4-BE49-F238E27FC236}">
                  <a16:creationId xmlns:a16="http://schemas.microsoft.com/office/drawing/2014/main" id="{1F1FA7B9-5E1C-6241-BAA3-2F6B90FE1603}"/>
                </a:ext>
              </a:extLst>
            </p:cNvPr>
            <p:cNvSpPr txBox="1"/>
            <p:nvPr/>
          </p:nvSpPr>
          <p:spPr>
            <a:xfrm>
              <a:off x="5610541" y="4030046"/>
              <a:ext cx="260172" cy="195207"/>
            </a:xfrm>
            <a:prstGeom prst="roundRect">
              <a:avLst>
                <a:gd name="adj" fmla="val 0"/>
              </a:avLst>
            </a:prstGeom>
            <a:solidFill>
              <a:srgbClr val="FFC000"/>
            </a:solidFill>
            <a:ln w="9525">
              <a:noFill/>
              <a:miter lim="800000"/>
              <a:headEnd/>
              <a:tailEnd/>
            </a:ln>
            <a:effectLst/>
          </p:spPr>
          <p:txBody>
            <a:bodyPr vert="horz" wrap="square" lIns="0" tIns="0" rIns="0" bIns="0" numCol="1" anchor="ctr" anchorCtr="0" compatLnSpc="1">
              <a:prstTxWarp prst="textNoShape">
                <a:avLst/>
              </a:prstTxWarp>
              <a:noAutofit/>
            </a:bodyPr>
            <a:lstStyle>
              <a:defPPr>
                <a:defRPr lang="en-US"/>
              </a:defPPr>
              <a:lvl1pPr defTabSz="895350">
                <a:buClr>
                  <a:srgbClr val="BB0000"/>
                </a:buClr>
                <a:defRPr sz="1000" b="1">
                  <a:solidFill>
                    <a:srgbClr val="000000"/>
                  </a:solidFill>
                </a:defRPr>
              </a:lvl1pPr>
            </a:lstStyle>
            <a:p>
              <a:pPr marL="0" marR="0" lvl="0" indent="0" algn="ctr" defTabSz="895350" rtl="0" eaLnBrk="1" fontAlgn="base" latinLnBrk="0" hangingPunct="1">
                <a:lnSpc>
                  <a:spcPct val="100000"/>
                </a:lnSpc>
                <a:spcBef>
                  <a:spcPct val="0"/>
                </a:spcBef>
                <a:spcAft>
                  <a:spcPct val="0"/>
                </a:spcAft>
                <a:buClr>
                  <a:srgbClr val="BB0000"/>
                </a:buClr>
                <a:buSzTx/>
                <a:buFontTx/>
                <a:buNone/>
                <a:tabLst/>
                <a:defRPr/>
              </a:pPr>
              <a:r>
                <a:rPr kumimoji="0" lang="en-US" sz="1600"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13</a:t>
              </a:r>
            </a:p>
          </p:txBody>
        </p:sp>
      </p:grpSp>
      <p:sp>
        <p:nvSpPr>
          <p:cNvPr id="7" name="Rectangle 6">
            <a:extLst>
              <a:ext uri="{FF2B5EF4-FFF2-40B4-BE49-F238E27FC236}">
                <a16:creationId xmlns:a16="http://schemas.microsoft.com/office/drawing/2014/main" id="{EC37C930-CBEE-334D-AA08-2674509CD275}"/>
              </a:ext>
            </a:extLst>
          </p:cNvPr>
          <p:cNvSpPr/>
          <p:nvPr/>
        </p:nvSpPr>
        <p:spPr>
          <a:xfrm>
            <a:off x="5617026" y="4362125"/>
            <a:ext cx="2147863" cy="362236"/>
          </a:xfrm>
          <a:prstGeom prst="rect">
            <a:avLst/>
          </a:prstGeom>
          <a:noFill/>
          <a:ln w="666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398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347C405-78E4-B644-A6BA-068ECABCDFEE}"/>
              </a:ext>
            </a:extLst>
          </p:cNvPr>
          <p:cNvSpPr txBox="1">
            <a:spLocks/>
          </p:cNvSpPr>
          <p:nvPr/>
        </p:nvSpPr>
        <p:spPr>
          <a:xfrm>
            <a:off x="139328" y="2207153"/>
            <a:ext cx="2544204" cy="830998"/>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95073"/>
                </a:solidFill>
                <a:effectLst/>
                <a:uLnTx/>
                <a:uFillTx/>
                <a:latin typeface="Arial" panose="020B0604020202020204"/>
                <a:ea typeface="+mn-ea"/>
                <a:cs typeface="+mn-cs"/>
              </a:rPr>
              <a:t>Access to Service Matters </a:t>
            </a:r>
            <a:br>
              <a:rPr kumimoji="0" lang="en-US" sz="1400" b="1" i="0" u="none" strike="noStrike" kern="0" cap="none" spc="0" normalizeH="0" baseline="0" noProof="0" dirty="0">
                <a:ln>
                  <a:noFill/>
                </a:ln>
                <a:solidFill>
                  <a:srgbClr val="FFFFFF"/>
                </a:solidFill>
                <a:effectLst/>
                <a:uLnTx/>
                <a:uFillTx/>
                <a:latin typeface="Arial" panose="020B0604020202020204"/>
                <a:ea typeface="+mn-ea"/>
                <a:cs typeface="+mn-cs"/>
              </a:rPr>
            </a:b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mn-cs"/>
              </a:rPr>
              <a:t>Ohioan's work at Airports</a:t>
            </a:r>
          </a:p>
        </p:txBody>
      </p:sp>
      <p:sp>
        <p:nvSpPr>
          <p:cNvPr id="6" name="Title 5">
            <a:extLst>
              <a:ext uri="{FF2B5EF4-FFF2-40B4-BE49-F238E27FC236}">
                <a16:creationId xmlns:a16="http://schemas.microsoft.com/office/drawing/2014/main" id="{178C3ACE-2DDC-E645-AAC3-F058725429C7}"/>
              </a:ext>
            </a:extLst>
          </p:cNvPr>
          <p:cNvSpPr>
            <a:spLocks noGrp="1"/>
          </p:cNvSpPr>
          <p:nvPr>
            <p:ph type="title" idx="4294967295"/>
          </p:nvPr>
        </p:nvSpPr>
        <p:spPr>
          <a:xfrm>
            <a:off x="606654" y="501650"/>
            <a:ext cx="10115550" cy="1373188"/>
          </a:xfrm>
        </p:spPr>
        <p:txBody>
          <a:bodyPr>
            <a:normAutofit/>
          </a:bodyPr>
          <a:lstStyle/>
          <a:p>
            <a:r>
              <a:rPr lang="en-US" kern="0" dirty="0">
                <a:latin typeface="Arial" panose="020B0604020202020204" pitchFamily="34" charset="0"/>
                <a:cs typeface="Arial" panose="020B0604020202020204" pitchFamily="34" charset="0"/>
              </a:rPr>
              <a:t>Why an Air Service revenue guarantee program?</a:t>
            </a:r>
          </a:p>
        </p:txBody>
      </p:sp>
      <p:sp>
        <p:nvSpPr>
          <p:cNvPr id="9" name="Rectangle 8">
            <a:extLst>
              <a:ext uri="{FF2B5EF4-FFF2-40B4-BE49-F238E27FC236}">
                <a16:creationId xmlns:a16="http://schemas.microsoft.com/office/drawing/2014/main" id="{31B55C9B-1F44-8341-B981-C65FE6556DCE}"/>
              </a:ext>
            </a:extLst>
          </p:cNvPr>
          <p:cNvSpPr/>
          <p:nvPr/>
        </p:nvSpPr>
        <p:spPr>
          <a:xfrm>
            <a:off x="5297632" y="3130589"/>
            <a:ext cx="2166759" cy="2768937"/>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lumMod val="50000"/>
                  </a:srgbClr>
                </a:solidFill>
                <a:effectLst/>
                <a:uLnTx/>
                <a:uFillTx/>
                <a:latin typeface="Arial" panose="020B0604020202020204"/>
                <a:ea typeface="+mn-ea"/>
                <a:cs typeface="+mn-cs"/>
              </a:rPr>
              <a:t>COVID has impacted air service nationwide and provides  generational opportunity to attract air service ahead of other states with a restoration program</a:t>
            </a:r>
          </a:p>
        </p:txBody>
      </p:sp>
      <p:sp>
        <p:nvSpPr>
          <p:cNvPr id="5" name="Rectangle 4">
            <a:extLst>
              <a:ext uri="{FF2B5EF4-FFF2-40B4-BE49-F238E27FC236}">
                <a16:creationId xmlns:a16="http://schemas.microsoft.com/office/drawing/2014/main" id="{DCF5FAD0-C49C-8F49-9C96-936D1EFDD588}"/>
              </a:ext>
            </a:extLst>
          </p:cNvPr>
          <p:cNvSpPr/>
          <p:nvPr/>
        </p:nvSpPr>
        <p:spPr>
          <a:xfrm>
            <a:off x="3224212" y="3119239"/>
            <a:ext cx="1790573" cy="2031319"/>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lumMod val="50000"/>
                  </a:srgbClr>
                </a:solidFill>
                <a:effectLst/>
                <a:uLnTx/>
                <a:uFillTx/>
                <a:latin typeface="Arial" panose="020B0604020202020204"/>
                <a:ea typeface="+mn-ea"/>
                <a:cs typeface="+mn-cs"/>
              </a:rPr>
              <a:t>Ohio air service decline has been greater in the last 20 years relative to other states in the Midwest</a:t>
            </a:r>
          </a:p>
        </p:txBody>
      </p:sp>
      <p:sp>
        <p:nvSpPr>
          <p:cNvPr id="7" name="Rectangle 6">
            <a:extLst>
              <a:ext uri="{FF2B5EF4-FFF2-40B4-BE49-F238E27FC236}">
                <a16:creationId xmlns:a16="http://schemas.microsoft.com/office/drawing/2014/main" id="{B38EB438-E9A3-3441-9B98-9F8AB4134607}"/>
              </a:ext>
            </a:extLst>
          </p:cNvPr>
          <p:cNvSpPr/>
          <p:nvPr/>
        </p:nvSpPr>
        <p:spPr>
          <a:xfrm>
            <a:off x="5270137" y="2156058"/>
            <a:ext cx="228548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95073"/>
                </a:solidFill>
                <a:effectLst/>
                <a:uLnTx/>
                <a:uFillTx/>
                <a:latin typeface="Arial" panose="020B0604020202020204"/>
                <a:ea typeface="+mn-ea"/>
                <a:cs typeface="+mn-cs"/>
              </a:rPr>
              <a:t>Generational Opportunity </a:t>
            </a:r>
          </a:p>
        </p:txBody>
      </p:sp>
      <p:sp>
        <p:nvSpPr>
          <p:cNvPr id="10" name="Rectangle 9">
            <a:extLst>
              <a:ext uri="{FF2B5EF4-FFF2-40B4-BE49-F238E27FC236}">
                <a16:creationId xmlns:a16="http://schemas.microsoft.com/office/drawing/2014/main" id="{2C13AC77-BE3A-3D4B-9BAE-830356F307CC}"/>
              </a:ext>
            </a:extLst>
          </p:cNvPr>
          <p:cNvSpPr/>
          <p:nvPr/>
        </p:nvSpPr>
        <p:spPr>
          <a:xfrm>
            <a:off x="3146534" y="2207153"/>
            <a:ext cx="176071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95073"/>
                </a:solidFill>
                <a:effectLst/>
                <a:uLnTx/>
                <a:uFillTx/>
                <a:latin typeface="Arial" panose="020B0604020202020204"/>
                <a:ea typeface="+mn-ea"/>
                <a:cs typeface="+mn-cs"/>
              </a:rPr>
              <a:t>20 Years of Decline</a:t>
            </a:r>
          </a:p>
        </p:txBody>
      </p:sp>
      <p:sp>
        <p:nvSpPr>
          <p:cNvPr id="13" name="Rectangle 12">
            <a:extLst>
              <a:ext uri="{FF2B5EF4-FFF2-40B4-BE49-F238E27FC236}">
                <a16:creationId xmlns:a16="http://schemas.microsoft.com/office/drawing/2014/main" id="{AB511B98-9F6E-B641-8CCE-6486B518D8AE}"/>
              </a:ext>
            </a:extLst>
          </p:cNvPr>
          <p:cNvSpPr/>
          <p:nvPr/>
        </p:nvSpPr>
        <p:spPr>
          <a:xfrm>
            <a:off x="516522" y="3119239"/>
            <a:ext cx="1790573"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lumMod val="50000"/>
                  </a:srgbClr>
                </a:solidFill>
                <a:effectLst/>
                <a:uLnTx/>
                <a:uFillTx/>
                <a:latin typeface="Arial" panose="020B0604020202020204"/>
                <a:ea typeface="+mn-ea"/>
                <a:cs typeface="+mn-cs"/>
              </a:rPr>
              <a:t>Business told us they needed air service to expand, relocate to Ohio and in some cases stay in Ohio</a:t>
            </a:r>
          </a:p>
        </p:txBody>
      </p:sp>
      <p:cxnSp>
        <p:nvCxnSpPr>
          <p:cNvPr id="17" name="Straight Connector 16">
            <a:extLst>
              <a:ext uri="{FF2B5EF4-FFF2-40B4-BE49-F238E27FC236}">
                <a16:creationId xmlns:a16="http://schemas.microsoft.com/office/drawing/2014/main" id="{7B0EA004-CF61-3747-BB49-44F171E3D1F0}"/>
              </a:ext>
            </a:extLst>
          </p:cNvPr>
          <p:cNvCxnSpPr>
            <a:cxnSpLocks/>
          </p:cNvCxnSpPr>
          <p:nvPr/>
        </p:nvCxnSpPr>
        <p:spPr>
          <a:xfrm>
            <a:off x="227668" y="3031116"/>
            <a:ext cx="239448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F5FAD0-C49C-8F49-9C96-936D1EFDD588}"/>
              </a:ext>
            </a:extLst>
          </p:cNvPr>
          <p:cNvSpPr/>
          <p:nvPr/>
        </p:nvSpPr>
        <p:spPr>
          <a:xfrm>
            <a:off x="8066221" y="3126676"/>
            <a:ext cx="1938531" cy="2428997"/>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45659">
                    <a:lumMod val="50000"/>
                  </a:srgbClr>
                </a:solidFill>
                <a:effectLst/>
                <a:uLnTx/>
                <a:uFillTx/>
                <a:latin typeface="Arial" panose="020B0604020202020204"/>
                <a:ea typeface="+mn-ea"/>
                <a:cs typeface="+mn-cs"/>
              </a:rPr>
              <a:t>JobsOhio Board approved funding in June 2020 for up to $10 million in the current fiscal year</a:t>
            </a:r>
          </a:p>
        </p:txBody>
      </p:sp>
      <p:sp>
        <p:nvSpPr>
          <p:cNvPr id="15" name="Rectangle 14">
            <a:extLst>
              <a:ext uri="{FF2B5EF4-FFF2-40B4-BE49-F238E27FC236}">
                <a16:creationId xmlns:a16="http://schemas.microsoft.com/office/drawing/2014/main" id="{2C13AC77-BE3A-3D4B-9BAE-830356F307CC}"/>
              </a:ext>
            </a:extLst>
          </p:cNvPr>
          <p:cNvSpPr/>
          <p:nvPr/>
        </p:nvSpPr>
        <p:spPr>
          <a:xfrm>
            <a:off x="8109566" y="2214590"/>
            <a:ext cx="176071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95073"/>
                </a:solidFill>
                <a:effectLst/>
                <a:uLnTx/>
                <a:uFillTx/>
                <a:latin typeface="Arial" panose="020B0604020202020204"/>
                <a:ea typeface="+mn-ea"/>
                <a:cs typeface="+mn-cs"/>
              </a:rPr>
              <a:t>Doing Our Part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95073"/>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757C4550-968A-1441-BAB1-5FD52A45ACBE}"/>
              </a:ext>
            </a:extLst>
          </p:cNvPr>
          <p:cNvCxnSpPr>
            <a:cxnSpLocks/>
          </p:cNvCxnSpPr>
          <p:nvPr/>
        </p:nvCxnSpPr>
        <p:spPr>
          <a:xfrm>
            <a:off x="5338801" y="3032290"/>
            <a:ext cx="22854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284FDF-3DF5-3D49-9299-F0D7A2DAA09C}"/>
              </a:ext>
            </a:extLst>
          </p:cNvPr>
          <p:cNvCxnSpPr>
            <a:cxnSpLocks/>
          </p:cNvCxnSpPr>
          <p:nvPr/>
        </p:nvCxnSpPr>
        <p:spPr>
          <a:xfrm>
            <a:off x="2858993" y="3032290"/>
            <a:ext cx="22854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C504AB-96BD-3C43-AE75-42E99B0FB67E}"/>
              </a:ext>
            </a:extLst>
          </p:cNvPr>
          <p:cNvCxnSpPr>
            <a:cxnSpLocks/>
          </p:cNvCxnSpPr>
          <p:nvPr/>
        </p:nvCxnSpPr>
        <p:spPr>
          <a:xfrm>
            <a:off x="7839954" y="3032290"/>
            <a:ext cx="22854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A08D55E8-5518-A74B-A88C-9E5ACFCAD0C1}"/>
              </a:ext>
            </a:extLst>
          </p:cNvPr>
          <p:cNvSpPr>
            <a:spLocks noGrp="1"/>
          </p:cNvSpPr>
          <p:nvPr>
            <p:ph type="sldNum" sz="quarter" idx="4"/>
          </p:nvPr>
        </p:nvSpPr>
        <p:spPr>
          <a:xfrm>
            <a:off x="9924288" y="6626352"/>
            <a:ext cx="2026920" cy="231648"/>
          </a:xfrm>
          <a:prstGeom prst="rect">
            <a:avLst/>
          </a:prstGeom>
        </p:spPr>
        <p:txBody>
          <a:bodyPr vert="horz" lIns="91440" tIns="45720" rIns="91440" bIns="45720" rtlCol="0" anchor="ctr"/>
          <a:lstStyle>
            <a:lvl1pPr algn="r">
              <a:defRPr sz="900" b="1">
                <a:solidFill>
                  <a:schemeClr val="bg1">
                    <a:lumMod val="50000"/>
                  </a:schemeClr>
                </a:solidFill>
              </a:defRPr>
            </a:lvl1pPr>
          </a:lstStyle>
          <a:p>
            <a:fld id="{1661BA67-2496-BC42-B2D2-763B605DA9A7}" type="slidenum">
              <a:rPr lang="en-US" smtClean="0"/>
              <a:pPr/>
              <a:t>9</a:t>
            </a:fld>
            <a:endParaRPr lang="en-US" sz="900" dirty="0"/>
          </a:p>
        </p:txBody>
      </p:sp>
    </p:spTree>
    <p:extLst>
      <p:ext uri="{BB962C8B-B14F-4D97-AF65-F5344CB8AC3E}">
        <p14:creationId xmlns:p14="http://schemas.microsoft.com/office/powerpoint/2010/main" val="3805678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xml><?xml version="1.0" encoding="utf-8"?>
<p:tagLst xmlns:a="http://schemas.openxmlformats.org/drawingml/2006/main" xmlns:r="http://schemas.openxmlformats.org/officeDocument/2006/relationships" xmlns:p="http://schemas.openxmlformats.org/presentationml/2006/main">
  <p:tag name="NAME" val="RowHeader1"/>
</p:tagLst>
</file>

<file path=ppt/tags/tag22.xml><?xml version="1.0" encoding="utf-8"?>
<p:tagLst xmlns:a="http://schemas.openxmlformats.org/drawingml/2006/main" xmlns:r="http://schemas.openxmlformats.org/officeDocument/2006/relationships" xmlns:p="http://schemas.openxmlformats.org/presentationml/2006/main">
  <p:tag name="NAME" val="RowHeader1"/>
</p:tagLst>
</file>

<file path=ppt/tags/tag23.xml><?xml version="1.0" encoding="utf-8"?>
<p:tagLst xmlns:a="http://schemas.openxmlformats.org/drawingml/2006/main" xmlns:r="http://schemas.openxmlformats.org/officeDocument/2006/relationships" xmlns:p="http://schemas.openxmlformats.org/presentationml/2006/main">
  <p:tag name="NAME" val="RowHeader1"/>
</p:tagLst>
</file>

<file path=ppt/tags/tag24.xml><?xml version="1.0" encoding="utf-8"?>
<p:tagLst xmlns:a="http://schemas.openxmlformats.org/drawingml/2006/main" xmlns:r="http://schemas.openxmlformats.org/officeDocument/2006/relationships" xmlns:p="http://schemas.openxmlformats.org/presentationml/2006/main">
  <p:tag name="NAME" val="RowHeader1"/>
</p:tagLst>
</file>

<file path=ppt/tags/tag25.xml><?xml version="1.0" encoding="utf-8"?>
<p:tagLst xmlns:a="http://schemas.openxmlformats.org/drawingml/2006/main" xmlns:r="http://schemas.openxmlformats.org/officeDocument/2006/relationships" xmlns:p="http://schemas.openxmlformats.org/presentationml/2006/main">
  <p:tag name="NAME" val="RowHeader1"/>
</p:tagLst>
</file>

<file path=ppt/tags/tag26.xml><?xml version="1.0" encoding="utf-8"?>
<p:tagLst xmlns:a="http://schemas.openxmlformats.org/drawingml/2006/main" xmlns:r="http://schemas.openxmlformats.org/officeDocument/2006/relationships" xmlns:p="http://schemas.openxmlformats.org/presentationml/2006/main">
  <p:tag name="NAME" val="RowHeader1"/>
</p:tagLst>
</file>

<file path=ppt/tags/tag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25_Office Theme">
  <a:themeElements>
    <a:clrScheme name="JO BRAND COLOR PALETTE">
      <a:dk1>
        <a:srgbClr val="545659"/>
      </a:dk1>
      <a:lt1>
        <a:srgbClr val="FFFFFF"/>
      </a:lt1>
      <a:dk2>
        <a:srgbClr val="0B405B"/>
      </a:dk2>
      <a:lt2>
        <a:srgbClr val="C8C8C8"/>
      </a:lt2>
      <a:accent1>
        <a:srgbClr val="20BEDE"/>
      </a:accent1>
      <a:accent2>
        <a:srgbClr val="095073"/>
      </a:accent2>
      <a:accent3>
        <a:srgbClr val="E0241B"/>
      </a:accent3>
      <a:accent4>
        <a:srgbClr val="757778"/>
      </a:accent4>
      <a:accent5>
        <a:srgbClr val="F3B234"/>
      </a:accent5>
      <a:accent6>
        <a:srgbClr val="00A98F"/>
      </a:accent6>
      <a:hlink>
        <a:srgbClr val="20BEDE"/>
      </a:hlink>
      <a:folHlink>
        <a:srgbClr val="20BE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 Service Restoration Deck" id="{0BA15155-8FE3-724D-B6E2-E8E324799652}" vid="{AB0381FE-BAED-4A41-8101-4E878C8D4D65}"/>
    </a:ext>
  </a:extLst>
</a:theme>
</file>

<file path=ppt/theme/theme2.xml><?xml version="1.0" encoding="utf-8"?>
<a:theme xmlns:a="http://schemas.openxmlformats.org/drawingml/2006/main" name="4_Office Theme">
  <a:themeElements>
    <a:clrScheme name="JO BRAND COLOR PALETTE">
      <a:dk1>
        <a:srgbClr val="545659"/>
      </a:dk1>
      <a:lt1>
        <a:srgbClr val="FFFFFF"/>
      </a:lt1>
      <a:dk2>
        <a:srgbClr val="0B405B"/>
      </a:dk2>
      <a:lt2>
        <a:srgbClr val="C8C8C8"/>
      </a:lt2>
      <a:accent1>
        <a:srgbClr val="20BEDE"/>
      </a:accent1>
      <a:accent2>
        <a:srgbClr val="095073"/>
      </a:accent2>
      <a:accent3>
        <a:srgbClr val="E0241B"/>
      </a:accent3>
      <a:accent4>
        <a:srgbClr val="757778"/>
      </a:accent4>
      <a:accent5>
        <a:srgbClr val="F3B234"/>
      </a:accent5>
      <a:accent6>
        <a:srgbClr val="00A98F"/>
      </a:accent6>
      <a:hlink>
        <a:srgbClr val="20BEDE"/>
      </a:hlink>
      <a:folHlink>
        <a:srgbClr val="20BE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 Service Restoration Deck" id="{0BA15155-8FE3-724D-B6E2-E8E324799652}" vid="{BEE15454-BFAC-C747-8DC9-9B89319607BC}"/>
    </a:ext>
  </a:extLst>
</a:theme>
</file>

<file path=ppt/theme/theme3.xml><?xml version="1.0" encoding="utf-8"?>
<a:theme xmlns:a="http://schemas.openxmlformats.org/drawingml/2006/main" name="14_Office Theme">
  <a:themeElements>
    <a:clrScheme name="JO BRAND COLOR PALETTE">
      <a:dk1>
        <a:srgbClr val="545659"/>
      </a:dk1>
      <a:lt1>
        <a:srgbClr val="FFFFFF"/>
      </a:lt1>
      <a:dk2>
        <a:srgbClr val="0B405B"/>
      </a:dk2>
      <a:lt2>
        <a:srgbClr val="C8C8C8"/>
      </a:lt2>
      <a:accent1>
        <a:srgbClr val="20BEDE"/>
      </a:accent1>
      <a:accent2>
        <a:srgbClr val="095073"/>
      </a:accent2>
      <a:accent3>
        <a:srgbClr val="E0241B"/>
      </a:accent3>
      <a:accent4>
        <a:srgbClr val="757778"/>
      </a:accent4>
      <a:accent5>
        <a:srgbClr val="F3B234"/>
      </a:accent5>
      <a:accent6>
        <a:srgbClr val="00A98F"/>
      </a:accent6>
      <a:hlink>
        <a:srgbClr val="20BEDE"/>
      </a:hlink>
      <a:folHlink>
        <a:srgbClr val="20BE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bsOhio-MASTER Template" id="{F90EB473-1803-2646-8BCD-2DCB7FCED280}" vid="{E3E5434A-78DC-D044-8329-EFEF511EDA36}"/>
    </a:ext>
  </a:extLst>
</a:theme>
</file>

<file path=ppt/theme/theme4.xml><?xml version="1.0" encoding="utf-8"?>
<a:theme xmlns:a="http://schemas.openxmlformats.org/drawingml/2006/main" name="31_Office Theme">
  <a:themeElements>
    <a:clrScheme name="JO BRAND COLOR PALETTE">
      <a:dk1>
        <a:srgbClr val="545659"/>
      </a:dk1>
      <a:lt1>
        <a:srgbClr val="FFFFFF"/>
      </a:lt1>
      <a:dk2>
        <a:srgbClr val="0B405B"/>
      </a:dk2>
      <a:lt2>
        <a:srgbClr val="C8C8C8"/>
      </a:lt2>
      <a:accent1>
        <a:srgbClr val="20BEDE"/>
      </a:accent1>
      <a:accent2>
        <a:srgbClr val="095073"/>
      </a:accent2>
      <a:accent3>
        <a:srgbClr val="E0241B"/>
      </a:accent3>
      <a:accent4>
        <a:srgbClr val="757778"/>
      </a:accent4>
      <a:accent5>
        <a:srgbClr val="F3B234"/>
      </a:accent5>
      <a:accent6>
        <a:srgbClr val="00A98F"/>
      </a:accent6>
      <a:hlink>
        <a:srgbClr val="20BEDE"/>
      </a:hlink>
      <a:folHlink>
        <a:srgbClr val="20BE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 master" id="{DEDEB949-A453-614A-B00C-DDCA72CA6547}" vid="{12DEDF47-E0F7-1946-89CE-1F424A051EA8}"/>
    </a:ext>
  </a:extLst>
</a:theme>
</file>

<file path=ppt/theme/theme5.xml><?xml version="1.0" encoding="utf-8"?>
<a:theme xmlns:a="http://schemas.openxmlformats.org/drawingml/2006/main" name="15_Office Theme">
  <a:themeElements>
    <a:clrScheme name="JO BRAND COLOR PALETTE">
      <a:dk1>
        <a:srgbClr val="545659"/>
      </a:dk1>
      <a:lt1>
        <a:srgbClr val="FFFFFF"/>
      </a:lt1>
      <a:dk2>
        <a:srgbClr val="0B405B"/>
      </a:dk2>
      <a:lt2>
        <a:srgbClr val="C8C8C8"/>
      </a:lt2>
      <a:accent1>
        <a:srgbClr val="20BEDE"/>
      </a:accent1>
      <a:accent2>
        <a:srgbClr val="095073"/>
      </a:accent2>
      <a:accent3>
        <a:srgbClr val="E0241B"/>
      </a:accent3>
      <a:accent4>
        <a:srgbClr val="757778"/>
      </a:accent4>
      <a:accent5>
        <a:srgbClr val="F3B234"/>
      </a:accent5>
      <a:accent6>
        <a:srgbClr val="00A98F"/>
      </a:accent6>
      <a:hlink>
        <a:srgbClr val="20BEDE"/>
      </a:hlink>
      <a:folHlink>
        <a:srgbClr val="20BE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bsOhio-MASTER Template" id="{F90EB473-1803-2646-8BCD-2DCB7FCED280}" vid="{E3E5434A-78DC-D044-8329-EFEF511EDA36}"/>
    </a:ext>
  </a:extLst>
</a:theme>
</file>

<file path=ppt/theme/theme6.xml><?xml version="1.0" encoding="utf-8"?>
<a:theme xmlns:a="http://schemas.openxmlformats.org/drawingml/2006/main" name="Office Theme">
  <a:themeElements>
    <a:clrScheme name="JO BRAND COLOR PALETTE">
      <a:dk1>
        <a:srgbClr val="545659"/>
      </a:dk1>
      <a:lt1>
        <a:srgbClr val="FFFFFF"/>
      </a:lt1>
      <a:dk2>
        <a:srgbClr val="0B405B"/>
      </a:dk2>
      <a:lt2>
        <a:srgbClr val="C8C8C8"/>
      </a:lt2>
      <a:accent1>
        <a:srgbClr val="20BEDE"/>
      </a:accent1>
      <a:accent2>
        <a:srgbClr val="095073"/>
      </a:accent2>
      <a:accent3>
        <a:srgbClr val="E0241B"/>
      </a:accent3>
      <a:accent4>
        <a:srgbClr val="757778"/>
      </a:accent4>
      <a:accent5>
        <a:srgbClr val="F3B234"/>
      </a:accent5>
      <a:accent6>
        <a:srgbClr val="00A98F"/>
      </a:accent6>
      <a:hlink>
        <a:srgbClr val="20BEDE"/>
      </a:hlink>
      <a:folHlink>
        <a:srgbClr val="20BE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UPDATE" id="{EBB9AA13-9263-BD4F-BE83-48EC2EB8BE24}" vid="{795ADBBE-8112-DF43-BB57-0227C991DFB1}"/>
    </a:ext>
  </a:extLst>
</a:theme>
</file>

<file path=ppt/theme/theme7.xml><?xml version="1.0" encoding="utf-8"?>
<a:theme xmlns:a="http://schemas.openxmlformats.org/drawingml/2006/main" name="22_Office Theme">
  <a:themeElements>
    <a:clrScheme name="JO color palette">
      <a:dk1>
        <a:srgbClr val="545659"/>
      </a:dk1>
      <a:lt1>
        <a:srgbClr val="FFFFFF"/>
      </a:lt1>
      <a:dk2>
        <a:srgbClr val="0B405B"/>
      </a:dk2>
      <a:lt2>
        <a:srgbClr val="C8C8C8"/>
      </a:lt2>
      <a:accent1>
        <a:srgbClr val="E1241B"/>
      </a:accent1>
      <a:accent2>
        <a:srgbClr val="095073"/>
      </a:accent2>
      <a:accent3>
        <a:srgbClr val="767779"/>
      </a:accent3>
      <a:accent4>
        <a:srgbClr val="F5B334"/>
      </a:accent4>
      <a:accent5>
        <a:srgbClr val="595378"/>
      </a:accent5>
      <a:accent6>
        <a:srgbClr val="00A98F"/>
      </a:accent6>
      <a:hlink>
        <a:srgbClr val="20BEDE"/>
      </a:hlink>
      <a:folHlink>
        <a:srgbClr val="20BE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 master" id="{DEDEB949-A453-614A-B00C-DDCA72CA6547}" vid="{12DEDF47-E0F7-1946-89CE-1F424A051EA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2829</Words>
  <Application>Microsoft Macintosh PowerPoint</Application>
  <PresentationFormat>Widescreen</PresentationFormat>
  <Paragraphs>468</Paragraphs>
  <Slides>41</Slides>
  <Notes>17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41</vt:i4>
      </vt:variant>
    </vt:vector>
  </HeadingPairs>
  <TitlesOfParts>
    <vt:vector size="55" baseType="lpstr">
      <vt:lpstr>Arial</vt:lpstr>
      <vt:lpstr>Arial Narrow</vt:lpstr>
      <vt:lpstr>Calibri</vt:lpstr>
      <vt:lpstr>Courier New</vt:lpstr>
      <vt:lpstr>Georgia</vt:lpstr>
      <vt:lpstr>Helvetica Light</vt:lpstr>
      <vt:lpstr>Segoe UI</vt:lpstr>
      <vt:lpstr>25_Office Theme</vt:lpstr>
      <vt:lpstr>4_Office Theme</vt:lpstr>
      <vt:lpstr>14_Office Theme</vt:lpstr>
      <vt:lpstr>31_Office Theme</vt:lpstr>
      <vt:lpstr>15_Office Theme</vt:lpstr>
      <vt:lpstr>Office Theme</vt:lpstr>
      <vt:lpstr>22_Office Theme</vt:lpstr>
      <vt:lpstr>JobsOhio  Update</vt:lpstr>
      <vt:lpstr>PowerPoint Presentation</vt:lpstr>
      <vt:lpstr>Generational Opportunity</vt:lpstr>
      <vt:lpstr>Generational Opportunity</vt:lpstr>
      <vt:lpstr>Generational Opportunity</vt:lpstr>
      <vt:lpstr>Ohio Is Investing 5-Year Outlook</vt:lpstr>
      <vt:lpstr>PowerPoint Presentation</vt:lpstr>
      <vt:lpstr>PowerPoint Presentation</vt:lpstr>
      <vt:lpstr>Why an Air Service revenue guarantee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Ohio Site Inventory Program (OSIP)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Rickenbacker Cold Storage Project</vt:lpstr>
      <vt:lpstr>Springfield eVTOL Infrastructure Project</vt:lpstr>
      <vt:lpstr>Youngstown ARS Security Improvements</vt:lpstr>
      <vt:lpstr>Diversity, Equity &amp; Inclusion Strategy</vt:lpstr>
      <vt:lpstr>PowerPoint Presentation</vt:lpstr>
      <vt:lpstr>JobsOhio Diversity &amp; Inclusion Programs</vt:lpstr>
      <vt:lpstr>PowerPoint Presentation</vt:lpstr>
      <vt:lpstr>Eligibility</vt:lpstr>
      <vt:lpstr>JOIG Program Highlights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 Air Service Restoration</dc:title>
  <dc:creator>David Byers</dc:creator>
  <cp:lastModifiedBy>Terrence Slaybaugh</cp:lastModifiedBy>
  <cp:revision>25</cp:revision>
  <dcterms:created xsi:type="dcterms:W3CDTF">2021-08-18T15:06:40Z</dcterms:created>
  <dcterms:modified xsi:type="dcterms:W3CDTF">2021-08-23T10:33:20Z</dcterms:modified>
</cp:coreProperties>
</file>