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Lst>
  <p:notesMasterIdLst>
    <p:notesMasterId r:id="rId27"/>
  </p:notesMasterIdLst>
  <p:handoutMasterIdLst>
    <p:handoutMasterId r:id="rId28"/>
  </p:handoutMasterIdLst>
  <p:sldIdLst>
    <p:sldId id="273" r:id="rId3"/>
    <p:sldId id="284" r:id="rId4"/>
    <p:sldId id="280" r:id="rId5"/>
    <p:sldId id="274" r:id="rId6"/>
    <p:sldId id="279" r:id="rId7"/>
    <p:sldId id="297" r:id="rId8"/>
    <p:sldId id="298" r:id="rId9"/>
    <p:sldId id="300" r:id="rId10"/>
    <p:sldId id="287" r:id="rId11"/>
    <p:sldId id="299" r:id="rId12"/>
    <p:sldId id="278" r:id="rId13"/>
    <p:sldId id="281" r:id="rId14"/>
    <p:sldId id="277" r:id="rId15"/>
    <p:sldId id="288" r:id="rId16"/>
    <p:sldId id="290" r:id="rId17"/>
    <p:sldId id="285" r:id="rId18"/>
    <p:sldId id="286" r:id="rId19"/>
    <p:sldId id="292" r:id="rId20"/>
    <p:sldId id="282" r:id="rId21"/>
    <p:sldId id="295" r:id="rId22"/>
    <p:sldId id="276" r:id="rId23"/>
    <p:sldId id="283" r:id="rId24"/>
    <p:sldId id="293" r:id="rId25"/>
    <p:sldId id="294" r:id="rId26"/>
  </p:sldIdLst>
  <p:sldSz cx="9144000" cy="5143500" type="screen16x9"/>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84"/>
            <p14:sldId id="280"/>
            <p14:sldId id="274"/>
            <p14:sldId id="279"/>
            <p14:sldId id="297"/>
            <p14:sldId id="298"/>
            <p14:sldId id="300"/>
            <p14:sldId id="287"/>
            <p14:sldId id="299"/>
            <p14:sldId id="278"/>
            <p14:sldId id="281"/>
            <p14:sldId id="277"/>
            <p14:sldId id="288"/>
            <p14:sldId id="290"/>
            <p14:sldId id="285"/>
            <p14:sldId id="286"/>
            <p14:sldId id="292"/>
            <p14:sldId id="282"/>
            <p14:sldId id="295"/>
            <p14:sldId id="276"/>
            <p14:sldId id="283"/>
            <p14:sldId id="293"/>
            <p14:sldId id="294"/>
          </p14:sldIdLst>
        </p14:section>
      </p14:sectionLst>
    </p:ext>
    <p:ext uri="{EFAFB233-063F-42B5-8137-9DF3F51BA10A}">
      <p15:sldGuideLst xmlns:p15="http://schemas.microsoft.com/office/powerpoint/2012/main">
        <p15:guide id="1" orient="horz" pos="402">
          <p15:clr>
            <a:srgbClr val="A4A3A4"/>
          </p15:clr>
        </p15:guide>
        <p15:guide id="2" pos="3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450" autoAdjust="0"/>
  </p:normalViewPr>
  <p:slideViewPr>
    <p:cSldViewPr snapToGrid="0">
      <p:cViewPr varScale="1">
        <p:scale>
          <a:sx n="94" d="100"/>
          <a:sy n="94" d="100"/>
        </p:scale>
        <p:origin x="1166" y="82"/>
      </p:cViewPr>
      <p:guideLst>
        <p:guide orient="horz" pos="402"/>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 Tips – Construction</a:t>
            </a:r>
          </a:p>
          <a:p>
            <a:r>
              <a:rPr lang="en-US" dirty="0" smtClean="0"/>
              <a:t>FAQs – Construction</a:t>
            </a:r>
          </a:p>
          <a:p>
            <a:r>
              <a:rPr lang="en-US" dirty="0" smtClean="0"/>
              <a:t>CNDs – Currently this is a manual process.  We</a:t>
            </a:r>
            <a:r>
              <a:rPr lang="en-US" baseline="0" dirty="0" smtClean="0"/>
              <a:t> expect to go to automated CNDs this Fall.  </a:t>
            </a:r>
            <a:r>
              <a:rPr lang="en-US" dirty="0" smtClean="0"/>
              <a:t>Once this happens, an airport operator will</a:t>
            </a:r>
            <a:r>
              <a:rPr lang="en-US" baseline="0" dirty="0" smtClean="0"/>
              <a:t> need to use </a:t>
            </a:r>
            <a:r>
              <a:rPr lang="en-US" dirty="0" smtClean="0"/>
              <a:t>NOTAM Manager to create a CND when they enter a NOTAM into the system. If an airport is NOT on NOTAM Manager,</a:t>
            </a:r>
            <a:r>
              <a:rPr lang="en-US" baseline="0" dirty="0" smtClean="0"/>
              <a:t> </a:t>
            </a:r>
            <a:r>
              <a:rPr lang="en-US" dirty="0" smtClean="0"/>
              <a:t>they would not get a CND.</a:t>
            </a:r>
          </a:p>
          <a:p>
            <a:r>
              <a:rPr lang="en-US" dirty="0" smtClean="0"/>
              <a:t>Runway/Taxiway</a:t>
            </a:r>
            <a:r>
              <a:rPr lang="en-US" baseline="0" dirty="0" smtClean="0"/>
              <a:t> Best Practices &amp; Lessons Learned – a variety of airports provide information that is listed in this document.</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3219404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story about</a:t>
            </a:r>
            <a:r>
              <a:rPr lang="en-US" baseline="0" dirty="0" smtClean="0"/>
              <a:t> the airport operator who started construction on the airfield closing one of two runways, crossing runways.  The longer runway was closed and airport tenants and users were unable to fly their aircraft into or </a:t>
            </a:r>
            <a:r>
              <a:rPr lang="en-US" baseline="0" dirty="0" err="1" smtClean="0"/>
              <a:t>out-of</a:t>
            </a:r>
            <a:r>
              <a:rPr lang="en-US" baseline="0" dirty="0" smtClean="0"/>
              <a:t> the airport.  This can be avoided by communicating with your stakeholders, air traffic manager, tenants with flight departments, FBOs (transient aircraft).</a:t>
            </a:r>
          </a:p>
          <a:p>
            <a:r>
              <a:rPr lang="en-US" baseline="0" dirty="0" smtClean="0"/>
              <a:t>Collaborate and communicate early and often, starting with the initial phase of project planning.</a:t>
            </a:r>
          </a:p>
          <a:p>
            <a:r>
              <a:rPr lang="en-US" baseline="0" dirty="0" smtClean="0"/>
              <a:t>This concept may seem intuitive, however this happens often and it does not have to.  Please consider impacts to the operation when planning construction projects.  Success is hinged on collaboration, communication and coordination.</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892147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a:t>
            </a:r>
            <a:r>
              <a:rPr lang="en-US" baseline="0" dirty="0" smtClean="0"/>
              <a:t> have an RSAT Web Tool which provides a visual graphic of the locations of runway incursions, excursions,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1774841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Thinking about the information that a pilot needs to know when flying in/out</a:t>
            </a:r>
            <a:r>
              <a:rPr lang="en-US" baseline="0" dirty="0" smtClean="0"/>
              <a:t> of the airport environment, not limited to surface safety.  This point serves as a reminder to work with the Tower Air Traffic Manager to coordinate communications to the airport users.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541709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UAS </a:t>
            </a:r>
            <a:r>
              <a:rPr lang="en-US" dirty="0" err="1" smtClean="0"/>
              <a:t>sitings</a:t>
            </a:r>
            <a:r>
              <a:rPr lang="en-US" dirty="0" smtClean="0"/>
              <a:t>,</a:t>
            </a:r>
            <a:r>
              <a:rPr lang="en-US" baseline="0" dirty="0" smtClean="0"/>
              <a:t> signage issues, NOTAMS, </a:t>
            </a:r>
            <a:endParaRPr lang="en-US"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417185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471336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4</a:t>
            </a:fld>
            <a:endParaRPr lang="en-US"/>
          </a:p>
        </p:txBody>
      </p:sp>
      <p:sp>
        <p:nvSpPr>
          <p:cNvPr id="82946" name="Rectangle 2"/>
          <p:cNvSpPr>
            <a:spLocks noGrp="1" noRot="1" noChangeAspect="1" noChangeArrowheads="1" noTextEdit="1"/>
          </p:cNvSpPr>
          <p:nvPr>
            <p:ph type="sldImg"/>
          </p:nvPr>
        </p:nvSpPr>
        <p:spPr>
          <a:xfrm>
            <a:off x="331788" y="696913"/>
            <a:ext cx="6197600" cy="3486150"/>
          </a:xfrm>
          <a:ln/>
        </p:spPr>
      </p:sp>
      <p:sp>
        <p:nvSpPr>
          <p:cNvPr id="82947" name="Rectangle 3"/>
          <p:cNvSpPr>
            <a:spLocks noGrp="1" noChangeArrowheads="1"/>
          </p:cNvSpPr>
          <p:nvPr>
            <p:ph type="body" idx="1"/>
          </p:nvPr>
        </p:nvSpPr>
        <p:spPr/>
        <p:txBody>
          <a:bodyPr/>
          <a:lstStyle/>
          <a:p>
            <a:r>
              <a:rPr lang="en-US" dirty="0" smtClean="0"/>
              <a:t>Mowers, snowplows, ARFF, police, POVs, tugs,</a:t>
            </a:r>
            <a:r>
              <a:rPr lang="en-US" baseline="0" dirty="0" smtClean="0"/>
              <a:t> Ops, Aircraft </a:t>
            </a:r>
            <a:r>
              <a:rPr lang="en-US" baseline="0" dirty="0" err="1" smtClean="0"/>
              <a:t>Mx</a:t>
            </a:r>
            <a:r>
              <a:rPr lang="en-US" baseline="0" dirty="0" smtClean="0"/>
              <a:t> Taxi, i.e., an not intended for flight and it is necessary to reach out to air carriers and corporate facilities.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airport operators, anyone with</a:t>
            </a:r>
            <a:r>
              <a:rPr lang="en-US" baseline="0" dirty="0" smtClean="0"/>
              <a:t> a need to drive or walk within the confines of the Runway Safety Area (RSA), has been thoroughly trained on signs, markings, lighting, phraseology, radio usage, reading an airport diagram, and both day and night operations. </a:t>
            </a:r>
          </a:p>
          <a:p>
            <a:pPr marL="171450" indent="-171450">
              <a:buFont typeface="Arial" panose="020B0604020202020204" pitchFamily="34" charset="0"/>
              <a:buChar char="•"/>
            </a:pPr>
            <a:r>
              <a:rPr lang="en-US" dirty="0" smtClean="0"/>
              <a:t>Use of proper phraseology</a:t>
            </a:r>
          </a:p>
          <a:p>
            <a:pPr marL="171450" indent="-171450">
              <a:buFont typeface="Arial" panose="020B0604020202020204" pitchFamily="34" charset="0"/>
              <a:buChar char="•"/>
            </a:pPr>
            <a:r>
              <a:rPr lang="en-US" dirty="0" smtClean="0"/>
              <a:t>Listen &amp; reply to ATC </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102929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ROGER− I have received all of your last transmission. It should not be used to answer a question requiring a yes or a no answer.</a:t>
            </a:r>
          </a:p>
          <a:p>
            <a:r>
              <a:rPr lang="en-US" dirty="0" smtClean="0"/>
              <a:t>Yes is</a:t>
            </a:r>
            <a:r>
              <a:rPr lang="en-US" baseline="0" dirty="0" smtClean="0"/>
              <a:t> </a:t>
            </a:r>
            <a:r>
              <a:rPr lang="en-US" dirty="0" smtClean="0"/>
              <a:t>AFFIRMATIVE and No is NEGATIVE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71277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 Tips – Construction</a:t>
            </a:r>
          </a:p>
          <a:p>
            <a:r>
              <a:rPr lang="en-US" dirty="0" smtClean="0"/>
              <a:t>FAQs – Construction</a:t>
            </a:r>
          </a:p>
          <a:p>
            <a:r>
              <a:rPr lang="en-US" dirty="0" smtClean="0"/>
              <a:t>CNDs – Currently this is a manual process.  We</a:t>
            </a:r>
            <a:r>
              <a:rPr lang="en-US" baseline="0" dirty="0" smtClean="0"/>
              <a:t> expect to go to automated CNDs this Fall.  </a:t>
            </a:r>
            <a:r>
              <a:rPr lang="en-US" dirty="0" smtClean="0"/>
              <a:t>Once this happens, an airport operator will</a:t>
            </a:r>
            <a:r>
              <a:rPr lang="en-US" baseline="0" dirty="0" smtClean="0"/>
              <a:t> need to use </a:t>
            </a:r>
            <a:r>
              <a:rPr lang="en-US" dirty="0" smtClean="0"/>
              <a:t>NOTAM Manager to create a CND when they enter a NOTAM into the system. If an airport is NOT on NOTAM Manager,</a:t>
            </a:r>
            <a:r>
              <a:rPr lang="en-US" baseline="0" dirty="0" smtClean="0"/>
              <a:t> </a:t>
            </a:r>
            <a:r>
              <a:rPr lang="en-US" dirty="0" smtClean="0"/>
              <a:t>they would not get a CND.</a:t>
            </a:r>
          </a:p>
          <a:p>
            <a:r>
              <a:rPr lang="en-US" dirty="0" smtClean="0"/>
              <a:t>Runway/Taxiway</a:t>
            </a:r>
            <a:r>
              <a:rPr lang="en-US" baseline="0" dirty="0" smtClean="0"/>
              <a:t> Best Practices &amp; Lessons Learned – a variety of airports provide information that is listed in this document.</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50292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 3, 2008 at 1519 a Cessna Citation 550</a:t>
            </a:r>
          </a:p>
          <a:p>
            <a:endParaRPr lang="en-US" dirty="0" smtClean="0"/>
          </a:p>
          <a:p>
            <a:r>
              <a:rPr lang="en-US" dirty="0" smtClean="0"/>
              <a:t>Day (1519L), VMC, dry, both cleared to land/cross by ATC.  Cessna Citation struck the tractor with the left wing approximately 10 feet inboard from the wing tip. The wing was torn from the aircraft resulting in an aircraft fuel spill and significant damage to the aircraft and the tractor. There were no injuries or fire.</a:t>
            </a:r>
          </a:p>
          <a:p>
            <a:endParaRPr lang="en-US" dirty="0" smtClean="0"/>
          </a:p>
          <a:p>
            <a:r>
              <a:rPr lang="en-US" dirty="0" smtClean="0"/>
              <a:t>file:///C:/Users/Christine%20Madden/Downloads/ATC%203%20-%20Factual%20Report%20of%20Group%20Chairman-Master.PDF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3279943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August 3, 2008 at 1519 a Cessna Citation 550</a:t>
            </a:r>
          </a:p>
          <a:p>
            <a:pPr marL="171450" indent="-171450">
              <a:buFont typeface="Arial" panose="020B0604020202020204" pitchFamily="34" charset="0"/>
              <a:buChar char="•"/>
            </a:pPr>
            <a:r>
              <a:rPr lang="en-US" dirty="0" smtClean="0"/>
              <a:t>Day (1519L), VMC, dry, both cleared to land/cross by ATC.  </a:t>
            </a:r>
          </a:p>
          <a:p>
            <a:pPr marL="171450" indent="-171450">
              <a:buFont typeface="Arial" panose="020B0604020202020204" pitchFamily="34" charset="0"/>
              <a:buChar char="•"/>
            </a:pPr>
            <a:r>
              <a:rPr lang="en-US" dirty="0" smtClean="0"/>
              <a:t>Cessna Citation struck the tractor with the left wing approximately 10 feet inboard from the wing tip. </a:t>
            </a:r>
          </a:p>
          <a:p>
            <a:pPr marL="171450" indent="-171450">
              <a:buFont typeface="Arial" panose="020B0604020202020204" pitchFamily="34" charset="0"/>
              <a:buChar char="•"/>
            </a:pPr>
            <a:r>
              <a:rPr lang="en-US" dirty="0" smtClean="0"/>
              <a:t>The wing was torn from the aircraft resulting in an aircraft fuel spill and significant damage to the aircraft and the tractor. </a:t>
            </a:r>
          </a:p>
          <a:p>
            <a:pPr marL="171450" indent="-171450">
              <a:buFont typeface="Arial" panose="020B0604020202020204" pitchFamily="34" charset="0"/>
              <a:buChar char="•"/>
            </a:pPr>
            <a:r>
              <a:rPr lang="en-US" dirty="0" smtClean="0"/>
              <a:t>There were no injuries or fire.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679190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Day and night training</a:t>
            </a:r>
          </a:p>
          <a:p>
            <a:r>
              <a:rPr lang="en-US" dirty="0" smtClean="0"/>
              <a:t>	Signs, markings and lighting </a:t>
            </a:r>
          </a:p>
          <a:p>
            <a:r>
              <a:rPr lang="en-US" dirty="0" smtClean="0"/>
              <a:t>	Airport diagrams (frequencies, hot spots, construction)   </a:t>
            </a:r>
          </a:p>
          <a:p>
            <a:r>
              <a:rPr lang="en-US" dirty="0" smtClean="0"/>
              <a:t>	Radio and lights are operational </a:t>
            </a:r>
          </a:p>
          <a:p>
            <a:r>
              <a:rPr lang="en-US" dirty="0" smtClean="0"/>
              <a:t>	Proper phraseology</a:t>
            </a:r>
          </a:p>
          <a:p>
            <a:r>
              <a:rPr lang="en-US" dirty="0" smtClean="0"/>
              <a:t>	Use service roads whenever possible </a:t>
            </a:r>
          </a:p>
          <a:p>
            <a:r>
              <a:rPr lang="en-US" dirty="0" smtClean="0"/>
              <a:t>	Eliminate distractions, i.e., cell phone, passengers, etc.</a:t>
            </a:r>
          </a:p>
          <a:p>
            <a:r>
              <a:rPr lang="en-US" dirty="0" smtClean="0"/>
              <a:t>	Heads up – Eyes out </a:t>
            </a:r>
          </a:p>
          <a:p>
            <a:r>
              <a:rPr lang="en-US" dirty="0" smtClean="0"/>
              <a:t>	Look both ways, ensure there is no conflicting traffic   </a:t>
            </a:r>
          </a:p>
          <a:p>
            <a:r>
              <a:rPr lang="en-US" dirty="0" smtClean="0"/>
              <a:t>	Be aware that an aircraft with landing lights is ready to depart</a:t>
            </a:r>
          </a:p>
          <a:p>
            <a:r>
              <a:rPr lang="en-US" dirty="0" smtClean="0"/>
              <a:t>	ATIS</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012225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4" y="1884870"/>
            <a:ext cx="9102852" cy="3250692"/>
          </a:xfrm>
          <a:prstGeom prst="rect">
            <a:avLst/>
          </a:prstGeom>
        </p:spPr>
      </p:pic>
      <p:sp>
        <p:nvSpPr>
          <p:cNvPr id="63490" name="Rectangle 1026"/>
          <p:cNvSpPr>
            <a:spLocks noGrp="1" noChangeArrowheads="1"/>
          </p:cNvSpPr>
          <p:nvPr>
            <p:ph type="ctrTitle"/>
          </p:nvPr>
        </p:nvSpPr>
        <p:spPr>
          <a:xfrm>
            <a:off x="1085011" y="250169"/>
            <a:ext cx="6941611" cy="89283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2" y="1156621"/>
            <a:ext cx="6904622" cy="724567"/>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1060999" y="2123306"/>
            <a:ext cx="5746201" cy="14209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spcBef>
                <a:spcPts val="3000"/>
              </a:spcBef>
              <a:buFontTx/>
              <a:buNone/>
            </a:pPr>
            <a:r>
              <a:rPr lang="en-US" sz="1600" dirty="0" smtClean="0">
                <a:solidFill>
                  <a:srgbClr val="1D2F68"/>
                </a:solidFill>
              </a:rPr>
              <a:t>By</a:t>
            </a:r>
            <a:r>
              <a:rPr lang="en-US" sz="1600" dirty="0">
                <a:solidFill>
                  <a:srgbClr val="1D2F68"/>
                </a:solidFill>
              </a:rPr>
              <a:t>:</a:t>
            </a:r>
          </a:p>
          <a:p>
            <a:pPr>
              <a:spcBef>
                <a:spcPts val="1600"/>
              </a:spcBef>
              <a:buFontTx/>
              <a:buNone/>
            </a:pPr>
            <a:r>
              <a:rPr lang="en-US" sz="1600" dirty="0">
                <a:solidFill>
                  <a:srgbClr val="1D2F68"/>
                </a:solidFill>
              </a:rPr>
              <a:t>Date: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3953445"/>
            <a:ext cx="3397250" cy="1190055"/>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4686300"/>
            <a:ext cx="1672032" cy="3429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4686300"/>
            <a:ext cx="2895600" cy="3429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6834188" y="4686300"/>
            <a:ext cx="1707316" cy="3429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1" y="1131094"/>
            <a:ext cx="3948113"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131094"/>
            <a:ext cx="3949700" cy="32932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57"/>
            <a:ext cx="9144000" cy="611981"/>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1" y="1131094"/>
            <a:ext cx="8050213" cy="3293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6969125" y="4686300"/>
            <a:ext cx="158704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
        <p:nvSpPr>
          <p:cNvPr id="56349" name="Text Box 29" hidden="1"/>
          <p:cNvSpPr txBox="1">
            <a:spLocks noChangeArrowheads="1"/>
          </p:cNvSpPr>
          <p:nvPr userDrawn="1"/>
        </p:nvSpPr>
        <p:spPr bwMode="auto">
          <a:xfrm>
            <a:off x="449264" y="4654154"/>
            <a:ext cx="4784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4788694"/>
            <a:ext cx="374015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4526757"/>
            <a:ext cx="9144000" cy="611981"/>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258366"/>
            <a:ext cx="8472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1" y="1131094"/>
            <a:ext cx="8050213" cy="3293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4686300"/>
            <a:ext cx="173736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accent6"/>
                </a:solidFill>
                <a:latin typeface="Times New Roman" pitchFamily="18" charset="0"/>
              </a:defRPr>
            </a:lvl1pPr>
          </a:lstStyle>
          <a:p>
            <a:endParaRPr lang="en-US" dirty="0"/>
          </a:p>
        </p:txBody>
      </p:sp>
      <p:sp>
        <p:nvSpPr>
          <p:cNvPr id="56330" name="Rectangle 10"/>
          <p:cNvSpPr>
            <a:spLocks noGrp="1" noChangeArrowheads="1"/>
          </p:cNvSpPr>
          <p:nvPr>
            <p:ph type="ftr" sz="quarter" idx="3"/>
          </p:nvPr>
        </p:nvSpPr>
        <p:spPr bwMode="auto">
          <a:xfrm>
            <a:off x="2314356" y="4686300"/>
            <a:ext cx="28956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accent6"/>
                </a:solidFill>
                <a:latin typeface="Times New Roman" pitchFamily="18" charset="0"/>
              </a:defRPr>
            </a:lvl1pPr>
          </a:lstStyle>
          <a:p>
            <a:endParaRPr lang="en-US" dirty="0"/>
          </a:p>
        </p:txBody>
      </p:sp>
      <p:sp>
        <p:nvSpPr>
          <p:cNvPr id="56331" name="Rectangle 11"/>
          <p:cNvSpPr>
            <a:spLocks noGrp="1" noChangeArrowheads="1"/>
          </p:cNvSpPr>
          <p:nvPr>
            <p:ph type="sldNum" sz="quarter" idx="4"/>
          </p:nvPr>
        </p:nvSpPr>
        <p:spPr bwMode="auto">
          <a:xfrm>
            <a:off x="6834187" y="4686300"/>
            <a:ext cx="1721977"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accent6"/>
                </a:solidFill>
                <a:latin typeface="Times New Roman" pitchFamily="18" charset="0"/>
              </a:defRPr>
            </a:lvl1pPr>
          </a:lstStyle>
          <a:p>
            <a:fld id="{74438B1A-AF1B-4C8B-993E-1BADE62A2451}" type="slidenum">
              <a:rPr lang="en-US" smtClean="0"/>
              <a:pPr/>
              <a:t>‹#›</a:t>
            </a:fld>
            <a:endParaRPr lang="en-US" dirty="0"/>
          </a:p>
        </p:txBody>
      </p:sp>
      <p:sp>
        <p:nvSpPr>
          <p:cNvPr id="56349" name="Text Box 29" hidden="1"/>
          <p:cNvSpPr txBox="1">
            <a:spLocks noChangeArrowheads="1"/>
          </p:cNvSpPr>
          <p:nvPr userDrawn="1"/>
        </p:nvSpPr>
        <p:spPr bwMode="auto">
          <a:xfrm>
            <a:off x="449264" y="4654154"/>
            <a:ext cx="478472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4788694"/>
            <a:ext cx="374015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4" name="Picture 13" descr="FAA logo&amp;text_white_d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8754" y="4587400"/>
            <a:ext cx="1587500" cy="556100"/>
          </a:xfrm>
          <a:prstGeom prst="rect">
            <a:avLst/>
          </a:prstGeom>
        </p:spPr>
      </p:pic>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www.faa.gov/airports/runway_safety/media/Ground_Vehicle_Guide_Proof_Final.pdf"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hyperlink" Target="https://notams.aim.faa.gov/notamSearch/disclaimer.html" TargetMode="External"/><Relationship Id="rId3" Type="http://schemas.openxmlformats.org/officeDocument/2006/relationships/hyperlink" Target="https://medium.com/faa/spring-summer-safety-tip-leveraging-construction-notice-diagrams-891126f80a75" TargetMode="External"/><Relationship Id="rId7" Type="http://schemas.openxmlformats.org/officeDocument/2006/relationships/hyperlink" Target="https://www.faa.gov/airports/runway_safety/media/construction-best-practices.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faa.gov/air_traffic/flight_info/aeronav/aero_data/Apt_Constr_Notices/" TargetMode="External"/><Relationship Id="rId5" Type="http://schemas.openxmlformats.org/officeDocument/2006/relationships/hyperlink" Target="https://www.faa.gov/airports/runway_safety/runway_construction/media/ACAC_FAQs_050812.pdf"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hyperlink" Target="https://asrs.arc.nasa.gov/index.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www.youtube.com/watch?v=gLaaIyJ8VFE&amp;list=PL5vHkqHi51DS7lxr-gyn2xQ9XglIFoXZ1&amp;index=4" TargetMode="External"/><Relationship Id="rId3" Type="http://schemas.openxmlformats.org/officeDocument/2006/relationships/hyperlink" Target="https://medium.com/faa/spring-summer-safety-tip-leveraging-construction-notice-diagrams-891126f80a75" TargetMode="External"/><Relationship Id="rId7" Type="http://schemas.openxmlformats.org/officeDocument/2006/relationships/hyperlink" Target="https://youtu.be/gTc-SZi9nk8" TargetMode="External"/><Relationship Id="rId2" Type="http://schemas.openxmlformats.org/officeDocument/2006/relationships/hyperlink" Target="https://www.faa.gov/airports/runway_safety/" TargetMode="External"/><Relationship Id="rId1" Type="http://schemas.openxmlformats.org/officeDocument/2006/relationships/slideLayout" Target="../slideLayouts/slideLayout4.xml"/><Relationship Id="rId6" Type="http://schemas.openxmlformats.org/officeDocument/2006/relationships/hyperlink" Target="https://medium.com/faa/winter-operations-and-airfield-driving-2114f948da27" TargetMode="External"/><Relationship Id="rId5" Type="http://schemas.openxmlformats.org/officeDocument/2006/relationships/hyperlink" Target="https://my.faa.gov/focus/articles/2021/01/Winter_Operations_an.html" TargetMode="External"/><Relationship Id="rId4" Type="http://schemas.openxmlformats.org/officeDocument/2006/relationships/hyperlink" Target="https://www.faa.gov/airports/runway_safety/media/construction-best-practices.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playlist?list=PL5vHkqHi51DSNpsBC8nb8Q8gFcGVmWhGA" TargetMode="External"/><Relationship Id="rId2" Type="http://schemas.openxmlformats.org/officeDocument/2006/relationships/hyperlink" Target="https://www.faa.gov/airports/runway_safety/" TargetMode="External"/><Relationship Id="rId1" Type="http://schemas.openxmlformats.org/officeDocument/2006/relationships/slideLayout" Target="../slideLayouts/slideLayout4.xml"/><Relationship Id="rId4" Type="http://schemas.openxmlformats.org/officeDocument/2006/relationships/hyperlink" Target="https://www.runwaysafetysimulator.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gTc-SZi9nk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517109" y="207790"/>
            <a:ext cx="7977008" cy="892831"/>
          </a:xfrm>
        </p:spPr>
        <p:txBody>
          <a:bodyPr/>
          <a:lstStyle/>
          <a:p>
            <a:r>
              <a:rPr lang="en-US" dirty="0" smtClean="0"/>
              <a:t>Surface Safety </a:t>
            </a:r>
            <a:endParaRPr lang="en-US" dirty="0"/>
          </a:p>
        </p:txBody>
      </p:sp>
      <p:sp>
        <p:nvSpPr>
          <p:cNvPr id="32780" name="Rectangle 12"/>
          <p:cNvSpPr>
            <a:spLocks noGrp="1" noChangeArrowheads="1"/>
          </p:cNvSpPr>
          <p:nvPr>
            <p:ph type="subTitle" idx="1"/>
          </p:nvPr>
        </p:nvSpPr>
        <p:spPr>
          <a:xfrm>
            <a:off x="517109" y="1100621"/>
            <a:ext cx="8500766" cy="724567"/>
          </a:xfrm>
        </p:spPr>
        <p:txBody>
          <a:bodyPr/>
          <a:lstStyle/>
          <a:p>
            <a:r>
              <a:rPr lang="en-US" sz="2800" dirty="0" smtClean="0">
                <a:solidFill>
                  <a:srgbClr val="002060"/>
                </a:solidFill>
              </a:rPr>
              <a:t>Airfield Movement Areas </a:t>
            </a:r>
            <a:endParaRPr lang="en-US" sz="2800" dirty="0">
              <a:solidFill>
                <a:srgbClr val="002060"/>
              </a:solidFill>
            </a:endParaRPr>
          </a:p>
        </p:txBody>
      </p:sp>
      <p:sp>
        <p:nvSpPr>
          <p:cNvPr id="32785" name="Text Box 17"/>
          <p:cNvSpPr txBox="1">
            <a:spLocks noChangeArrowheads="1"/>
          </p:cNvSpPr>
          <p:nvPr/>
        </p:nvSpPr>
        <p:spPr bwMode="auto">
          <a:xfrm>
            <a:off x="2358293" y="2177208"/>
            <a:ext cx="3867125" cy="3043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nSpc>
                <a:spcPts val="1600"/>
              </a:lnSpc>
              <a:spcBef>
                <a:spcPts val="0"/>
              </a:spcBef>
              <a:buFontTx/>
              <a:buNone/>
            </a:pPr>
            <a:r>
              <a:rPr lang="en-US" sz="1600" dirty="0">
                <a:solidFill>
                  <a:srgbClr val="002060"/>
                </a:solidFill>
              </a:rPr>
              <a:t>OHIO AVIATION ASSOCIATION </a:t>
            </a:r>
          </a:p>
        </p:txBody>
      </p:sp>
      <p:sp>
        <p:nvSpPr>
          <p:cNvPr id="32786" name="Text Box 18"/>
          <p:cNvSpPr txBox="1">
            <a:spLocks noChangeArrowheads="1"/>
          </p:cNvSpPr>
          <p:nvPr/>
        </p:nvSpPr>
        <p:spPr bwMode="auto">
          <a:xfrm>
            <a:off x="2042001" y="2621774"/>
            <a:ext cx="503673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buFontTx/>
              <a:buNone/>
            </a:pPr>
            <a:r>
              <a:rPr lang="en-US" sz="1600" dirty="0" smtClean="0">
                <a:solidFill>
                  <a:srgbClr val="002060"/>
                </a:solidFill>
              </a:rPr>
              <a:t>Christine Madden Deputy Regional Administrator (A) Great Lakes</a:t>
            </a:r>
            <a:endParaRPr lang="en-US" sz="1600" dirty="0">
              <a:solidFill>
                <a:srgbClr val="002060"/>
              </a:solidFill>
            </a:endParaRPr>
          </a:p>
        </p:txBody>
      </p:sp>
      <p:sp>
        <p:nvSpPr>
          <p:cNvPr id="32787" name="Text Box 19"/>
          <p:cNvSpPr txBox="1">
            <a:spLocks noChangeArrowheads="1"/>
          </p:cNvSpPr>
          <p:nvPr/>
        </p:nvSpPr>
        <p:spPr bwMode="auto">
          <a:xfrm>
            <a:off x="2042001" y="3177481"/>
            <a:ext cx="3465513"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None/>
            </a:pPr>
            <a:r>
              <a:rPr lang="en-US" sz="1600" dirty="0" smtClean="0">
                <a:solidFill>
                  <a:srgbClr val="002060"/>
                </a:solidFill>
              </a:rPr>
              <a:t>August 23, 2021</a:t>
            </a:r>
            <a:endParaRPr lang="en-US" sz="1600" dirty="0">
              <a:solidFill>
                <a:srgbClr val="00206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16" y="360228"/>
            <a:ext cx="8472488" cy="457200"/>
          </a:xfrm>
        </p:spPr>
        <p:txBody>
          <a:bodyPr/>
          <a:lstStyle/>
          <a:p>
            <a:r>
              <a:rPr lang="en-US" dirty="0" smtClean="0"/>
              <a:t>Best Practices</a:t>
            </a:r>
            <a:br>
              <a:rPr lang="en-US" dirty="0" smtClean="0"/>
            </a:br>
            <a:r>
              <a:rPr lang="en-US" dirty="0" smtClean="0"/>
              <a:t>Construction</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sp>
        <p:nvSpPr>
          <p:cNvPr id="11" name="Rectangle 10"/>
          <p:cNvSpPr/>
          <p:nvPr/>
        </p:nvSpPr>
        <p:spPr>
          <a:xfrm>
            <a:off x="69016" y="1403020"/>
            <a:ext cx="8897296" cy="2877711"/>
          </a:xfrm>
          <a:prstGeom prst="rect">
            <a:avLst/>
          </a:prstGeom>
        </p:spPr>
        <p:txBody>
          <a:bodyPr wrap="square">
            <a:spAutoFit/>
          </a:bodyPr>
          <a:lstStyle/>
          <a:p>
            <a:pPr>
              <a:buNone/>
            </a:pPr>
            <a:r>
              <a:rPr lang="en-US" sz="2000" b="1" dirty="0" smtClean="0">
                <a:solidFill>
                  <a:srgbClr val="002060"/>
                </a:solidFill>
              </a:rPr>
              <a:t>Ensure </a:t>
            </a:r>
            <a:r>
              <a:rPr lang="en-US" sz="2000" b="1" dirty="0">
                <a:solidFill>
                  <a:srgbClr val="002060"/>
                </a:solidFill>
              </a:rPr>
              <a:t>all </a:t>
            </a:r>
            <a:r>
              <a:rPr lang="en-US" sz="2000" b="1" dirty="0" smtClean="0">
                <a:solidFill>
                  <a:srgbClr val="002060"/>
                </a:solidFill>
              </a:rPr>
              <a:t>contractors &amp; subcontractors </a:t>
            </a:r>
            <a:r>
              <a:rPr lang="en-US" sz="2000" b="1" dirty="0">
                <a:solidFill>
                  <a:srgbClr val="002060"/>
                </a:solidFill>
              </a:rPr>
              <a:t>are </a:t>
            </a:r>
            <a:r>
              <a:rPr lang="en-US" sz="2000" b="1" dirty="0" smtClean="0">
                <a:solidFill>
                  <a:srgbClr val="002060"/>
                </a:solidFill>
              </a:rPr>
              <a:t>briefed </a:t>
            </a:r>
            <a:endParaRPr lang="en-US" sz="2000" b="1" dirty="0">
              <a:solidFill>
                <a:srgbClr val="002060"/>
              </a:solidFill>
            </a:endParaRPr>
          </a:p>
          <a:p>
            <a:pPr>
              <a:buNone/>
            </a:pPr>
            <a:r>
              <a:rPr lang="en-US" sz="2000" b="1" dirty="0" smtClean="0">
                <a:solidFill>
                  <a:srgbClr val="002060"/>
                </a:solidFill>
              </a:rPr>
              <a:t>Provide oversight </a:t>
            </a:r>
            <a:r>
              <a:rPr lang="en-US" sz="2000" b="1" dirty="0">
                <a:solidFill>
                  <a:srgbClr val="002060"/>
                </a:solidFill>
              </a:rPr>
              <a:t>when haul roads or normally used service road routes </a:t>
            </a:r>
            <a:r>
              <a:rPr lang="en-US" sz="2000" b="1" dirty="0" smtClean="0">
                <a:solidFill>
                  <a:srgbClr val="002060"/>
                </a:solidFill>
              </a:rPr>
              <a:t>change </a:t>
            </a:r>
          </a:p>
          <a:p>
            <a:pPr marL="800100" lvl="1" indent="-342900"/>
            <a:r>
              <a:rPr lang="en-US" sz="1800" b="1" dirty="0" smtClean="0">
                <a:solidFill>
                  <a:srgbClr val="002060"/>
                </a:solidFill>
              </a:rPr>
              <a:t>Additional </a:t>
            </a:r>
            <a:r>
              <a:rPr lang="en-US" sz="1800" b="1" dirty="0" smtClean="0">
                <a:solidFill>
                  <a:srgbClr val="002060"/>
                </a:solidFill>
              </a:rPr>
              <a:t>signage/personnel </a:t>
            </a:r>
            <a:r>
              <a:rPr lang="en-US" sz="1800" b="1" dirty="0">
                <a:solidFill>
                  <a:srgbClr val="002060"/>
                </a:solidFill>
              </a:rPr>
              <a:t>monitoring the </a:t>
            </a:r>
            <a:r>
              <a:rPr lang="en-US" sz="1800" b="1" dirty="0" smtClean="0">
                <a:solidFill>
                  <a:srgbClr val="002060"/>
                </a:solidFill>
              </a:rPr>
              <a:t>change </a:t>
            </a:r>
            <a:endParaRPr lang="en-US" sz="1800" b="1" dirty="0">
              <a:solidFill>
                <a:srgbClr val="002060"/>
              </a:solidFill>
            </a:endParaRPr>
          </a:p>
          <a:p>
            <a:pPr>
              <a:buNone/>
            </a:pPr>
            <a:r>
              <a:rPr lang="en-US" sz="2000" b="1" dirty="0" smtClean="0">
                <a:solidFill>
                  <a:srgbClr val="002060"/>
                </a:solidFill>
              </a:rPr>
              <a:t>Use numbered maps with the depicted haul route </a:t>
            </a:r>
          </a:p>
          <a:p>
            <a:pPr marL="800100" lvl="1" indent="-342900"/>
            <a:r>
              <a:rPr lang="en-US" sz="1800" b="1" dirty="0" smtClean="0">
                <a:solidFill>
                  <a:srgbClr val="002060"/>
                </a:solidFill>
              </a:rPr>
              <a:t>Provide new maps when the haul </a:t>
            </a:r>
            <a:r>
              <a:rPr lang="en-US" sz="1800" b="1" dirty="0">
                <a:solidFill>
                  <a:srgbClr val="002060"/>
                </a:solidFill>
              </a:rPr>
              <a:t>route changes </a:t>
            </a:r>
            <a:endParaRPr lang="en-US" sz="1800" b="1" dirty="0" smtClean="0">
              <a:solidFill>
                <a:srgbClr val="002060"/>
              </a:solidFill>
            </a:endParaRPr>
          </a:p>
          <a:p>
            <a:pPr marL="800100" lvl="1" indent="-342900"/>
            <a:r>
              <a:rPr lang="en-US" sz="1800" b="1" dirty="0" smtClean="0">
                <a:solidFill>
                  <a:srgbClr val="002060"/>
                </a:solidFill>
              </a:rPr>
              <a:t>Ensure </a:t>
            </a:r>
            <a:r>
              <a:rPr lang="en-US" sz="1800" b="1" dirty="0">
                <a:solidFill>
                  <a:srgbClr val="002060"/>
                </a:solidFill>
              </a:rPr>
              <a:t>all maps are returned from the old route </a:t>
            </a:r>
            <a:endParaRPr lang="en-US" sz="1800" b="1" dirty="0" smtClean="0">
              <a:solidFill>
                <a:srgbClr val="002060"/>
              </a:solidFill>
            </a:endParaRPr>
          </a:p>
        </p:txBody>
      </p:sp>
      <p:pic>
        <p:nvPicPr>
          <p:cNvPr id="12" name="Picture 11"/>
          <p:cNvPicPr>
            <a:picLocks noChangeAspect="1"/>
          </p:cNvPicPr>
          <p:nvPr/>
        </p:nvPicPr>
        <p:blipFill>
          <a:blip r:embed="rId3"/>
          <a:stretch>
            <a:fillRect/>
          </a:stretch>
        </p:blipFill>
        <p:spPr>
          <a:xfrm>
            <a:off x="6779306" y="2966866"/>
            <a:ext cx="2364693" cy="1576462"/>
          </a:xfrm>
          <a:prstGeom prst="rect">
            <a:avLst/>
          </a:prstGeom>
        </p:spPr>
      </p:pic>
    </p:spTree>
    <p:extLst>
      <p:ext uri="{BB962C8B-B14F-4D97-AF65-F5344CB8AC3E}">
        <p14:creationId xmlns:p14="http://schemas.microsoft.com/office/powerpoint/2010/main" val="33202730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1084" y="130004"/>
            <a:ext cx="3421577" cy="3193767"/>
          </a:xfrm>
          <a:prstGeom prst="rect">
            <a:avLst/>
          </a:prstGeom>
        </p:spPr>
      </p:pic>
      <p:sp>
        <p:nvSpPr>
          <p:cNvPr id="3" name="Slide Number Placeholder 2"/>
          <p:cNvSpPr>
            <a:spLocks noGrp="1"/>
          </p:cNvSpPr>
          <p:nvPr>
            <p:ph type="sldNum" sz="quarter" idx="12"/>
          </p:nvPr>
        </p:nvSpPr>
        <p:spPr/>
        <p:txBody>
          <a:bodyPr/>
          <a:lstStyle/>
          <a:p>
            <a:fld id="{F1F6FF14-FC6A-41B6-B2DC-884C6B7C3F2E}" type="slidenum">
              <a:rPr lang="en-US" smtClean="0"/>
              <a:pPr/>
              <a:t>11</a:t>
            </a:fld>
            <a:endParaRPr lang="en-US"/>
          </a:p>
        </p:txBody>
      </p:sp>
      <p:pic>
        <p:nvPicPr>
          <p:cNvPr id="2" name="Picture 1"/>
          <p:cNvPicPr>
            <a:picLocks noChangeAspect="1"/>
          </p:cNvPicPr>
          <p:nvPr/>
        </p:nvPicPr>
        <p:blipFill>
          <a:blip r:embed="rId4"/>
          <a:stretch>
            <a:fillRect/>
          </a:stretch>
        </p:blipFill>
        <p:spPr>
          <a:xfrm>
            <a:off x="2367470" y="645886"/>
            <a:ext cx="3463595" cy="3232987"/>
          </a:xfrm>
          <a:prstGeom prst="rect">
            <a:avLst/>
          </a:prstGeom>
        </p:spPr>
      </p:pic>
      <p:pic>
        <p:nvPicPr>
          <p:cNvPr id="9" name="Picture 8"/>
          <p:cNvPicPr>
            <a:picLocks noChangeAspect="1"/>
          </p:cNvPicPr>
          <p:nvPr/>
        </p:nvPicPr>
        <p:blipFill>
          <a:blip r:embed="rId5"/>
          <a:stretch>
            <a:fillRect/>
          </a:stretch>
        </p:blipFill>
        <p:spPr>
          <a:xfrm>
            <a:off x="5486400" y="1202242"/>
            <a:ext cx="3532741" cy="3192514"/>
          </a:xfrm>
          <a:prstGeom prst="rect">
            <a:avLst/>
          </a:prstGeom>
          <a:ln>
            <a:solidFill>
              <a:srgbClr val="FF0000"/>
            </a:solidFill>
          </a:ln>
        </p:spPr>
      </p:pic>
      <p:sp>
        <p:nvSpPr>
          <p:cNvPr id="4" name="Cross 3"/>
          <p:cNvSpPr/>
          <p:nvPr/>
        </p:nvSpPr>
        <p:spPr bwMode="auto">
          <a:xfrm>
            <a:off x="1821873" y="526473"/>
            <a:ext cx="914400" cy="914400"/>
          </a:xfrm>
          <a:prstGeom prst="plus">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37514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67" y="267768"/>
            <a:ext cx="8472488" cy="457200"/>
          </a:xfrm>
        </p:spPr>
        <p:txBody>
          <a:bodyPr/>
          <a:lstStyle/>
          <a:p>
            <a:r>
              <a:rPr lang="en-US" dirty="0" smtClean="0"/>
              <a:t>Accident…</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12</a:t>
            </a:fld>
            <a:endParaRPr lang="en-US"/>
          </a:p>
        </p:txBody>
      </p:sp>
      <p:pic>
        <p:nvPicPr>
          <p:cNvPr id="4" name="Picture 3"/>
          <p:cNvPicPr>
            <a:picLocks noChangeAspect="1"/>
          </p:cNvPicPr>
          <p:nvPr/>
        </p:nvPicPr>
        <p:blipFill>
          <a:blip r:embed="rId3"/>
          <a:stretch>
            <a:fillRect/>
          </a:stretch>
        </p:blipFill>
        <p:spPr>
          <a:xfrm>
            <a:off x="142467" y="1016136"/>
            <a:ext cx="4577468" cy="3410062"/>
          </a:xfrm>
          <a:prstGeom prst="rect">
            <a:avLst/>
          </a:prstGeom>
        </p:spPr>
      </p:pic>
      <p:pic>
        <p:nvPicPr>
          <p:cNvPr id="5" name="Picture 4"/>
          <p:cNvPicPr>
            <a:picLocks noChangeAspect="1"/>
          </p:cNvPicPr>
          <p:nvPr/>
        </p:nvPicPr>
        <p:blipFill>
          <a:blip r:embed="rId4"/>
          <a:stretch>
            <a:fillRect/>
          </a:stretch>
        </p:blipFill>
        <p:spPr>
          <a:xfrm>
            <a:off x="4521200" y="119820"/>
            <a:ext cx="4560388" cy="3423980"/>
          </a:xfrm>
          <a:prstGeom prst="rect">
            <a:avLst/>
          </a:prstGeom>
        </p:spPr>
      </p:pic>
    </p:spTree>
    <p:extLst>
      <p:ext uri="{BB962C8B-B14F-4D97-AF65-F5344CB8AC3E}">
        <p14:creationId xmlns:p14="http://schemas.microsoft.com/office/powerpoint/2010/main" val="2676882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2202"/>
                    </a14:imgEffect>
                    <a14:imgEffect>
                      <a14:saturation sat="0"/>
                    </a14:imgEffect>
                  </a14:imgLayer>
                </a14:imgProps>
              </a:ext>
            </a:extLst>
          </a:blip>
          <a:stretch>
            <a:fillRect/>
          </a:stretch>
        </p:blipFill>
        <p:spPr>
          <a:xfrm>
            <a:off x="5425011" y="981153"/>
            <a:ext cx="3560186" cy="3285801"/>
          </a:xfrm>
          <a:prstGeom prst="rect">
            <a:avLst/>
          </a:prstGeom>
        </p:spPr>
      </p:pic>
      <p:sp>
        <p:nvSpPr>
          <p:cNvPr id="2" name="Title 1"/>
          <p:cNvSpPr>
            <a:spLocks noGrp="1"/>
          </p:cNvSpPr>
          <p:nvPr>
            <p:ph type="title"/>
          </p:nvPr>
        </p:nvSpPr>
        <p:spPr>
          <a:xfrm>
            <a:off x="160057" y="258366"/>
            <a:ext cx="8741056" cy="457200"/>
          </a:xfrm>
        </p:spPr>
        <p:txBody>
          <a:bodyPr/>
          <a:lstStyle/>
          <a:p>
            <a:r>
              <a:rPr lang="en-US" sz="2400" dirty="0" smtClean="0"/>
              <a:t>Airfield Safety - Towered &amp; Non-Towered Airports  </a:t>
            </a:r>
            <a:endParaRPr lang="en-US" sz="2400"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13</a:t>
            </a:fld>
            <a:endParaRPr lang="en-US"/>
          </a:p>
        </p:txBody>
      </p:sp>
      <p:sp>
        <p:nvSpPr>
          <p:cNvPr id="4" name="Rectangle 3"/>
          <p:cNvSpPr/>
          <p:nvPr/>
        </p:nvSpPr>
        <p:spPr>
          <a:xfrm>
            <a:off x="160057" y="998054"/>
            <a:ext cx="5233658" cy="3216265"/>
          </a:xfrm>
          <a:prstGeom prst="rect">
            <a:avLst/>
          </a:prstGeom>
        </p:spPr>
        <p:txBody>
          <a:bodyPr wrap="square">
            <a:spAutoFit/>
          </a:bodyPr>
          <a:lstStyle/>
          <a:p>
            <a:pPr>
              <a:buNone/>
            </a:pPr>
            <a:r>
              <a:rPr lang="en-US" altLang="en-US" sz="1400" b="1" dirty="0" smtClean="0">
                <a:solidFill>
                  <a:srgbClr val="002060"/>
                </a:solidFill>
              </a:rPr>
              <a:t>Training focal points:</a:t>
            </a:r>
          </a:p>
          <a:p>
            <a:pPr marL="628650" lvl="1" indent="-171450"/>
            <a:r>
              <a:rPr lang="en-US" altLang="en-US" sz="1400" dirty="0" smtClean="0">
                <a:solidFill>
                  <a:srgbClr val="002060"/>
                </a:solidFill>
              </a:rPr>
              <a:t>Signs, Markings &amp; Lighting (Day and Night) </a:t>
            </a:r>
          </a:p>
          <a:p>
            <a:pPr marL="628650" lvl="1" indent="-171450"/>
            <a:r>
              <a:rPr lang="en-US" altLang="en-US" sz="1400" dirty="0" smtClean="0">
                <a:solidFill>
                  <a:srgbClr val="002060"/>
                </a:solidFill>
              </a:rPr>
              <a:t>Phraseology</a:t>
            </a:r>
          </a:p>
          <a:p>
            <a:pPr marL="628650" lvl="1" indent="-171450"/>
            <a:r>
              <a:rPr lang="en-US" altLang="en-US" sz="1400" dirty="0">
                <a:solidFill>
                  <a:srgbClr val="002060"/>
                </a:solidFill>
              </a:rPr>
              <a:t>Vehicle </a:t>
            </a:r>
            <a:r>
              <a:rPr lang="en-US" altLang="en-US" sz="1400" dirty="0" smtClean="0">
                <a:solidFill>
                  <a:srgbClr val="002060"/>
                </a:solidFill>
              </a:rPr>
              <a:t>Walk-Around, Lights &amp; Radios </a:t>
            </a:r>
            <a:r>
              <a:rPr lang="en-US" altLang="en-US" sz="1400" dirty="0">
                <a:solidFill>
                  <a:srgbClr val="002060"/>
                </a:solidFill>
              </a:rPr>
              <a:t>W</a:t>
            </a:r>
            <a:r>
              <a:rPr lang="en-US" altLang="en-US" sz="1400" dirty="0" smtClean="0">
                <a:solidFill>
                  <a:srgbClr val="002060"/>
                </a:solidFill>
              </a:rPr>
              <a:t>orking</a:t>
            </a:r>
            <a:endParaRPr lang="en-US" altLang="en-US" sz="1400" dirty="0">
              <a:solidFill>
                <a:srgbClr val="002060"/>
              </a:solidFill>
            </a:endParaRPr>
          </a:p>
          <a:p>
            <a:pPr marL="628650" lvl="1" indent="-171450"/>
            <a:r>
              <a:rPr lang="en-US" altLang="en-US" sz="1400" dirty="0" smtClean="0">
                <a:solidFill>
                  <a:srgbClr val="002060"/>
                </a:solidFill>
              </a:rPr>
              <a:t>Airport Diagrams (Frequencies/Route/Hot Spots) </a:t>
            </a:r>
            <a:endParaRPr lang="en-US" altLang="en-US" sz="1400" dirty="0">
              <a:solidFill>
                <a:srgbClr val="002060"/>
              </a:solidFill>
            </a:endParaRPr>
          </a:p>
          <a:p>
            <a:pPr marL="1200150" lvl="2" indent="-285750">
              <a:buFont typeface="Arial" panose="020B0604020202020204" pitchFamily="34" charset="0"/>
              <a:buChar char="_"/>
            </a:pPr>
            <a:r>
              <a:rPr lang="en-US" altLang="en-US" sz="1400" dirty="0" smtClean="0">
                <a:solidFill>
                  <a:srgbClr val="002060"/>
                </a:solidFill>
              </a:rPr>
              <a:t>Use </a:t>
            </a:r>
            <a:r>
              <a:rPr lang="en-US" altLang="en-US" sz="1400" dirty="0">
                <a:solidFill>
                  <a:srgbClr val="002060"/>
                </a:solidFill>
              </a:rPr>
              <a:t>S</a:t>
            </a:r>
            <a:r>
              <a:rPr lang="en-US" altLang="en-US" sz="1400" dirty="0" smtClean="0">
                <a:solidFill>
                  <a:srgbClr val="002060"/>
                </a:solidFill>
              </a:rPr>
              <a:t>ervice </a:t>
            </a:r>
            <a:r>
              <a:rPr lang="en-US" altLang="en-US" sz="1400" dirty="0">
                <a:solidFill>
                  <a:srgbClr val="002060"/>
                </a:solidFill>
              </a:rPr>
              <a:t>R</a:t>
            </a:r>
            <a:r>
              <a:rPr lang="en-US" altLang="en-US" sz="1400" dirty="0" smtClean="0">
                <a:solidFill>
                  <a:srgbClr val="002060"/>
                </a:solidFill>
              </a:rPr>
              <a:t>oads Where Possible</a:t>
            </a:r>
          </a:p>
          <a:p>
            <a:pPr marL="628650" lvl="1" indent="-171450"/>
            <a:r>
              <a:rPr lang="en-US" altLang="en-US" sz="1400" dirty="0" smtClean="0">
                <a:solidFill>
                  <a:srgbClr val="002060"/>
                </a:solidFill>
              </a:rPr>
              <a:t>Eliminate Distractions</a:t>
            </a:r>
          </a:p>
          <a:p>
            <a:pPr marL="628650" lvl="1" indent="-171450"/>
            <a:r>
              <a:rPr lang="en-US" altLang="en-US" sz="1400" dirty="0" smtClean="0">
                <a:solidFill>
                  <a:srgbClr val="002060"/>
                </a:solidFill>
              </a:rPr>
              <a:t>Heads </a:t>
            </a:r>
            <a:r>
              <a:rPr lang="en-US" altLang="en-US" sz="1400" dirty="0">
                <a:solidFill>
                  <a:srgbClr val="002060"/>
                </a:solidFill>
              </a:rPr>
              <a:t>U</a:t>
            </a:r>
            <a:r>
              <a:rPr lang="en-US" altLang="en-US" sz="1400" dirty="0" smtClean="0">
                <a:solidFill>
                  <a:srgbClr val="002060"/>
                </a:solidFill>
              </a:rPr>
              <a:t>p </a:t>
            </a:r>
            <a:r>
              <a:rPr lang="en-US" altLang="en-US" sz="1400" dirty="0">
                <a:solidFill>
                  <a:srgbClr val="002060"/>
                </a:solidFill>
              </a:rPr>
              <a:t>– Eyes </a:t>
            </a:r>
            <a:r>
              <a:rPr lang="en-US" altLang="en-US" sz="1400" dirty="0" smtClean="0">
                <a:solidFill>
                  <a:srgbClr val="002060"/>
                </a:solidFill>
              </a:rPr>
              <a:t>Out </a:t>
            </a:r>
            <a:endParaRPr lang="en-US" altLang="en-US" sz="1400" dirty="0">
              <a:solidFill>
                <a:srgbClr val="002060"/>
              </a:solidFill>
            </a:endParaRPr>
          </a:p>
          <a:p>
            <a:pPr marL="628650" lvl="1" indent="-171450"/>
            <a:r>
              <a:rPr lang="en-US" altLang="en-US" sz="1400" dirty="0" smtClean="0">
                <a:solidFill>
                  <a:srgbClr val="002060"/>
                </a:solidFill>
              </a:rPr>
              <a:t>Look Both Ways Before Crossing</a:t>
            </a:r>
            <a:endParaRPr lang="en-US" altLang="en-US" sz="1400" dirty="0">
              <a:solidFill>
                <a:srgbClr val="002060"/>
              </a:solidFill>
            </a:endParaRPr>
          </a:p>
          <a:p>
            <a:pPr marL="628650" lvl="1" indent="-171450"/>
            <a:r>
              <a:rPr lang="en-US" altLang="en-US" sz="1400" dirty="0" smtClean="0">
                <a:solidFill>
                  <a:srgbClr val="002060"/>
                </a:solidFill>
              </a:rPr>
              <a:t>Aircraft Landing Lights On? Likely </a:t>
            </a:r>
            <a:r>
              <a:rPr lang="en-US" altLang="en-US" sz="1400" dirty="0">
                <a:solidFill>
                  <a:srgbClr val="002060"/>
                </a:solidFill>
              </a:rPr>
              <a:t>R</a:t>
            </a:r>
            <a:r>
              <a:rPr lang="en-US" altLang="en-US" sz="1400" dirty="0" smtClean="0">
                <a:solidFill>
                  <a:srgbClr val="002060"/>
                </a:solidFill>
              </a:rPr>
              <a:t>eady to Depart</a:t>
            </a:r>
          </a:p>
        </p:txBody>
      </p:sp>
      <p:sp>
        <p:nvSpPr>
          <p:cNvPr id="8" name="Rectangle 7"/>
          <p:cNvSpPr/>
          <p:nvPr/>
        </p:nvSpPr>
        <p:spPr>
          <a:xfrm>
            <a:off x="5425011" y="1050690"/>
            <a:ext cx="3673058" cy="3216265"/>
          </a:xfrm>
          <a:prstGeom prst="rect">
            <a:avLst/>
          </a:prstGeom>
        </p:spPr>
        <p:txBody>
          <a:bodyPr wrap="square">
            <a:spAutoFit/>
          </a:bodyPr>
          <a:lstStyle/>
          <a:p>
            <a:pPr algn="ctr">
              <a:buNone/>
            </a:pPr>
            <a:r>
              <a:rPr lang="en-US" sz="1400" b="1" dirty="0" smtClean="0">
                <a:solidFill>
                  <a:srgbClr val="002060"/>
                </a:solidFill>
              </a:rPr>
              <a:t>Tips for a Towered Airport </a:t>
            </a:r>
            <a:endParaRPr lang="en-US" sz="1400" b="1" dirty="0">
              <a:solidFill>
                <a:srgbClr val="002060"/>
              </a:solidFill>
            </a:endParaRPr>
          </a:p>
          <a:p>
            <a:pPr lvl="1"/>
            <a:endParaRPr lang="en-US" sz="1400" dirty="0" smtClean="0"/>
          </a:p>
          <a:p>
            <a:pPr algn="ctr">
              <a:buNone/>
            </a:pPr>
            <a:r>
              <a:rPr lang="en-US" sz="1400" dirty="0" smtClean="0">
                <a:solidFill>
                  <a:srgbClr val="002060"/>
                </a:solidFill>
              </a:rPr>
              <a:t>Write </a:t>
            </a:r>
            <a:r>
              <a:rPr lang="en-US" sz="1400" dirty="0">
                <a:solidFill>
                  <a:srgbClr val="002060"/>
                </a:solidFill>
              </a:rPr>
              <a:t>the clearance </a:t>
            </a:r>
          </a:p>
          <a:p>
            <a:pPr algn="ctr">
              <a:buNone/>
            </a:pPr>
            <a:r>
              <a:rPr lang="en-US" sz="1400" dirty="0">
                <a:solidFill>
                  <a:srgbClr val="002060"/>
                </a:solidFill>
              </a:rPr>
              <a:t>Understand the clearance</a:t>
            </a:r>
          </a:p>
          <a:p>
            <a:pPr algn="ctr">
              <a:buNone/>
            </a:pPr>
            <a:r>
              <a:rPr lang="en-US" sz="1400" dirty="0" smtClean="0">
                <a:solidFill>
                  <a:srgbClr val="002060"/>
                </a:solidFill>
              </a:rPr>
              <a:t>Clarify the clearance (if necessary)</a:t>
            </a:r>
            <a:endParaRPr lang="en-US" sz="1400" dirty="0">
              <a:solidFill>
                <a:srgbClr val="002060"/>
              </a:solidFill>
            </a:endParaRPr>
          </a:p>
          <a:p>
            <a:pPr algn="ctr">
              <a:buNone/>
            </a:pPr>
            <a:r>
              <a:rPr lang="en-US" sz="1400" dirty="0">
                <a:solidFill>
                  <a:srgbClr val="002060"/>
                </a:solidFill>
              </a:rPr>
              <a:t>Reply </a:t>
            </a:r>
            <a:r>
              <a:rPr lang="en-US" sz="1400" dirty="0" smtClean="0">
                <a:solidFill>
                  <a:srgbClr val="002060"/>
                </a:solidFill>
              </a:rPr>
              <a:t>to the clearance</a:t>
            </a:r>
          </a:p>
          <a:p>
            <a:pPr algn="ctr">
              <a:buNone/>
            </a:pPr>
            <a:endParaRPr lang="en-US" sz="1400" dirty="0">
              <a:solidFill>
                <a:srgbClr val="002060"/>
              </a:solidFill>
            </a:endParaRPr>
          </a:p>
          <a:p>
            <a:pPr algn="ctr">
              <a:buNone/>
            </a:pPr>
            <a:r>
              <a:rPr lang="en-US" sz="1400" dirty="0">
                <a:solidFill>
                  <a:srgbClr val="002060"/>
                </a:solidFill>
              </a:rPr>
              <a:t>Know Light Gun Signals</a:t>
            </a:r>
          </a:p>
          <a:p>
            <a:pPr algn="ctr">
              <a:buNone/>
            </a:pPr>
            <a:r>
              <a:rPr lang="en-US" sz="1400" dirty="0">
                <a:solidFill>
                  <a:srgbClr val="002060"/>
                </a:solidFill>
              </a:rPr>
              <a:t>Take radio when outside of the vehicle</a:t>
            </a:r>
          </a:p>
          <a:p>
            <a:pPr algn="ctr">
              <a:buNone/>
            </a:pPr>
            <a:r>
              <a:rPr lang="en-US" sz="1400" dirty="0">
                <a:solidFill>
                  <a:srgbClr val="002060"/>
                </a:solidFill>
              </a:rPr>
              <a:t>Flash lights if radio is inoperable</a:t>
            </a:r>
          </a:p>
        </p:txBody>
      </p:sp>
      <p:sp>
        <p:nvSpPr>
          <p:cNvPr id="5" name="Rectangle 4"/>
          <p:cNvSpPr/>
          <p:nvPr/>
        </p:nvSpPr>
        <p:spPr>
          <a:xfrm>
            <a:off x="0" y="4327122"/>
            <a:ext cx="9144000" cy="276999"/>
          </a:xfrm>
          <a:prstGeom prst="rect">
            <a:avLst/>
          </a:prstGeom>
          <a:solidFill>
            <a:srgbClr val="002060"/>
          </a:solidFill>
        </p:spPr>
        <p:txBody>
          <a:bodyPr wrap="square">
            <a:spAutoFit/>
          </a:bodyPr>
          <a:lstStyle/>
          <a:p>
            <a:pPr>
              <a:buNone/>
            </a:pPr>
            <a:r>
              <a:rPr lang="en-US" sz="1200" b="1" dirty="0" smtClean="0">
                <a:solidFill>
                  <a:schemeClr val="bg1"/>
                </a:solidFill>
                <a:hlinkClick r:id="rId5"/>
              </a:rPr>
              <a:t>https</a:t>
            </a:r>
            <a:r>
              <a:rPr lang="en-US" sz="1200" b="1" dirty="0">
                <a:solidFill>
                  <a:schemeClr val="bg1"/>
                </a:solidFill>
                <a:hlinkClick r:id="rId5"/>
              </a:rPr>
              <a:t>://</a:t>
            </a:r>
            <a:r>
              <a:rPr lang="en-US" sz="1200" b="1" dirty="0" smtClean="0">
                <a:solidFill>
                  <a:schemeClr val="bg1"/>
                </a:solidFill>
                <a:hlinkClick r:id="rId5"/>
              </a:rPr>
              <a:t>www.faa.gov/airports/runway_safety/media/Ground_Vehicle_Guide_Proof_Final.pdf</a:t>
            </a:r>
            <a:endParaRPr lang="en-US" sz="1200" b="1" dirty="0">
              <a:solidFill>
                <a:schemeClr val="bg1"/>
              </a:solidFill>
            </a:endParaRPr>
          </a:p>
        </p:txBody>
      </p:sp>
    </p:spTree>
    <p:extLst>
      <p:ext uri="{BB962C8B-B14F-4D97-AF65-F5344CB8AC3E}">
        <p14:creationId xmlns:p14="http://schemas.microsoft.com/office/powerpoint/2010/main" val="332957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xEl>
                                              <p:pRg st="2" end="2"/>
                                            </p:txEl>
                                          </p:spTgt>
                                        </p:tgtEl>
                                      </p:cBhvr>
                                    </p:animEffect>
                                    <p:animScale>
                                      <p:cBhvr>
                                        <p:cTn id="7" dur="250" autoRev="1" fill="hold"/>
                                        <p:tgtEl>
                                          <p:spTgt spid="4">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xEl>
                                              <p:pRg st="9" end="9"/>
                                            </p:txEl>
                                          </p:spTgt>
                                        </p:tgtEl>
                                      </p:cBhvr>
                                    </p:animEffect>
                                    <p:animScale>
                                      <p:cBhvr>
                                        <p:cTn id="12" dur="250" autoRev="1" fill="hold"/>
                                        <p:tgtEl>
                                          <p:spTgt spid="4">
                                            <p:txEl>
                                              <p:pRg st="9" end="9"/>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317" y="260423"/>
            <a:ext cx="8472488" cy="457200"/>
          </a:xfrm>
        </p:spPr>
        <p:txBody>
          <a:bodyPr/>
          <a:lstStyle/>
          <a:p>
            <a:r>
              <a:rPr lang="en-US" dirty="0" smtClean="0"/>
              <a:t>Construction</a:t>
            </a:r>
            <a:endParaRPr lang="en-US" dirty="0"/>
          </a:p>
        </p:txBody>
      </p:sp>
      <p:sp>
        <p:nvSpPr>
          <p:cNvPr id="3" name="Content Placeholder 2"/>
          <p:cNvSpPr>
            <a:spLocks noGrp="1"/>
          </p:cNvSpPr>
          <p:nvPr>
            <p:ph idx="1"/>
          </p:nvPr>
        </p:nvSpPr>
        <p:spPr>
          <a:xfrm>
            <a:off x="196562" y="1033155"/>
            <a:ext cx="3747654" cy="460231"/>
          </a:xfrm>
        </p:spPr>
        <p:txBody>
          <a:bodyPr/>
          <a:lstStyle/>
          <a:p>
            <a:pPr marL="0" indent="0">
              <a:buNone/>
            </a:pPr>
            <a:r>
              <a:rPr lang="en-US" sz="2000" b="0" dirty="0" smtClean="0">
                <a:solidFill>
                  <a:schemeClr val="bg1"/>
                </a:solidFill>
                <a:latin typeface="+mj-lt"/>
                <a:hlinkClick r:id="rId3"/>
              </a:rPr>
              <a:t>Seasonal Tips</a:t>
            </a:r>
            <a:endParaRPr lang="en-US" sz="2000" b="0" dirty="0">
              <a:solidFill>
                <a:schemeClr val="bg1"/>
              </a:solidFill>
              <a:latin typeface="+mj-lt"/>
            </a:endParaRPr>
          </a:p>
          <a:p>
            <a:pPr marL="0" indent="0">
              <a:buNone/>
            </a:pPr>
            <a:endParaRPr lang="en-US" sz="2000" b="0" dirty="0">
              <a:solidFill>
                <a:schemeClr val="bg1"/>
              </a:solidFill>
              <a:latin typeface="+mj-lt"/>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14</a:t>
            </a:fld>
            <a:endParaRPr lang="en-US" dirty="0"/>
          </a:p>
        </p:txBody>
      </p:sp>
      <p:pic>
        <p:nvPicPr>
          <p:cNvPr id="5" name="Picture 4"/>
          <p:cNvPicPr>
            <a:picLocks noChangeAspect="1"/>
          </p:cNvPicPr>
          <p:nvPr/>
        </p:nvPicPr>
        <p:blipFill>
          <a:blip r:embed="rId4"/>
          <a:stretch>
            <a:fillRect/>
          </a:stretch>
        </p:blipFill>
        <p:spPr>
          <a:xfrm>
            <a:off x="4542970" y="113883"/>
            <a:ext cx="4455283" cy="3102347"/>
          </a:xfrm>
          <a:prstGeom prst="rect">
            <a:avLst/>
          </a:prstGeom>
        </p:spPr>
      </p:pic>
      <p:sp>
        <p:nvSpPr>
          <p:cNvPr id="6" name="Rectangle 5"/>
          <p:cNvSpPr/>
          <p:nvPr/>
        </p:nvSpPr>
        <p:spPr>
          <a:xfrm>
            <a:off x="172317" y="1744839"/>
            <a:ext cx="3602183" cy="400110"/>
          </a:xfrm>
          <a:prstGeom prst="rect">
            <a:avLst/>
          </a:prstGeom>
        </p:spPr>
        <p:txBody>
          <a:bodyPr wrap="square">
            <a:spAutoFit/>
          </a:bodyPr>
          <a:lstStyle/>
          <a:p>
            <a:pPr>
              <a:buNone/>
            </a:pPr>
            <a:r>
              <a:rPr lang="en-US" sz="2000" dirty="0" smtClean="0">
                <a:hlinkClick r:id="rId5"/>
              </a:rPr>
              <a:t>Frequently Asked Questions</a:t>
            </a:r>
            <a:endParaRPr lang="en-US" sz="2000" dirty="0"/>
          </a:p>
        </p:txBody>
      </p:sp>
      <p:sp>
        <p:nvSpPr>
          <p:cNvPr id="7" name="Rectangle 6"/>
          <p:cNvSpPr/>
          <p:nvPr/>
        </p:nvSpPr>
        <p:spPr>
          <a:xfrm>
            <a:off x="172317" y="2455532"/>
            <a:ext cx="3796145" cy="400110"/>
          </a:xfrm>
          <a:prstGeom prst="rect">
            <a:avLst/>
          </a:prstGeom>
        </p:spPr>
        <p:txBody>
          <a:bodyPr wrap="square">
            <a:spAutoFit/>
          </a:bodyPr>
          <a:lstStyle/>
          <a:p>
            <a:pPr>
              <a:buNone/>
            </a:pPr>
            <a:r>
              <a:rPr lang="en-US" sz="2000" dirty="0" smtClean="0">
                <a:solidFill>
                  <a:srgbClr val="002060"/>
                </a:solidFill>
                <a:hlinkClick r:id="rId6"/>
              </a:rPr>
              <a:t>Construction Notice Diagrams</a:t>
            </a:r>
            <a:endParaRPr lang="en-US" sz="2000" dirty="0">
              <a:solidFill>
                <a:srgbClr val="002060"/>
              </a:solidFill>
            </a:endParaRPr>
          </a:p>
        </p:txBody>
      </p:sp>
      <p:sp>
        <p:nvSpPr>
          <p:cNvPr id="8" name="Rectangle 7"/>
          <p:cNvSpPr/>
          <p:nvPr/>
        </p:nvSpPr>
        <p:spPr>
          <a:xfrm>
            <a:off x="123824" y="3865368"/>
            <a:ext cx="6393873" cy="400110"/>
          </a:xfrm>
          <a:prstGeom prst="rect">
            <a:avLst/>
          </a:prstGeom>
        </p:spPr>
        <p:txBody>
          <a:bodyPr wrap="square">
            <a:spAutoFit/>
          </a:bodyPr>
          <a:lstStyle/>
          <a:p>
            <a:pPr>
              <a:buNone/>
            </a:pPr>
            <a:r>
              <a:rPr lang="en-US" sz="2000" dirty="0" smtClean="0">
                <a:hlinkClick r:id="rId7"/>
              </a:rPr>
              <a:t>Runway &amp; Taxiway Best Practice &amp; Lessons Learned</a:t>
            </a:r>
            <a:endParaRPr lang="en-US" sz="2000" dirty="0"/>
          </a:p>
        </p:txBody>
      </p:sp>
      <p:sp>
        <p:nvSpPr>
          <p:cNvPr id="9" name="TextBox 8"/>
          <p:cNvSpPr txBox="1"/>
          <p:nvPr/>
        </p:nvSpPr>
        <p:spPr bwMode="auto">
          <a:xfrm>
            <a:off x="143682" y="3154675"/>
            <a:ext cx="185396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en-US" sz="2000" dirty="0" smtClean="0">
                <a:solidFill>
                  <a:srgbClr val="002060"/>
                </a:solidFill>
                <a:hlinkClick r:id="rId8"/>
              </a:rPr>
              <a:t>FAA NOTAMS</a:t>
            </a:r>
            <a:endParaRPr lang="en-US" sz="2000" dirty="0">
              <a:solidFill>
                <a:srgbClr val="002060"/>
              </a:solidFill>
            </a:endParaRPr>
          </a:p>
        </p:txBody>
      </p:sp>
    </p:spTree>
    <p:extLst>
      <p:ext uri="{BB962C8B-B14F-4D97-AF65-F5344CB8AC3E}">
        <p14:creationId xmlns:p14="http://schemas.microsoft.com/office/powerpoint/2010/main" val="40571598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913" y="1724709"/>
            <a:ext cx="8802916" cy="2850243"/>
          </a:xfrm>
        </p:spPr>
        <p:txBody>
          <a:bodyPr/>
          <a:lstStyle/>
          <a:p>
            <a:pPr marL="57150" indent="0" algn="ctr">
              <a:buNone/>
            </a:pPr>
            <a:r>
              <a:rPr lang="en-US" dirty="0" smtClean="0">
                <a:solidFill>
                  <a:srgbClr val="002060"/>
                </a:solidFill>
              </a:rPr>
              <a:t>Collaborate – Communicate – Coordinate</a:t>
            </a:r>
          </a:p>
          <a:p>
            <a:pPr marL="457200" lvl="1" indent="0">
              <a:buNone/>
            </a:pPr>
            <a:r>
              <a:rPr lang="en-US" dirty="0">
                <a:solidFill>
                  <a:srgbClr val="002060"/>
                </a:solidFill>
              </a:rPr>
              <a:t>	</a:t>
            </a:r>
            <a:endParaRPr lang="en-US" dirty="0" smtClean="0">
              <a:solidFill>
                <a:srgbClr val="002060"/>
              </a:solidFill>
            </a:endParaRPr>
          </a:p>
          <a:p>
            <a:pPr marL="457200" lvl="1" indent="0">
              <a:buNone/>
            </a:pPr>
            <a:r>
              <a:rPr lang="en-US" dirty="0">
                <a:solidFill>
                  <a:srgbClr val="002060"/>
                </a:solidFill>
              </a:rPr>
              <a:t>	</a:t>
            </a:r>
            <a:r>
              <a:rPr lang="en-US" dirty="0" smtClean="0">
                <a:solidFill>
                  <a:srgbClr val="002060"/>
                </a:solidFill>
              </a:rPr>
              <a:t>Air Traffic Manager (if towered) </a:t>
            </a:r>
          </a:p>
          <a:p>
            <a:pPr marL="457200" lvl="1" indent="0">
              <a:buNone/>
            </a:pPr>
            <a:r>
              <a:rPr lang="en-US" dirty="0">
                <a:solidFill>
                  <a:srgbClr val="002060"/>
                </a:solidFill>
              </a:rPr>
              <a:t>	</a:t>
            </a:r>
            <a:r>
              <a:rPr lang="en-US" dirty="0" smtClean="0">
                <a:solidFill>
                  <a:srgbClr val="002060"/>
                </a:solidFill>
              </a:rPr>
              <a:t>Airport Tenants</a:t>
            </a:r>
          </a:p>
          <a:p>
            <a:pPr marL="457200" lvl="1" indent="0">
              <a:buNone/>
            </a:pPr>
            <a:r>
              <a:rPr lang="en-US" dirty="0">
                <a:solidFill>
                  <a:srgbClr val="002060"/>
                </a:solidFill>
              </a:rPr>
              <a:t>	</a:t>
            </a:r>
            <a:r>
              <a:rPr lang="en-US" dirty="0" smtClean="0">
                <a:solidFill>
                  <a:srgbClr val="002060"/>
                </a:solidFill>
              </a:rPr>
              <a:t>Airport Users</a:t>
            </a:r>
            <a:r>
              <a:rPr lang="en-US" dirty="0">
                <a:solidFill>
                  <a:srgbClr val="002060"/>
                </a:solidFill>
              </a:rPr>
              <a:t>	</a:t>
            </a:r>
            <a:endParaRPr lang="en-US" dirty="0" smtClean="0">
              <a:solidFill>
                <a:srgbClr val="002060"/>
              </a:solidFill>
            </a:endParaRPr>
          </a:p>
          <a:p>
            <a:pPr marL="457200" lvl="1" indent="0">
              <a:buNone/>
            </a:pPr>
            <a:endParaRPr lang="en-US" dirty="0">
              <a:solidFill>
                <a:srgbClr val="002060"/>
              </a:solidFill>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15</a:t>
            </a:fld>
            <a:endParaRPr lang="en-US" dirty="0"/>
          </a:p>
        </p:txBody>
      </p:sp>
      <p:sp>
        <p:nvSpPr>
          <p:cNvPr id="5" name="Title 1"/>
          <p:cNvSpPr>
            <a:spLocks noGrp="1"/>
          </p:cNvSpPr>
          <p:nvPr>
            <p:ph type="title"/>
          </p:nvPr>
        </p:nvSpPr>
        <p:spPr>
          <a:xfrm>
            <a:off x="1455283" y="362180"/>
            <a:ext cx="6226175" cy="457200"/>
          </a:xfrm>
        </p:spPr>
        <p:txBody>
          <a:bodyPr/>
          <a:lstStyle/>
          <a:p>
            <a:r>
              <a:rPr lang="en-US" dirty="0" smtClean="0"/>
              <a:t>Construction Reminders</a:t>
            </a:r>
            <a:endParaRPr lang="en-US" dirty="0"/>
          </a:p>
        </p:txBody>
      </p:sp>
      <p:pic>
        <p:nvPicPr>
          <p:cNvPr id="6" name="Picture 5"/>
          <p:cNvPicPr>
            <a:picLocks noChangeAspect="1"/>
          </p:cNvPicPr>
          <p:nvPr/>
        </p:nvPicPr>
        <p:blipFill>
          <a:blip r:embed="rId3"/>
          <a:stretch>
            <a:fillRect/>
          </a:stretch>
        </p:blipFill>
        <p:spPr>
          <a:xfrm>
            <a:off x="6834188" y="2597718"/>
            <a:ext cx="1807029" cy="1355272"/>
          </a:xfrm>
          <a:prstGeom prst="rect">
            <a:avLst/>
          </a:prstGeom>
        </p:spPr>
      </p:pic>
    </p:spTree>
    <p:extLst>
      <p:ext uri="{BB962C8B-B14F-4D97-AF65-F5344CB8AC3E}">
        <p14:creationId xmlns:p14="http://schemas.microsoft.com/office/powerpoint/2010/main" val="1444924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166" y="9158"/>
            <a:ext cx="8472488" cy="981616"/>
          </a:xfrm>
        </p:spPr>
        <p:txBody>
          <a:bodyPr/>
          <a:lstStyle/>
          <a:p>
            <a:r>
              <a:rPr lang="en-US" sz="3600" dirty="0"/>
              <a:t>Runway Safety Action Team (RSAT)</a:t>
            </a:r>
          </a:p>
        </p:txBody>
      </p:sp>
      <p:sp>
        <p:nvSpPr>
          <p:cNvPr id="3" name="Slide Number Placeholder 2"/>
          <p:cNvSpPr>
            <a:spLocks noGrp="1"/>
          </p:cNvSpPr>
          <p:nvPr>
            <p:ph type="sldNum" sz="quarter" idx="12"/>
          </p:nvPr>
        </p:nvSpPr>
        <p:spPr/>
        <p:txBody>
          <a:bodyPr/>
          <a:lstStyle/>
          <a:p>
            <a:fld id="{F1F6FF14-FC6A-41B6-B2DC-884C6B7C3F2E}" type="slidenum">
              <a:rPr lang="en-US" smtClean="0"/>
              <a:pPr/>
              <a:t>16</a:t>
            </a:fld>
            <a:endParaRPr lang="en-US"/>
          </a:p>
        </p:txBody>
      </p:sp>
      <p:sp>
        <p:nvSpPr>
          <p:cNvPr id="4" name="Rectangle 3"/>
          <p:cNvSpPr/>
          <p:nvPr/>
        </p:nvSpPr>
        <p:spPr>
          <a:xfrm>
            <a:off x="1035451" y="1364439"/>
            <a:ext cx="7847292" cy="2446824"/>
          </a:xfrm>
          <a:prstGeom prst="rect">
            <a:avLst/>
          </a:prstGeom>
        </p:spPr>
        <p:txBody>
          <a:bodyPr wrap="square">
            <a:spAutoFit/>
          </a:bodyPr>
          <a:lstStyle/>
          <a:p>
            <a:pPr marL="285750" indent="-285750"/>
            <a:r>
              <a:rPr lang="en-US" sz="1800" dirty="0" smtClean="0">
                <a:solidFill>
                  <a:srgbClr val="002060"/>
                </a:solidFill>
              </a:rPr>
              <a:t>Local RSAT is </a:t>
            </a:r>
            <a:r>
              <a:rPr lang="en-US" sz="1800" dirty="0">
                <a:solidFill>
                  <a:srgbClr val="002060"/>
                </a:solidFill>
              </a:rPr>
              <a:t>led by the </a:t>
            </a:r>
            <a:r>
              <a:rPr lang="en-US" sz="1800" dirty="0" smtClean="0">
                <a:solidFill>
                  <a:srgbClr val="002060"/>
                </a:solidFill>
              </a:rPr>
              <a:t>Tower Air Traffic Manager (ATM)  </a:t>
            </a:r>
          </a:p>
          <a:p>
            <a:pPr marL="285750" indent="-285750"/>
            <a:r>
              <a:rPr lang="en-US" sz="1800" dirty="0" smtClean="0">
                <a:solidFill>
                  <a:srgbClr val="002060"/>
                </a:solidFill>
              </a:rPr>
              <a:t>Must </a:t>
            </a:r>
            <a:r>
              <a:rPr lang="en-US" sz="1800" dirty="0">
                <a:solidFill>
                  <a:srgbClr val="002060"/>
                </a:solidFill>
              </a:rPr>
              <a:t>include the ATM and Airport </a:t>
            </a:r>
            <a:r>
              <a:rPr lang="en-US" sz="1800" dirty="0" smtClean="0">
                <a:solidFill>
                  <a:srgbClr val="002060"/>
                </a:solidFill>
              </a:rPr>
              <a:t>Operator, at a minimum </a:t>
            </a:r>
          </a:p>
          <a:p>
            <a:pPr marL="285750" indent="-285750"/>
            <a:r>
              <a:rPr lang="en-US" sz="1800" dirty="0" smtClean="0">
                <a:solidFill>
                  <a:srgbClr val="002060"/>
                </a:solidFill>
              </a:rPr>
              <a:t>Involve personnel from FAA lines of business, airport tenants &amp; users   </a:t>
            </a:r>
          </a:p>
          <a:p>
            <a:pPr marL="285750" indent="-285750"/>
            <a:r>
              <a:rPr lang="en-US" sz="1800" dirty="0" smtClean="0">
                <a:solidFill>
                  <a:srgbClr val="002060"/>
                </a:solidFill>
              </a:rPr>
              <a:t>Convenes at least once per fiscal year </a:t>
            </a:r>
          </a:p>
          <a:p>
            <a:pPr marL="285750" indent="-285750"/>
            <a:r>
              <a:rPr lang="en-US" sz="1800" dirty="0" smtClean="0">
                <a:solidFill>
                  <a:srgbClr val="002060"/>
                </a:solidFill>
              </a:rPr>
              <a:t>Discuss topics related to surface safety</a:t>
            </a:r>
          </a:p>
          <a:p>
            <a:pPr marL="285750" indent="-285750"/>
            <a:r>
              <a:rPr lang="en-US" sz="1800" dirty="0" smtClean="0">
                <a:solidFill>
                  <a:srgbClr val="002060"/>
                </a:solidFill>
              </a:rPr>
              <a:t>Review &amp; update the Runway Safety Action </a:t>
            </a:r>
            <a:r>
              <a:rPr lang="en-US" sz="1800" dirty="0">
                <a:solidFill>
                  <a:srgbClr val="002060"/>
                </a:solidFill>
              </a:rPr>
              <a:t>Plan (RSAP) </a:t>
            </a:r>
            <a:r>
              <a:rPr lang="en-US" sz="1800" dirty="0" smtClean="0">
                <a:solidFill>
                  <a:srgbClr val="002060"/>
                </a:solidFill>
              </a:rPr>
              <a:t> </a:t>
            </a:r>
          </a:p>
        </p:txBody>
      </p:sp>
      <p:sp>
        <p:nvSpPr>
          <p:cNvPr id="5" name="Rectangle 4"/>
          <p:cNvSpPr/>
          <p:nvPr/>
        </p:nvSpPr>
        <p:spPr>
          <a:xfrm>
            <a:off x="671123" y="4435614"/>
            <a:ext cx="4234706" cy="707886"/>
          </a:xfrm>
          <a:prstGeom prst="rect">
            <a:avLst/>
          </a:prstGeom>
          <a:noFill/>
        </p:spPr>
        <p:txBody>
          <a:bodyPr wrap="square" lIns="91440" tIns="45720" rIns="91440" bIns="45720">
            <a:spAutoFit/>
          </a:bodyPr>
          <a:lstStyle/>
          <a:p>
            <a:pPr algn="ctr">
              <a:buNone/>
            </a:pPr>
            <a:r>
              <a:rPr lang="en-US" sz="4000" b="0" cap="none" spc="0" dirty="0" smtClean="0">
                <a:ln w="0"/>
                <a:solidFill>
                  <a:srgbClr val="FFFFFF"/>
                </a:solidFill>
                <a:effectLst/>
              </a:rPr>
              <a:t>Be Involved</a:t>
            </a:r>
            <a:endParaRPr lang="en-US" sz="4000" b="0" cap="none" spc="0" dirty="0">
              <a:ln w="0"/>
              <a:solidFill>
                <a:srgbClr val="FFFFFF"/>
              </a:solidFill>
              <a:effectLst/>
            </a:endParaRPr>
          </a:p>
        </p:txBody>
      </p:sp>
    </p:spTree>
    <p:extLst>
      <p:ext uri="{BB962C8B-B14F-4D97-AF65-F5344CB8AC3E}">
        <p14:creationId xmlns:p14="http://schemas.microsoft.com/office/powerpoint/2010/main" val="3547251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06" y="195649"/>
            <a:ext cx="8472488" cy="457200"/>
          </a:xfrm>
        </p:spPr>
        <p:txBody>
          <a:bodyPr/>
          <a:lstStyle/>
          <a:p>
            <a:r>
              <a:rPr lang="en-US" dirty="0" smtClean="0"/>
              <a:t>RSAT Topics</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17</a:t>
            </a:fld>
            <a:endParaRPr lang="en-US"/>
          </a:p>
        </p:txBody>
      </p:sp>
      <p:sp>
        <p:nvSpPr>
          <p:cNvPr id="4" name="Rectangle 3"/>
          <p:cNvSpPr/>
          <p:nvPr/>
        </p:nvSpPr>
        <p:spPr>
          <a:xfrm>
            <a:off x="83427" y="3597677"/>
            <a:ext cx="8716780" cy="400110"/>
          </a:xfrm>
          <a:prstGeom prst="rect">
            <a:avLst/>
          </a:prstGeom>
        </p:spPr>
        <p:txBody>
          <a:bodyPr wrap="square">
            <a:spAutoFit/>
          </a:bodyPr>
          <a:lstStyle/>
          <a:p>
            <a:pPr algn="ctr">
              <a:buNone/>
            </a:pPr>
            <a:r>
              <a:rPr lang="en-US" sz="2000" dirty="0" smtClean="0">
                <a:solidFill>
                  <a:srgbClr val="002060"/>
                </a:solidFill>
              </a:rPr>
              <a:t>Letters </a:t>
            </a:r>
            <a:r>
              <a:rPr lang="en-US" sz="2000" dirty="0">
                <a:solidFill>
                  <a:srgbClr val="002060"/>
                </a:solidFill>
              </a:rPr>
              <a:t>of Agreement (LOA</a:t>
            </a:r>
            <a:r>
              <a:rPr lang="en-US" sz="2000" dirty="0" smtClean="0">
                <a:solidFill>
                  <a:srgbClr val="002060"/>
                </a:solidFill>
              </a:rPr>
              <a:t>)/published notices</a:t>
            </a:r>
            <a:endParaRPr lang="en-US" sz="2000" dirty="0">
              <a:solidFill>
                <a:srgbClr val="002060"/>
              </a:solidFill>
            </a:endParaRPr>
          </a:p>
        </p:txBody>
      </p:sp>
      <p:sp>
        <p:nvSpPr>
          <p:cNvPr id="5" name="TextBox 4"/>
          <p:cNvSpPr txBox="1"/>
          <p:nvPr/>
        </p:nvSpPr>
        <p:spPr bwMode="auto">
          <a:xfrm>
            <a:off x="935577" y="1101906"/>
            <a:ext cx="3295337"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buFontTx/>
              <a:buNone/>
            </a:pPr>
            <a:r>
              <a:rPr lang="en-US" sz="2000" dirty="0" smtClean="0">
                <a:solidFill>
                  <a:srgbClr val="002060"/>
                </a:solidFill>
              </a:rPr>
              <a:t>Surface </a:t>
            </a:r>
            <a:r>
              <a:rPr lang="en-US" sz="2000" dirty="0">
                <a:solidFill>
                  <a:srgbClr val="002060"/>
                </a:solidFill>
              </a:rPr>
              <a:t>events </a:t>
            </a:r>
          </a:p>
          <a:p>
            <a:pPr>
              <a:buFontTx/>
              <a:buNone/>
            </a:pPr>
            <a:r>
              <a:rPr lang="en-US" sz="2000" dirty="0">
                <a:solidFill>
                  <a:srgbClr val="002060"/>
                </a:solidFill>
              </a:rPr>
              <a:t>Mitigations </a:t>
            </a:r>
            <a:r>
              <a:rPr lang="en-US" sz="2000" dirty="0" smtClean="0">
                <a:solidFill>
                  <a:srgbClr val="002060"/>
                </a:solidFill>
              </a:rPr>
              <a:t> </a:t>
            </a:r>
            <a:endParaRPr lang="en-US" sz="2000" dirty="0">
              <a:solidFill>
                <a:srgbClr val="002060"/>
              </a:solidFill>
            </a:endParaRPr>
          </a:p>
          <a:p>
            <a:pPr>
              <a:buFontTx/>
              <a:buNone/>
            </a:pPr>
            <a:r>
              <a:rPr lang="en-US" sz="2000" dirty="0" smtClean="0">
                <a:solidFill>
                  <a:srgbClr val="002060"/>
                </a:solidFill>
              </a:rPr>
              <a:t>Construction</a:t>
            </a:r>
          </a:p>
          <a:p>
            <a:pPr>
              <a:buFontTx/>
              <a:buNone/>
            </a:pPr>
            <a:r>
              <a:rPr lang="en-US" sz="2000" dirty="0">
                <a:solidFill>
                  <a:srgbClr val="002060"/>
                </a:solidFill>
              </a:rPr>
              <a:t>Hot </a:t>
            </a:r>
            <a:r>
              <a:rPr lang="en-US" sz="2000" dirty="0" smtClean="0">
                <a:solidFill>
                  <a:srgbClr val="002060"/>
                </a:solidFill>
              </a:rPr>
              <a:t>Spots </a:t>
            </a:r>
          </a:p>
          <a:p>
            <a:pPr>
              <a:buFontTx/>
              <a:buNone/>
            </a:pPr>
            <a:r>
              <a:rPr lang="en-US" sz="2000" dirty="0">
                <a:solidFill>
                  <a:srgbClr val="002060"/>
                </a:solidFill>
              </a:rPr>
              <a:t>Persistent weather issues </a:t>
            </a:r>
          </a:p>
        </p:txBody>
      </p:sp>
      <p:sp>
        <p:nvSpPr>
          <p:cNvPr id="6" name="TextBox 5"/>
          <p:cNvSpPr txBox="1"/>
          <p:nvPr/>
        </p:nvSpPr>
        <p:spPr bwMode="auto">
          <a:xfrm>
            <a:off x="4763531" y="1101906"/>
            <a:ext cx="3930884"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en-US" sz="2000" dirty="0" smtClean="0">
                <a:solidFill>
                  <a:srgbClr val="002060"/>
                </a:solidFill>
              </a:rPr>
              <a:t>Action </a:t>
            </a:r>
            <a:r>
              <a:rPr lang="en-US" sz="2000" dirty="0">
                <a:solidFill>
                  <a:srgbClr val="002060"/>
                </a:solidFill>
              </a:rPr>
              <a:t>items  </a:t>
            </a:r>
          </a:p>
          <a:p>
            <a:pPr>
              <a:buFontTx/>
              <a:buNone/>
            </a:pPr>
            <a:r>
              <a:rPr lang="en-US" sz="2000" dirty="0">
                <a:solidFill>
                  <a:srgbClr val="002060"/>
                </a:solidFill>
              </a:rPr>
              <a:t>Best </a:t>
            </a:r>
            <a:r>
              <a:rPr lang="en-US" sz="2000" dirty="0" smtClean="0">
                <a:solidFill>
                  <a:srgbClr val="002060"/>
                </a:solidFill>
              </a:rPr>
              <a:t>Practices/Lessons Learned </a:t>
            </a:r>
            <a:endParaRPr lang="en-US" sz="2000" dirty="0">
              <a:solidFill>
                <a:srgbClr val="002060"/>
              </a:solidFill>
            </a:endParaRPr>
          </a:p>
          <a:p>
            <a:pPr>
              <a:buFontTx/>
              <a:buNone/>
            </a:pPr>
            <a:r>
              <a:rPr lang="en-US" sz="2000" dirty="0">
                <a:solidFill>
                  <a:srgbClr val="002060"/>
                </a:solidFill>
              </a:rPr>
              <a:t>Wildlife </a:t>
            </a:r>
            <a:r>
              <a:rPr lang="en-US" sz="2000" dirty="0" smtClean="0">
                <a:solidFill>
                  <a:srgbClr val="002060"/>
                </a:solidFill>
              </a:rPr>
              <a:t> </a:t>
            </a:r>
          </a:p>
          <a:p>
            <a:pPr>
              <a:buFontTx/>
              <a:buNone/>
            </a:pPr>
            <a:r>
              <a:rPr lang="en-US" sz="2000" dirty="0">
                <a:solidFill>
                  <a:srgbClr val="002060"/>
                </a:solidFill>
              </a:rPr>
              <a:t>User </a:t>
            </a:r>
            <a:r>
              <a:rPr lang="en-US" sz="2000" dirty="0" smtClean="0">
                <a:solidFill>
                  <a:srgbClr val="002060"/>
                </a:solidFill>
              </a:rPr>
              <a:t>concerns/feedback</a:t>
            </a:r>
            <a:endParaRPr lang="en-US" sz="2000" dirty="0">
              <a:solidFill>
                <a:srgbClr val="002060"/>
              </a:solidFill>
            </a:endParaRPr>
          </a:p>
          <a:p>
            <a:pPr>
              <a:buNone/>
            </a:pPr>
            <a:r>
              <a:rPr lang="en-US" sz="2000" dirty="0">
                <a:solidFill>
                  <a:srgbClr val="002060"/>
                </a:solidFill>
              </a:rPr>
              <a:t>Special Events  </a:t>
            </a:r>
          </a:p>
        </p:txBody>
      </p:sp>
    </p:spTree>
    <p:extLst>
      <p:ext uri="{BB962C8B-B14F-4D97-AF65-F5344CB8AC3E}">
        <p14:creationId xmlns:p14="http://schemas.microsoft.com/office/powerpoint/2010/main" val="51769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7" y="403509"/>
            <a:ext cx="8472488" cy="457200"/>
          </a:xfrm>
        </p:spPr>
        <p:txBody>
          <a:bodyPr/>
          <a:lstStyle/>
          <a:p>
            <a:r>
              <a:rPr lang="en-US" sz="3200" dirty="0" smtClean="0"/>
              <a:t>How Do Pilots Get Information?</a:t>
            </a:r>
            <a:endParaRPr lang="en-US" sz="3200"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18</a:t>
            </a:fld>
            <a:endParaRPr lang="en-US"/>
          </a:p>
        </p:txBody>
      </p:sp>
      <p:sp>
        <p:nvSpPr>
          <p:cNvPr id="4" name="TextBox 3"/>
          <p:cNvSpPr txBox="1"/>
          <p:nvPr/>
        </p:nvSpPr>
        <p:spPr bwMode="auto">
          <a:xfrm>
            <a:off x="83677" y="2017178"/>
            <a:ext cx="8849866" cy="2246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buNone/>
            </a:pPr>
            <a:r>
              <a:rPr lang="en-US" sz="2000" dirty="0" smtClean="0">
                <a:solidFill>
                  <a:srgbClr val="002060"/>
                </a:solidFill>
              </a:rPr>
              <a:t>NOTAMs </a:t>
            </a:r>
            <a:r>
              <a:rPr lang="en-US" sz="2000" dirty="0">
                <a:solidFill>
                  <a:srgbClr val="002060"/>
                </a:solidFill>
              </a:rPr>
              <a:t>- Notices to </a:t>
            </a:r>
            <a:r>
              <a:rPr lang="en-US" sz="2000" dirty="0" smtClean="0">
                <a:solidFill>
                  <a:srgbClr val="002060"/>
                </a:solidFill>
              </a:rPr>
              <a:t>Airmen</a:t>
            </a:r>
            <a:endParaRPr lang="en-US" sz="2000" dirty="0">
              <a:solidFill>
                <a:srgbClr val="002060"/>
              </a:solidFill>
            </a:endParaRPr>
          </a:p>
          <a:p>
            <a:pPr>
              <a:buNone/>
            </a:pPr>
            <a:r>
              <a:rPr lang="en-US" sz="2000" dirty="0" smtClean="0">
                <a:solidFill>
                  <a:srgbClr val="002060"/>
                </a:solidFill>
              </a:rPr>
              <a:t>ATIS (Automated Terminal Information System)</a:t>
            </a:r>
            <a:endParaRPr lang="en-US" sz="2000" dirty="0">
              <a:solidFill>
                <a:srgbClr val="002060"/>
              </a:solidFill>
            </a:endParaRPr>
          </a:p>
          <a:p>
            <a:pPr>
              <a:buNone/>
            </a:pPr>
            <a:r>
              <a:rPr lang="en-US" sz="2000" dirty="0" smtClean="0">
                <a:solidFill>
                  <a:srgbClr val="002060"/>
                </a:solidFill>
              </a:rPr>
              <a:t>Charting Publications</a:t>
            </a:r>
          </a:p>
          <a:p>
            <a:pPr>
              <a:buNone/>
            </a:pPr>
            <a:r>
              <a:rPr lang="en-US" sz="2000" dirty="0">
                <a:solidFill>
                  <a:srgbClr val="002060"/>
                </a:solidFill>
              </a:rPr>
              <a:t>	</a:t>
            </a:r>
            <a:r>
              <a:rPr lang="en-US" sz="2000" dirty="0" smtClean="0">
                <a:solidFill>
                  <a:srgbClr val="002060"/>
                </a:solidFill>
              </a:rPr>
              <a:t>Hot Spots</a:t>
            </a:r>
          </a:p>
          <a:p>
            <a:pPr>
              <a:buNone/>
            </a:pPr>
            <a:r>
              <a:rPr lang="en-US" sz="2000" dirty="0" smtClean="0">
                <a:solidFill>
                  <a:srgbClr val="002060"/>
                </a:solidFill>
              </a:rPr>
              <a:t>Construction </a:t>
            </a:r>
            <a:r>
              <a:rPr lang="en-US" sz="2000" dirty="0" smtClean="0">
                <a:solidFill>
                  <a:srgbClr val="002060"/>
                </a:solidFill>
              </a:rPr>
              <a:t>Notice Diagrams </a:t>
            </a:r>
            <a:endParaRPr lang="en-US" sz="2000" dirty="0">
              <a:solidFill>
                <a:srgbClr val="002060"/>
              </a:solidFill>
            </a:endParaRPr>
          </a:p>
        </p:txBody>
      </p:sp>
      <p:pic>
        <p:nvPicPr>
          <p:cNvPr id="5" name="Picture 4"/>
          <p:cNvPicPr>
            <a:picLocks noChangeAspect="1"/>
          </p:cNvPicPr>
          <p:nvPr/>
        </p:nvPicPr>
        <p:blipFill>
          <a:blip r:embed="rId3"/>
          <a:stretch>
            <a:fillRect/>
          </a:stretch>
        </p:blipFill>
        <p:spPr>
          <a:xfrm rot="1532334">
            <a:off x="5861254" y="665485"/>
            <a:ext cx="2904923" cy="2411087"/>
          </a:xfrm>
          <a:prstGeom prst="rect">
            <a:avLst/>
          </a:prstGeom>
        </p:spPr>
      </p:pic>
    </p:spTree>
    <p:extLst>
      <p:ext uri="{BB962C8B-B14F-4D97-AF65-F5344CB8AC3E}">
        <p14:creationId xmlns:p14="http://schemas.microsoft.com/office/powerpoint/2010/main" val="270830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66" y="244101"/>
            <a:ext cx="8562643" cy="457200"/>
          </a:xfrm>
        </p:spPr>
        <p:txBody>
          <a:bodyPr/>
          <a:lstStyle/>
          <a:p>
            <a:r>
              <a:rPr lang="en-US" dirty="0"/>
              <a:t>R</a:t>
            </a:r>
            <a:r>
              <a:rPr lang="en-US" dirty="0" smtClean="0"/>
              <a:t>eporting</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19</a:t>
            </a:fld>
            <a:endParaRPr lang="en-US"/>
          </a:p>
        </p:txBody>
      </p:sp>
      <p:sp>
        <p:nvSpPr>
          <p:cNvPr id="4" name="TextBox 3"/>
          <p:cNvSpPr txBox="1"/>
          <p:nvPr/>
        </p:nvSpPr>
        <p:spPr bwMode="auto">
          <a:xfrm>
            <a:off x="95366" y="1294507"/>
            <a:ext cx="9048851"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buNone/>
            </a:pPr>
            <a:r>
              <a:rPr lang="en-US" sz="1800" b="1" dirty="0">
                <a:solidFill>
                  <a:srgbClr val="002060"/>
                </a:solidFill>
              </a:rPr>
              <a:t>T</a:t>
            </a:r>
            <a:r>
              <a:rPr lang="en-US" sz="1800" b="1" dirty="0" smtClean="0">
                <a:solidFill>
                  <a:srgbClr val="002060"/>
                </a:solidFill>
              </a:rPr>
              <a:t>owered Airports</a:t>
            </a:r>
          </a:p>
          <a:p>
            <a:pPr marL="742950" lvl="1" indent="-285750"/>
            <a:r>
              <a:rPr lang="en-US" sz="1800" dirty="0" smtClean="0">
                <a:solidFill>
                  <a:srgbClr val="002060"/>
                </a:solidFill>
              </a:rPr>
              <a:t>Mandatory Occurrence Reporting (MOR) process   </a:t>
            </a:r>
          </a:p>
          <a:p>
            <a:pPr marL="742950" lvl="1" indent="-285750"/>
            <a:r>
              <a:rPr lang="en-US" sz="1800" dirty="0" smtClean="0">
                <a:solidFill>
                  <a:srgbClr val="002060"/>
                </a:solidFill>
              </a:rPr>
              <a:t>Ensure you are notified immediately when a VPD is filed for airport operations personnel</a:t>
            </a:r>
          </a:p>
          <a:p>
            <a:pPr marL="742950" lvl="1" indent="-285750"/>
            <a:r>
              <a:rPr lang="en-US" sz="1800" dirty="0" smtClean="0">
                <a:solidFill>
                  <a:srgbClr val="002060"/>
                </a:solidFill>
              </a:rPr>
              <a:t>Voluntary reporting is encouraged</a:t>
            </a:r>
          </a:p>
          <a:p>
            <a:pPr>
              <a:buNone/>
            </a:pPr>
            <a:endParaRPr lang="en-US" sz="1800" b="1" dirty="0" smtClean="0">
              <a:solidFill>
                <a:srgbClr val="002060"/>
              </a:solidFill>
            </a:endParaRPr>
          </a:p>
          <a:p>
            <a:pPr>
              <a:buNone/>
            </a:pPr>
            <a:r>
              <a:rPr lang="en-US" sz="1800" b="1" dirty="0" smtClean="0">
                <a:solidFill>
                  <a:srgbClr val="002060"/>
                </a:solidFill>
              </a:rPr>
              <a:t>Non-Towered </a:t>
            </a:r>
            <a:r>
              <a:rPr lang="en-US" sz="1800" b="1" dirty="0" smtClean="0">
                <a:solidFill>
                  <a:srgbClr val="002060"/>
                </a:solidFill>
              </a:rPr>
              <a:t>Airports</a:t>
            </a:r>
          </a:p>
          <a:p>
            <a:pPr marL="742950" lvl="1" indent="-285750"/>
            <a:r>
              <a:rPr lang="en-US" sz="1800" dirty="0" smtClean="0">
                <a:solidFill>
                  <a:srgbClr val="002060"/>
                </a:solidFill>
              </a:rPr>
              <a:t>Data is only collected via voluntary reporting   </a:t>
            </a:r>
          </a:p>
        </p:txBody>
      </p:sp>
      <p:pic>
        <p:nvPicPr>
          <p:cNvPr id="6" name="Picture 5"/>
          <p:cNvPicPr>
            <a:picLocks noChangeAspect="1"/>
          </p:cNvPicPr>
          <p:nvPr/>
        </p:nvPicPr>
        <p:blipFill>
          <a:blip r:embed="rId2"/>
          <a:stretch>
            <a:fillRect/>
          </a:stretch>
        </p:blipFill>
        <p:spPr>
          <a:xfrm>
            <a:off x="2656114" y="25053"/>
            <a:ext cx="6487886" cy="1043414"/>
          </a:xfrm>
          <a:prstGeom prst="rect">
            <a:avLst/>
          </a:prstGeom>
        </p:spPr>
      </p:pic>
      <p:pic>
        <p:nvPicPr>
          <p:cNvPr id="7" name="Picture 6"/>
          <p:cNvPicPr>
            <a:picLocks noChangeAspect="1"/>
          </p:cNvPicPr>
          <p:nvPr/>
        </p:nvPicPr>
        <p:blipFill>
          <a:blip r:embed="rId3"/>
          <a:stretch>
            <a:fillRect/>
          </a:stretch>
        </p:blipFill>
        <p:spPr>
          <a:xfrm>
            <a:off x="6857867" y="3011796"/>
            <a:ext cx="2154725" cy="1359478"/>
          </a:xfrm>
          <a:prstGeom prst="rect">
            <a:avLst/>
          </a:prstGeom>
        </p:spPr>
      </p:pic>
      <p:sp>
        <p:nvSpPr>
          <p:cNvPr id="9" name="TextBox 8"/>
          <p:cNvSpPr txBox="1"/>
          <p:nvPr/>
        </p:nvSpPr>
        <p:spPr bwMode="auto">
          <a:xfrm>
            <a:off x="123427" y="4659868"/>
            <a:ext cx="407034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tlCol="0">
            <a:spAutoFit/>
          </a:bodyPr>
          <a:lstStyle/>
          <a:p>
            <a:pPr>
              <a:buFontTx/>
              <a:buNone/>
            </a:pPr>
            <a:r>
              <a:rPr lang="en-US" sz="1800" dirty="0">
                <a:solidFill>
                  <a:srgbClr val="002060"/>
                </a:solidFill>
                <a:hlinkClick r:id="rId4"/>
              </a:rPr>
              <a:t>https://</a:t>
            </a:r>
            <a:r>
              <a:rPr lang="en-US" sz="1800" dirty="0" smtClean="0">
                <a:solidFill>
                  <a:srgbClr val="002060"/>
                </a:solidFill>
                <a:hlinkClick r:id="rId4"/>
              </a:rPr>
              <a:t>asrs.arc.nasa.gov/index.html</a:t>
            </a:r>
            <a:r>
              <a:rPr lang="en-US" sz="1800" dirty="0" smtClean="0">
                <a:solidFill>
                  <a:srgbClr val="002060"/>
                </a:solidFill>
              </a:rPr>
              <a:t>    </a:t>
            </a:r>
            <a:endParaRPr lang="en-US" sz="1800" dirty="0">
              <a:solidFill>
                <a:srgbClr val="002060"/>
              </a:solidFill>
            </a:endParaRPr>
          </a:p>
        </p:txBody>
      </p:sp>
    </p:spTree>
    <p:extLst>
      <p:ext uri="{BB962C8B-B14F-4D97-AF65-F5344CB8AC3E}">
        <p14:creationId xmlns:p14="http://schemas.microsoft.com/office/powerpoint/2010/main" val="21993244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783" y="1531257"/>
            <a:ext cx="8916388" cy="3251198"/>
          </a:xfrm>
        </p:spPr>
        <p:txBody>
          <a:bodyPr/>
          <a:lstStyle/>
          <a:p>
            <a:pPr marL="0" indent="0">
              <a:buNone/>
            </a:pPr>
            <a:r>
              <a:rPr lang="en-US" sz="2000" b="0" dirty="0">
                <a:solidFill>
                  <a:srgbClr val="002060"/>
                </a:solidFill>
                <a:latin typeface="+mj-lt"/>
              </a:rPr>
              <a:t>Surface Safety </a:t>
            </a:r>
            <a:r>
              <a:rPr lang="en-US" sz="2000" b="0" dirty="0" smtClean="0">
                <a:solidFill>
                  <a:srgbClr val="002060"/>
                </a:solidFill>
                <a:latin typeface="+mj-lt"/>
              </a:rPr>
              <a:t>– Best Practices</a:t>
            </a:r>
          </a:p>
          <a:p>
            <a:pPr marL="0" indent="0">
              <a:buNone/>
            </a:pPr>
            <a:endParaRPr lang="en-US" sz="2000" b="0" dirty="0" smtClean="0">
              <a:solidFill>
                <a:srgbClr val="002060"/>
              </a:solidFill>
              <a:latin typeface="+mj-lt"/>
            </a:endParaRPr>
          </a:p>
          <a:p>
            <a:pPr marL="0" indent="0">
              <a:buNone/>
            </a:pPr>
            <a:r>
              <a:rPr lang="en-US" sz="2000" b="0" dirty="0" smtClean="0">
                <a:solidFill>
                  <a:srgbClr val="002060"/>
                </a:solidFill>
                <a:latin typeface="+mj-lt"/>
              </a:rPr>
              <a:t>Construction ‘Tools’  </a:t>
            </a:r>
          </a:p>
          <a:p>
            <a:pPr marL="0" indent="0">
              <a:buNone/>
            </a:pPr>
            <a:endParaRPr lang="en-US" sz="2000" b="0" dirty="0">
              <a:solidFill>
                <a:srgbClr val="002060"/>
              </a:solidFill>
              <a:latin typeface="+mj-lt"/>
            </a:endParaRPr>
          </a:p>
          <a:p>
            <a:pPr marL="0" indent="0">
              <a:buNone/>
            </a:pPr>
            <a:r>
              <a:rPr lang="en-US" sz="2000" b="0" dirty="0" smtClean="0">
                <a:solidFill>
                  <a:srgbClr val="002060"/>
                </a:solidFill>
                <a:latin typeface="+mj-lt"/>
              </a:rPr>
              <a:t>Voluntary Reporting</a:t>
            </a:r>
          </a:p>
          <a:p>
            <a:pPr marL="0" indent="0">
              <a:buNone/>
            </a:pPr>
            <a:endParaRPr lang="en-US" sz="2000" b="0" dirty="0" smtClean="0">
              <a:solidFill>
                <a:srgbClr val="002060"/>
              </a:solidFill>
              <a:latin typeface="+mj-lt"/>
            </a:endParaRPr>
          </a:p>
          <a:p>
            <a:pPr marL="0" indent="0">
              <a:buNone/>
            </a:pPr>
            <a:r>
              <a:rPr lang="en-US" sz="2000" b="0" dirty="0" smtClean="0">
                <a:solidFill>
                  <a:srgbClr val="002060"/>
                </a:solidFill>
                <a:latin typeface="+mj-lt"/>
              </a:rPr>
              <a:t>Free Resources  </a:t>
            </a:r>
          </a:p>
        </p:txBody>
      </p:sp>
      <p:sp>
        <p:nvSpPr>
          <p:cNvPr id="4" name="Slide Number Placeholder 3"/>
          <p:cNvSpPr>
            <a:spLocks noGrp="1"/>
          </p:cNvSpPr>
          <p:nvPr>
            <p:ph type="sldNum" sz="quarter" idx="12"/>
          </p:nvPr>
        </p:nvSpPr>
        <p:spPr/>
        <p:txBody>
          <a:bodyPr/>
          <a:lstStyle/>
          <a:p>
            <a:fld id="{78D3ABA1-EA94-43C0-B992-7CBCC31144F1}" type="slidenum">
              <a:rPr lang="en-US" smtClean="0"/>
              <a:pPr/>
              <a:t>2</a:t>
            </a:fld>
            <a:endParaRPr lang="en-US" dirty="0"/>
          </a:p>
        </p:txBody>
      </p:sp>
      <p:sp>
        <p:nvSpPr>
          <p:cNvPr id="5" name="Title 4"/>
          <p:cNvSpPr>
            <a:spLocks noGrp="1"/>
          </p:cNvSpPr>
          <p:nvPr>
            <p:ph type="title"/>
          </p:nvPr>
        </p:nvSpPr>
        <p:spPr>
          <a:xfrm>
            <a:off x="147783" y="294652"/>
            <a:ext cx="8472488" cy="457200"/>
          </a:xfrm>
        </p:spPr>
        <p:txBody>
          <a:bodyPr/>
          <a:lstStyle/>
          <a:p>
            <a:r>
              <a:rPr lang="en-US" dirty="0" smtClean="0"/>
              <a:t>Overview</a:t>
            </a:r>
            <a:endParaRPr lang="en-US" dirty="0"/>
          </a:p>
        </p:txBody>
      </p:sp>
    </p:spTree>
    <p:extLst>
      <p:ext uri="{BB962C8B-B14F-4D97-AF65-F5344CB8AC3E}">
        <p14:creationId xmlns:p14="http://schemas.microsoft.com/office/powerpoint/2010/main" val="3288351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276285"/>
            <a:ext cx="8472488" cy="457200"/>
          </a:xfrm>
        </p:spPr>
        <p:txBody>
          <a:bodyPr/>
          <a:lstStyle/>
          <a:p>
            <a:r>
              <a:rPr lang="en-US" dirty="0" smtClean="0"/>
              <a:t>ASRS Examples</a:t>
            </a:r>
            <a:endParaRPr lang="en-US" dirty="0"/>
          </a:p>
        </p:txBody>
      </p:sp>
      <p:sp>
        <p:nvSpPr>
          <p:cNvPr id="3" name="Slide Number Placeholder 2"/>
          <p:cNvSpPr>
            <a:spLocks noGrp="1"/>
          </p:cNvSpPr>
          <p:nvPr>
            <p:ph type="sldNum" sz="quarter" idx="12"/>
          </p:nvPr>
        </p:nvSpPr>
        <p:spPr/>
        <p:txBody>
          <a:bodyPr/>
          <a:lstStyle/>
          <a:p>
            <a:fld id="{F1F6FF14-FC6A-41B6-B2DC-884C6B7C3F2E}" type="slidenum">
              <a:rPr lang="en-US" smtClean="0"/>
              <a:pPr/>
              <a:t>20</a:t>
            </a:fld>
            <a:endParaRPr lang="en-US"/>
          </a:p>
        </p:txBody>
      </p:sp>
      <p:sp>
        <p:nvSpPr>
          <p:cNvPr id="4" name="Rectangle 3"/>
          <p:cNvSpPr/>
          <p:nvPr/>
        </p:nvSpPr>
        <p:spPr>
          <a:xfrm>
            <a:off x="145143" y="1279064"/>
            <a:ext cx="8868227" cy="3108543"/>
          </a:xfrm>
          <a:prstGeom prst="rect">
            <a:avLst/>
          </a:prstGeom>
        </p:spPr>
        <p:txBody>
          <a:bodyPr wrap="square">
            <a:spAutoFit/>
          </a:bodyPr>
          <a:lstStyle/>
          <a:p>
            <a:pPr marL="342900" indent="-342900">
              <a:buFont typeface="+mj-lt"/>
              <a:buAutoNum type="arabicPeriod"/>
            </a:pPr>
            <a:r>
              <a:rPr lang="en-US" sz="1400" dirty="0" smtClean="0">
                <a:solidFill>
                  <a:srgbClr val="002060"/>
                </a:solidFill>
              </a:rPr>
              <a:t>Light </a:t>
            </a:r>
            <a:r>
              <a:rPr lang="en-US" sz="1400" dirty="0">
                <a:solidFill>
                  <a:srgbClr val="002060"/>
                </a:solidFill>
              </a:rPr>
              <a:t>Transport Captain reported making a wrong turn during taxi at </a:t>
            </a:r>
            <a:r>
              <a:rPr lang="en-US" sz="1400" dirty="0" smtClean="0">
                <a:solidFill>
                  <a:srgbClr val="002060"/>
                </a:solidFill>
              </a:rPr>
              <a:t>### </a:t>
            </a:r>
            <a:r>
              <a:rPr lang="en-US" sz="1400" dirty="0">
                <a:solidFill>
                  <a:srgbClr val="002060"/>
                </a:solidFill>
              </a:rPr>
              <a:t>airport, </a:t>
            </a:r>
            <a:r>
              <a:rPr lang="en-US" sz="1400" b="1" dirty="0">
                <a:solidFill>
                  <a:srgbClr val="002060"/>
                </a:solidFill>
              </a:rPr>
              <a:t>citing poor signage</a:t>
            </a:r>
            <a:r>
              <a:rPr lang="en-US" sz="1400" dirty="0">
                <a:solidFill>
                  <a:srgbClr val="002060"/>
                </a:solidFill>
              </a:rPr>
              <a:t> as contributing</a:t>
            </a:r>
            <a:r>
              <a:rPr lang="en-US" sz="1400" dirty="0" smtClean="0">
                <a:solidFill>
                  <a:srgbClr val="002060"/>
                </a:solidFill>
              </a:rPr>
              <a:t>.</a:t>
            </a:r>
          </a:p>
          <a:p>
            <a:pPr marL="342900" indent="-342900">
              <a:buFont typeface="+mj-lt"/>
              <a:buAutoNum type="arabicPeriod"/>
            </a:pPr>
            <a:r>
              <a:rPr lang="en-US" sz="1400" dirty="0" smtClean="0">
                <a:solidFill>
                  <a:srgbClr val="002060"/>
                </a:solidFill>
              </a:rPr>
              <a:t>Pilot </a:t>
            </a:r>
            <a:r>
              <a:rPr lang="en-US" sz="1400" dirty="0">
                <a:solidFill>
                  <a:srgbClr val="002060"/>
                </a:solidFill>
              </a:rPr>
              <a:t>reported a non-towered airport's publications and </a:t>
            </a:r>
            <a:r>
              <a:rPr lang="en-US" sz="1400" b="1" dirty="0">
                <a:solidFill>
                  <a:srgbClr val="002060"/>
                </a:solidFill>
              </a:rPr>
              <a:t>ASOS broadcast have not been updated to reflect a recent name change</a:t>
            </a:r>
            <a:r>
              <a:rPr lang="en-US" sz="1400" dirty="0">
                <a:solidFill>
                  <a:srgbClr val="002060"/>
                </a:solidFill>
              </a:rPr>
              <a:t>, with the inconsistency in naming causing NMAC events</a:t>
            </a:r>
            <a:r>
              <a:rPr lang="en-US" sz="1400" dirty="0" smtClean="0">
                <a:solidFill>
                  <a:srgbClr val="002060"/>
                </a:solidFill>
              </a:rPr>
              <a:t>.</a:t>
            </a:r>
          </a:p>
          <a:p>
            <a:pPr marL="342900" indent="-342900">
              <a:buFont typeface="+mj-lt"/>
              <a:buAutoNum type="arabicPeriod"/>
            </a:pPr>
            <a:r>
              <a:rPr lang="en-US" sz="1400" dirty="0" smtClean="0">
                <a:solidFill>
                  <a:srgbClr val="002060"/>
                </a:solidFill>
              </a:rPr>
              <a:t>Reporter </a:t>
            </a:r>
            <a:r>
              <a:rPr lang="en-US" sz="1400" dirty="0">
                <a:solidFill>
                  <a:srgbClr val="002060"/>
                </a:solidFill>
              </a:rPr>
              <a:t>stated </a:t>
            </a:r>
            <a:r>
              <a:rPr lang="en-US" sz="1400" b="1" dirty="0">
                <a:solidFill>
                  <a:srgbClr val="002060"/>
                </a:solidFill>
              </a:rPr>
              <a:t>Taxiway A is not properly charted </a:t>
            </a:r>
            <a:r>
              <a:rPr lang="en-US" sz="1400" dirty="0">
                <a:solidFill>
                  <a:srgbClr val="002060"/>
                </a:solidFill>
              </a:rPr>
              <a:t>in the current NACO and Jeppessen </a:t>
            </a:r>
            <a:r>
              <a:rPr lang="en-US" sz="1400" dirty="0" smtClean="0">
                <a:solidFill>
                  <a:srgbClr val="002060"/>
                </a:solidFill>
              </a:rPr>
              <a:t>diagrams and led to a Runway Incursion.</a:t>
            </a:r>
          </a:p>
          <a:p>
            <a:pPr marL="342900" indent="-342900">
              <a:buFont typeface="+mj-lt"/>
              <a:buAutoNum type="arabicPeriod"/>
            </a:pPr>
            <a:r>
              <a:rPr lang="en-US" sz="1400" dirty="0" smtClean="0">
                <a:solidFill>
                  <a:srgbClr val="002060"/>
                </a:solidFill>
              </a:rPr>
              <a:t>Tower </a:t>
            </a:r>
            <a:r>
              <a:rPr lang="en-US" sz="1400" dirty="0">
                <a:solidFill>
                  <a:srgbClr val="002060"/>
                </a:solidFill>
              </a:rPr>
              <a:t>Controller reported </a:t>
            </a:r>
            <a:r>
              <a:rPr lang="en-US" sz="1400" dirty="0" smtClean="0">
                <a:solidFill>
                  <a:srgbClr val="002060"/>
                </a:solidFill>
              </a:rPr>
              <a:t>[multiple] </a:t>
            </a:r>
            <a:r>
              <a:rPr lang="en-US" sz="1400" b="1" dirty="0" smtClean="0">
                <a:solidFill>
                  <a:srgbClr val="002060"/>
                </a:solidFill>
              </a:rPr>
              <a:t>aircraft </a:t>
            </a:r>
            <a:r>
              <a:rPr lang="en-US" sz="1400" b="1" dirty="0">
                <a:solidFill>
                  <a:srgbClr val="002060"/>
                </a:solidFill>
              </a:rPr>
              <a:t>having confusion with </a:t>
            </a:r>
            <a:r>
              <a:rPr lang="en-US" sz="1400" b="1" dirty="0" smtClean="0">
                <a:solidFill>
                  <a:srgbClr val="002060"/>
                </a:solidFill>
              </a:rPr>
              <a:t>### </a:t>
            </a:r>
            <a:r>
              <a:rPr lang="en-US" sz="1400" b="1" dirty="0">
                <a:solidFill>
                  <a:srgbClr val="002060"/>
                </a:solidFill>
              </a:rPr>
              <a:t>taxiways</a:t>
            </a:r>
            <a:r>
              <a:rPr lang="en-US" sz="1400" dirty="0">
                <a:solidFill>
                  <a:srgbClr val="002060"/>
                </a:solidFill>
              </a:rPr>
              <a:t>, resulting in frequent </a:t>
            </a:r>
            <a:r>
              <a:rPr lang="en-US" sz="1400" dirty="0" smtClean="0">
                <a:solidFill>
                  <a:srgbClr val="002060"/>
                </a:solidFill>
              </a:rPr>
              <a:t>deviations </a:t>
            </a:r>
            <a:r>
              <a:rPr lang="en-US" sz="1400" dirty="0">
                <a:solidFill>
                  <a:srgbClr val="002060"/>
                </a:solidFill>
              </a:rPr>
              <a:t>from taxi instructions</a:t>
            </a:r>
            <a:r>
              <a:rPr lang="en-US" sz="1400" dirty="0" smtClean="0">
                <a:solidFill>
                  <a:srgbClr val="002060"/>
                </a:solidFill>
              </a:rPr>
              <a:t>.</a:t>
            </a:r>
          </a:p>
          <a:p>
            <a:pPr marL="342900" indent="-342900">
              <a:buFont typeface="+mj-lt"/>
              <a:buAutoNum type="arabicPeriod"/>
            </a:pPr>
            <a:r>
              <a:rPr lang="en-US" sz="1400" dirty="0" smtClean="0">
                <a:solidFill>
                  <a:srgbClr val="002060"/>
                </a:solidFill>
              </a:rPr>
              <a:t>On approach with the FMS programmed </a:t>
            </a:r>
            <a:r>
              <a:rPr lang="en-US" sz="1400" dirty="0">
                <a:solidFill>
                  <a:srgbClr val="002060"/>
                </a:solidFill>
              </a:rPr>
              <a:t>and </a:t>
            </a:r>
            <a:r>
              <a:rPr lang="en-US" sz="1400" dirty="0" smtClean="0">
                <a:solidFill>
                  <a:srgbClr val="002060"/>
                </a:solidFill>
              </a:rPr>
              <a:t>engaged. …GPWS </a:t>
            </a:r>
            <a:r>
              <a:rPr lang="en-US" sz="1400" dirty="0">
                <a:solidFill>
                  <a:srgbClr val="002060"/>
                </a:solidFill>
              </a:rPr>
              <a:t>[alerted] "too low terrain, pull </a:t>
            </a:r>
            <a:r>
              <a:rPr lang="en-US" sz="1400" dirty="0" smtClean="0">
                <a:solidFill>
                  <a:srgbClr val="002060"/>
                </a:solidFill>
              </a:rPr>
              <a:t>up”…VMC </a:t>
            </a:r>
            <a:r>
              <a:rPr lang="en-US" sz="1400" dirty="0">
                <a:solidFill>
                  <a:srgbClr val="002060"/>
                </a:solidFill>
              </a:rPr>
              <a:t>with no terrain </a:t>
            </a:r>
            <a:r>
              <a:rPr lang="en-US" sz="1400" dirty="0" smtClean="0">
                <a:solidFill>
                  <a:srgbClr val="002060"/>
                </a:solidFill>
              </a:rPr>
              <a:t>concerns.</a:t>
            </a:r>
            <a:r>
              <a:rPr lang="en-US" sz="1400" dirty="0">
                <a:solidFill>
                  <a:srgbClr val="002060"/>
                </a:solidFill>
              </a:rPr>
              <a:t>  I am concerned that </a:t>
            </a:r>
            <a:r>
              <a:rPr lang="en-US" sz="1400" b="1" dirty="0">
                <a:solidFill>
                  <a:srgbClr val="002060"/>
                </a:solidFill>
              </a:rPr>
              <a:t>the top of the trees may be interfering with the approach clearance area</a:t>
            </a:r>
            <a:r>
              <a:rPr lang="en-US" sz="1400" dirty="0">
                <a:solidFill>
                  <a:srgbClr val="002060"/>
                </a:solidFill>
              </a:rPr>
              <a:t>.  Also, taking </a:t>
            </a:r>
            <a:r>
              <a:rPr lang="en-US" sz="1400" dirty="0" smtClean="0">
                <a:solidFill>
                  <a:srgbClr val="002060"/>
                </a:solidFill>
              </a:rPr>
              <a:t>off has resulted </a:t>
            </a:r>
            <a:r>
              <a:rPr lang="en-US" sz="1400" dirty="0">
                <a:solidFill>
                  <a:srgbClr val="002060"/>
                </a:solidFill>
              </a:rPr>
              <a:t>in a momentary GPWS warning when below 500 feet during climb.</a:t>
            </a:r>
          </a:p>
        </p:txBody>
      </p:sp>
    </p:spTree>
    <p:extLst>
      <p:ext uri="{BB962C8B-B14F-4D97-AF65-F5344CB8AC3E}">
        <p14:creationId xmlns:p14="http://schemas.microsoft.com/office/powerpoint/2010/main" val="5913379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0717" y="199468"/>
            <a:ext cx="8680396" cy="457200"/>
          </a:xfrm>
        </p:spPr>
        <p:txBody>
          <a:bodyPr/>
          <a:lstStyle/>
          <a:p>
            <a:r>
              <a:rPr lang="en-US" dirty="0" smtClean="0"/>
              <a:t>Outreach &amp; Education - Drivers</a:t>
            </a:r>
            <a:endParaRPr lang="en-US" sz="28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21</a:t>
            </a:fld>
            <a:endParaRPr lang="en-US" dirty="0"/>
          </a:p>
        </p:txBody>
      </p:sp>
      <p:sp>
        <p:nvSpPr>
          <p:cNvPr id="2" name="Rectangle 1"/>
          <p:cNvSpPr/>
          <p:nvPr/>
        </p:nvSpPr>
        <p:spPr>
          <a:xfrm>
            <a:off x="220718" y="760041"/>
            <a:ext cx="8680395" cy="3693319"/>
          </a:xfrm>
          <a:prstGeom prst="rect">
            <a:avLst/>
          </a:prstGeom>
        </p:spPr>
        <p:txBody>
          <a:bodyPr wrap="square">
            <a:spAutoFit/>
          </a:bodyPr>
          <a:lstStyle/>
          <a:p>
            <a:pPr>
              <a:spcBef>
                <a:spcPts val="0"/>
              </a:spcBef>
              <a:spcAft>
                <a:spcPts val="0"/>
              </a:spcAft>
              <a:buNone/>
            </a:pPr>
            <a:r>
              <a:rPr lang="en-US" sz="1800" dirty="0" smtClean="0">
                <a:solidFill>
                  <a:srgbClr val="1F497D"/>
                </a:solidFill>
                <a:latin typeface="+mj-lt"/>
                <a:ea typeface="Calibri" panose="020F0502020204030204" pitchFamily="34" charset="0"/>
                <a:hlinkClick r:id="rId2"/>
              </a:rPr>
              <a:t>FAA Runway Safety</a:t>
            </a:r>
            <a:endParaRPr lang="en-US" sz="1800" dirty="0" smtClean="0">
              <a:solidFill>
                <a:srgbClr val="1F497D"/>
              </a:solidFill>
              <a:latin typeface="+mj-lt"/>
              <a:ea typeface="Calibri" panose="020F0502020204030204" pitchFamily="34" charset="0"/>
            </a:endParaRPr>
          </a:p>
          <a:p>
            <a:pPr marR="0" lvl="0">
              <a:spcBef>
                <a:spcPts val="0"/>
              </a:spcBef>
              <a:spcAft>
                <a:spcPts val="0"/>
              </a:spcAft>
              <a:buNone/>
            </a:pPr>
            <a:endParaRPr lang="en-US" sz="1800" dirty="0" smtClean="0">
              <a:solidFill>
                <a:srgbClr val="1F497D"/>
              </a:solidFill>
              <a:latin typeface="+mj-lt"/>
              <a:ea typeface="Calibri" panose="020F0502020204030204" pitchFamily="34" charset="0"/>
            </a:endParaRPr>
          </a:p>
          <a:p>
            <a:pPr marR="0" lvl="0">
              <a:spcBef>
                <a:spcPts val="0"/>
              </a:spcBef>
              <a:spcAft>
                <a:spcPts val="0"/>
              </a:spcAft>
              <a:buNone/>
            </a:pPr>
            <a:r>
              <a:rPr lang="en-US" sz="1800" dirty="0" smtClean="0">
                <a:solidFill>
                  <a:srgbClr val="1F497D"/>
                </a:solidFill>
                <a:latin typeface="+mj-lt"/>
                <a:ea typeface="Calibri" panose="020F0502020204030204" pitchFamily="34" charset="0"/>
              </a:rPr>
              <a:t>Articles</a:t>
            </a:r>
            <a:endParaRPr lang="en-US" sz="1800" dirty="0">
              <a:solidFill>
                <a:srgbClr val="1F497D"/>
              </a:solidFill>
              <a:latin typeface="+mj-lt"/>
              <a:ea typeface="Calibri" panose="020F0502020204030204" pitchFamily="34" charset="0"/>
            </a:endParaRPr>
          </a:p>
          <a:p>
            <a:pPr lvl="1">
              <a:spcBef>
                <a:spcPts val="0"/>
              </a:spcBef>
              <a:spcAft>
                <a:spcPts val="0"/>
              </a:spcAft>
              <a:buNone/>
            </a:pPr>
            <a:r>
              <a:rPr lang="en-US" sz="1800" dirty="0" smtClean="0">
                <a:solidFill>
                  <a:srgbClr val="1F497D"/>
                </a:solidFill>
                <a:latin typeface="+mj-lt"/>
                <a:ea typeface="Calibri" panose="020F0502020204030204" pitchFamily="34" charset="0"/>
                <a:hlinkClick r:id="rId3"/>
              </a:rPr>
              <a:t>Construction</a:t>
            </a:r>
            <a:r>
              <a:rPr lang="en-US" sz="1800" dirty="0">
                <a:solidFill>
                  <a:srgbClr val="1F497D"/>
                </a:solidFill>
                <a:latin typeface="+mj-lt"/>
                <a:ea typeface="Calibri" panose="020F0502020204030204" pitchFamily="34" charset="0"/>
              </a:rPr>
              <a:t>	</a:t>
            </a:r>
            <a:endParaRPr lang="en-US" sz="1800" dirty="0" smtClean="0">
              <a:solidFill>
                <a:srgbClr val="1F497D"/>
              </a:solidFill>
              <a:latin typeface="+mj-lt"/>
              <a:ea typeface="Calibri" panose="020F0502020204030204" pitchFamily="34" charset="0"/>
            </a:endParaRPr>
          </a:p>
          <a:p>
            <a:pPr lvl="1">
              <a:spcBef>
                <a:spcPts val="0"/>
              </a:spcBef>
              <a:spcAft>
                <a:spcPts val="0"/>
              </a:spcAft>
              <a:buNone/>
            </a:pPr>
            <a:r>
              <a:rPr lang="en-US" sz="1800" dirty="0" smtClean="0">
                <a:solidFill>
                  <a:srgbClr val="1F497D"/>
                </a:solidFill>
                <a:latin typeface="+mj-lt"/>
                <a:ea typeface="Calibri" panose="020F0502020204030204" pitchFamily="34" charset="0"/>
                <a:hlinkClick r:id="rId4"/>
              </a:rPr>
              <a:t>Construction Best </a:t>
            </a:r>
            <a:r>
              <a:rPr lang="en-US" sz="1800" dirty="0" err="1" smtClean="0">
                <a:solidFill>
                  <a:srgbClr val="1F497D"/>
                </a:solidFill>
                <a:latin typeface="+mj-lt"/>
                <a:ea typeface="Calibri" panose="020F0502020204030204" pitchFamily="34" charset="0"/>
                <a:hlinkClick r:id="rId4"/>
              </a:rPr>
              <a:t>Practices_Lessons</a:t>
            </a:r>
            <a:r>
              <a:rPr lang="en-US" sz="1800" dirty="0" smtClean="0">
                <a:solidFill>
                  <a:srgbClr val="1F497D"/>
                </a:solidFill>
                <a:latin typeface="+mj-lt"/>
                <a:ea typeface="Calibri" panose="020F0502020204030204" pitchFamily="34" charset="0"/>
                <a:hlinkClick r:id="rId4"/>
              </a:rPr>
              <a:t> Learned User Feedback</a:t>
            </a:r>
            <a:endParaRPr lang="en-US" sz="1800" dirty="0">
              <a:solidFill>
                <a:srgbClr val="1F497D"/>
              </a:solidFill>
              <a:latin typeface="+mj-lt"/>
              <a:ea typeface="Calibri" panose="020F0502020204030204" pitchFamily="34" charset="0"/>
            </a:endParaRPr>
          </a:p>
          <a:p>
            <a:pPr lvl="1">
              <a:spcBef>
                <a:spcPts val="0"/>
              </a:spcBef>
              <a:spcAft>
                <a:spcPts val="0"/>
              </a:spcAft>
              <a:buNone/>
            </a:pPr>
            <a:r>
              <a:rPr lang="en-US" sz="1800" dirty="0" smtClean="0">
                <a:solidFill>
                  <a:srgbClr val="1F497D"/>
                </a:solidFill>
                <a:latin typeface="+mj-lt"/>
                <a:ea typeface="Calibri" panose="020F0502020204030204" pitchFamily="34" charset="0"/>
                <a:hlinkClick r:id="rId5"/>
              </a:rPr>
              <a:t>Construction Notice Diagrams</a:t>
            </a:r>
            <a:endParaRPr lang="en-US" sz="1800" dirty="0">
              <a:solidFill>
                <a:srgbClr val="1F497D"/>
              </a:solidFill>
              <a:latin typeface="+mj-lt"/>
              <a:ea typeface="Calibri" panose="020F0502020204030204" pitchFamily="34" charset="0"/>
              <a:hlinkClick r:id="rId5"/>
            </a:endParaRPr>
          </a:p>
          <a:p>
            <a:pPr lvl="1">
              <a:spcBef>
                <a:spcPts val="0"/>
              </a:spcBef>
              <a:spcAft>
                <a:spcPts val="0"/>
              </a:spcAft>
              <a:buNone/>
            </a:pPr>
            <a:r>
              <a:rPr lang="en-US" sz="1800" dirty="0" smtClean="0">
                <a:solidFill>
                  <a:srgbClr val="1F497D"/>
                </a:solidFill>
                <a:latin typeface="+mj-lt"/>
                <a:ea typeface="Calibri" panose="020F0502020204030204" pitchFamily="34" charset="0"/>
                <a:hlinkClick r:id="rId6"/>
              </a:rPr>
              <a:t>Winter Ops</a:t>
            </a:r>
            <a:endParaRPr lang="en-US" sz="1800" dirty="0" smtClean="0">
              <a:solidFill>
                <a:srgbClr val="1F497D"/>
              </a:solidFill>
              <a:latin typeface="+mj-lt"/>
              <a:ea typeface="Calibri" panose="020F0502020204030204" pitchFamily="34" charset="0"/>
            </a:endParaRPr>
          </a:p>
          <a:p>
            <a:pPr marR="0" lvl="0">
              <a:spcBef>
                <a:spcPts val="0"/>
              </a:spcBef>
              <a:spcAft>
                <a:spcPts val="0"/>
              </a:spcAft>
              <a:buNone/>
            </a:pPr>
            <a:endParaRPr lang="en-US" sz="1800" dirty="0" smtClean="0">
              <a:solidFill>
                <a:srgbClr val="1F497D"/>
              </a:solidFill>
              <a:latin typeface="+mj-lt"/>
              <a:ea typeface="Calibri" panose="020F0502020204030204" pitchFamily="34" charset="0"/>
            </a:endParaRPr>
          </a:p>
          <a:p>
            <a:pPr marR="0" lvl="0">
              <a:spcBef>
                <a:spcPts val="0"/>
              </a:spcBef>
              <a:spcAft>
                <a:spcPts val="0"/>
              </a:spcAft>
              <a:buNone/>
            </a:pPr>
            <a:r>
              <a:rPr lang="en-US" sz="1800" dirty="0" smtClean="0">
                <a:solidFill>
                  <a:srgbClr val="1F497D"/>
                </a:solidFill>
                <a:latin typeface="+mj-lt"/>
                <a:ea typeface="Calibri" panose="020F0502020204030204" pitchFamily="34" charset="0"/>
              </a:rPr>
              <a:t>Videos</a:t>
            </a:r>
          </a:p>
          <a:p>
            <a:pPr lvl="1">
              <a:spcBef>
                <a:spcPts val="0"/>
              </a:spcBef>
              <a:spcAft>
                <a:spcPts val="0"/>
              </a:spcAft>
              <a:buNone/>
            </a:pPr>
            <a:r>
              <a:rPr lang="en-US" sz="1800" dirty="0" smtClean="0">
                <a:solidFill>
                  <a:srgbClr val="1F497D"/>
                </a:solidFill>
                <a:latin typeface="+mj-lt"/>
                <a:ea typeface="Calibri" panose="020F0502020204030204" pitchFamily="34" charset="0"/>
                <a:hlinkClick r:id="rId7"/>
              </a:rPr>
              <a:t>Situational Awareness</a:t>
            </a:r>
            <a:endParaRPr lang="en-US" sz="1800" dirty="0" smtClean="0">
              <a:solidFill>
                <a:srgbClr val="1F497D"/>
              </a:solidFill>
              <a:latin typeface="+mj-lt"/>
              <a:ea typeface="Calibri" panose="020F0502020204030204" pitchFamily="34" charset="0"/>
            </a:endParaRPr>
          </a:p>
          <a:p>
            <a:pPr marL="800100" lvl="1" indent="-342900">
              <a:spcBef>
                <a:spcPts val="0"/>
              </a:spcBef>
              <a:spcAft>
                <a:spcPts val="0"/>
              </a:spcAft>
              <a:buFont typeface="Wingdings" panose="05000000000000000000" pitchFamily="2" charset="2"/>
              <a:buChar char="q"/>
            </a:pPr>
            <a:r>
              <a:rPr lang="en-US" sz="1800" dirty="0" smtClean="0">
                <a:solidFill>
                  <a:srgbClr val="1F497D"/>
                </a:solidFill>
                <a:latin typeface="+mj-lt"/>
                <a:ea typeface="Calibri" panose="020F0502020204030204" pitchFamily="34" charset="0"/>
              </a:rPr>
              <a:t>Phraseology – </a:t>
            </a:r>
            <a:r>
              <a:rPr lang="en-US" sz="1800" i="1" dirty="0" smtClean="0">
                <a:solidFill>
                  <a:srgbClr val="1F497D"/>
                </a:solidFill>
                <a:latin typeface="+mj-lt"/>
                <a:ea typeface="Calibri" panose="020F0502020204030204" pitchFamily="34" charset="0"/>
              </a:rPr>
              <a:t>Coming soon!  </a:t>
            </a:r>
            <a:endParaRPr lang="en-US" sz="1800" i="1" dirty="0">
              <a:latin typeface="+mj-lt"/>
              <a:ea typeface="Calibri" panose="020F0502020204030204" pitchFamily="34" charset="0"/>
            </a:endParaRPr>
          </a:p>
          <a:p>
            <a:pPr marL="800100" lvl="1" indent="-342900">
              <a:spcBef>
                <a:spcPts val="0"/>
              </a:spcBef>
              <a:spcAft>
                <a:spcPts val="0"/>
              </a:spcAft>
              <a:buFont typeface="Wingdings" panose="05000000000000000000" pitchFamily="2" charset="2"/>
              <a:buChar char="q"/>
            </a:pPr>
            <a:r>
              <a:rPr lang="en-US" sz="1800" dirty="0" smtClean="0">
                <a:solidFill>
                  <a:srgbClr val="1F497D"/>
                </a:solidFill>
                <a:latin typeface="+mj-lt"/>
                <a:ea typeface="Calibri" panose="020F0502020204030204" pitchFamily="34" charset="0"/>
              </a:rPr>
              <a:t>Signage – </a:t>
            </a:r>
            <a:r>
              <a:rPr lang="en-US" sz="1800" i="1" dirty="0">
                <a:solidFill>
                  <a:srgbClr val="1F497D"/>
                </a:solidFill>
                <a:latin typeface="+mj-lt"/>
                <a:ea typeface="Calibri" panose="020F0502020204030204" pitchFamily="34" charset="0"/>
              </a:rPr>
              <a:t>C</a:t>
            </a:r>
            <a:r>
              <a:rPr lang="en-US" sz="1800" i="1" dirty="0" smtClean="0">
                <a:solidFill>
                  <a:srgbClr val="1F497D"/>
                </a:solidFill>
                <a:latin typeface="+mj-lt"/>
                <a:ea typeface="Calibri" panose="020F0502020204030204" pitchFamily="34" charset="0"/>
              </a:rPr>
              <a:t>oming Soon!</a:t>
            </a:r>
          </a:p>
          <a:p>
            <a:pPr lvl="1">
              <a:spcBef>
                <a:spcPts val="0"/>
              </a:spcBef>
              <a:spcAft>
                <a:spcPts val="0"/>
              </a:spcAft>
              <a:buNone/>
            </a:pPr>
            <a:r>
              <a:rPr lang="en-US" sz="1800" dirty="0" smtClean="0">
                <a:latin typeface="+mj-lt"/>
                <a:cs typeface="Calibri" panose="020F0502020204030204" pitchFamily="34" charset="0"/>
                <a:hlinkClick r:id="rId8"/>
              </a:rPr>
              <a:t>FAA Summer Series - NOTAMS</a:t>
            </a:r>
            <a:endParaRPr lang="en-US" sz="1800" i="1" dirty="0">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4121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0716" y="447925"/>
            <a:ext cx="8770883" cy="457200"/>
          </a:xfrm>
        </p:spPr>
        <p:txBody>
          <a:bodyPr/>
          <a:lstStyle/>
          <a:p>
            <a:r>
              <a:rPr lang="en-US" dirty="0" smtClean="0"/>
              <a:t>Outreach &amp; Education - Pilots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22</a:t>
            </a:fld>
            <a:endParaRPr lang="en-US" dirty="0"/>
          </a:p>
        </p:txBody>
      </p:sp>
      <p:sp>
        <p:nvSpPr>
          <p:cNvPr id="2" name="Rectangle 1"/>
          <p:cNvSpPr/>
          <p:nvPr/>
        </p:nvSpPr>
        <p:spPr>
          <a:xfrm>
            <a:off x="-207456" y="1504747"/>
            <a:ext cx="8680395" cy="938719"/>
          </a:xfrm>
          <a:prstGeom prst="rect">
            <a:avLst/>
          </a:prstGeom>
        </p:spPr>
        <p:txBody>
          <a:bodyPr wrap="square">
            <a:spAutoFit/>
          </a:bodyPr>
          <a:lstStyle/>
          <a:p>
            <a:pPr marR="0" lvl="0">
              <a:spcBef>
                <a:spcPts val="0"/>
              </a:spcBef>
              <a:spcAft>
                <a:spcPts val="0"/>
              </a:spcAft>
              <a:buNone/>
            </a:pPr>
            <a:endParaRPr lang="en-US" dirty="0" smtClean="0">
              <a:solidFill>
                <a:srgbClr val="1F497D"/>
              </a:solidFill>
              <a:latin typeface="+mj-lt"/>
              <a:ea typeface="Calibri" panose="020F0502020204030204" pitchFamily="34" charset="0"/>
            </a:endParaRPr>
          </a:p>
          <a:p>
            <a:pPr marL="457200" marR="0">
              <a:spcBef>
                <a:spcPts val="0"/>
              </a:spcBef>
              <a:spcAft>
                <a:spcPts val="0"/>
              </a:spcAft>
              <a:buNone/>
            </a:pPr>
            <a:r>
              <a:rPr lang="en-US" sz="2000" dirty="0" smtClean="0">
                <a:solidFill>
                  <a:srgbClr val="1F497D"/>
                </a:solidFill>
                <a:latin typeface="+mj-lt"/>
                <a:ea typeface="Calibri" panose="020F0502020204030204" pitchFamily="34" charset="0"/>
                <a:hlinkClick r:id="rId2"/>
              </a:rPr>
              <a:t>FAA Runway Safety</a:t>
            </a:r>
            <a:endParaRPr lang="en-US" sz="2000" dirty="0" smtClean="0">
              <a:solidFill>
                <a:srgbClr val="1F497D"/>
              </a:solidFill>
              <a:latin typeface="+mj-lt"/>
              <a:ea typeface="Calibri" panose="020F0502020204030204" pitchFamily="34" charset="0"/>
            </a:endParaRPr>
          </a:p>
          <a:p>
            <a:pPr marL="457200" marR="0">
              <a:spcBef>
                <a:spcPts val="0"/>
              </a:spcBef>
              <a:spcAft>
                <a:spcPts val="0"/>
              </a:spcAft>
              <a:buNone/>
            </a:pPr>
            <a:endParaRPr lang="en-US" sz="1100" dirty="0">
              <a:solidFill>
                <a:srgbClr val="1F497D"/>
              </a:solidFill>
              <a:latin typeface="+mj-lt"/>
              <a:ea typeface="Calibri" panose="020F0502020204030204" pitchFamily="34" charset="0"/>
            </a:endParaRPr>
          </a:p>
        </p:txBody>
      </p:sp>
      <p:sp>
        <p:nvSpPr>
          <p:cNvPr id="6" name="TextBox 5"/>
          <p:cNvSpPr txBox="1"/>
          <p:nvPr/>
        </p:nvSpPr>
        <p:spPr bwMode="auto">
          <a:xfrm>
            <a:off x="220717" y="2674178"/>
            <a:ext cx="8680395"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buFontTx/>
              <a:buNone/>
            </a:pPr>
            <a:r>
              <a:rPr lang="en-US" sz="2000" dirty="0" smtClean="0">
                <a:solidFill>
                  <a:srgbClr val="002060"/>
                </a:solidFill>
                <a:hlinkClick r:id="rId3"/>
              </a:rPr>
              <a:t>From the Flight Deck Airport Specific and Single Topic Videos</a:t>
            </a:r>
            <a:endParaRPr lang="en-US" sz="2000" dirty="0" smtClean="0">
              <a:solidFill>
                <a:srgbClr val="002060"/>
              </a:solidFill>
            </a:endParaRPr>
          </a:p>
          <a:p>
            <a:pPr>
              <a:buFontTx/>
              <a:buNone/>
            </a:pPr>
            <a:endParaRPr lang="en-US" sz="2000" dirty="0" smtClean="0">
              <a:solidFill>
                <a:srgbClr val="002060"/>
              </a:solidFill>
              <a:hlinkClick r:id="rId4"/>
            </a:endParaRPr>
          </a:p>
          <a:p>
            <a:pPr>
              <a:buFontTx/>
              <a:buNone/>
            </a:pPr>
            <a:r>
              <a:rPr lang="en-US" sz="2000" dirty="0" smtClean="0">
                <a:solidFill>
                  <a:srgbClr val="002060"/>
                </a:solidFill>
                <a:hlinkClick r:id="rId4"/>
              </a:rPr>
              <a:t>Runway Safety Pilot Simulator</a:t>
            </a:r>
            <a:endParaRPr lang="en-US" sz="2000" dirty="0">
              <a:solidFill>
                <a:srgbClr val="002060"/>
              </a:solidFill>
            </a:endParaRPr>
          </a:p>
        </p:txBody>
      </p:sp>
      <p:sp>
        <p:nvSpPr>
          <p:cNvPr id="7" name="Rectangle 6"/>
          <p:cNvSpPr/>
          <p:nvPr/>
        </p:nvSpPr>
        <p:spPr>
          <a:xfrm rot="1108510">
            <a:off x="6213399" y="1127932"/>
            <a:ext cx="2687713" cy="1323439"/>
          </a:xfrm>
          <a:prstGeom prst="rect">
            <a:avLst/>
          </a:prstGeom>
          <a:noFill/>
        </p:spPr>
        <p:txBody>
          <a:bodyPr wrap="square" lIns="91440" tIns="45720" rIns="91440" bIns="45720">
            <a:spAutoFit/>
          </a:bodyPr>
          <a:lstStyle/>
          <a:p>
            <a:pPr algn="ctr">
              <a:buNone/>
            </a:pPr>
            <a:r>
              <a:rPr lang="en-US" sz="3200" b="0" cap="none" spc="0" dirty="0" smtClean="0">
                <a:ln w="0"/>
                <a:solidFill>
                  <a:srgbClr val="FF0000"/>
                </a:solidFill>
                <a:effectLst>
                  <a:reflection blurRad="6350" stA="53000" endA="300" endPos="35500" dir="5400000" sy="-90000" algn="bl" rotWithShape="0"/>
                </a:effectLst>
              </a:rPr>
              <a:t>Free </a:t>
            </a:r>
          </a:p>
          <a:p>
            <a:pPr algn="ctr">
              <a:buNone/>
            </a:pPr>
            <a:r>
              <a:rPr lang="en-US" sz="3200" b="0" cap="none" spc="0" dirty="0" smtClean="0">
                <a:ln w="0"/>
                <a:solidFill>
                  <a:srgbClr val="FF0000"/>
                </a:solidFill>
                <a:effectLst>
                  <a:reflection blurRad="6350" stA="53000" endA="300" endPos="35500" dir="5400000" sy="-90000" algn="bl" rotWithShape="0"/>
                </a:effectLst>
              </a:rPr>
              <a:t>Resources</a:t>
            </a:r>
            <a:endParaRPr lang="en-US" sz="3200" b="0" cap="none" spc="0" dirty="0">
              <a:ln w="0"/>
              <a:solidFill>
                <a:srgbClr val="FF000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993597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0717" y="447925"/>
            <a:ext cx="5579950" cy="457200"/>
          </a:xfrm>
        </p:spPr>
        <p:txBody>
          <a:bodyPr/>
          <a:lstStyle/>
          <a:p>
            <a:pPr algn="ctr"/>
            <a:r>
              <a:rPr lang="en-US" dirty="0" smtClean="0"/>
              <a:t>Outreach &amp; Education</a:t>
            </a:r>
            <a:br>
              <a:rPr lang="en-US" dirty="0" smtClean="0"/>
            </a:br>
            <a:r>
              <a:rPr lang="en-US" dirty="0" smtClean="0"/>
              <a:t>Pilots</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23</a:t>
            </a:fld>
            <a:endParaRPr lang="en-US" dirty="0"/>
          </a:p>
        </p:txBody>
      </p:sp>
      <p:sp>
        <p:nvSpPr>
          <p:cNvPr id="2" name="Rectangle 1"/>
          <p:cNvSpPr/>
          <p:nvPr/>
        </p:nvSpPr>
        <p:spPr>
          <a:xfrm>
            <a:off x="220717" y="1429251"/>
            <a:ext cx="8680395" cy="907941"/>
          </a:xfrm>
          <a:prstGeom prst="rect">
            <a:avLst/>
          </a:prstGeom>
        </p:spPr>
        <p:txBody>
          <a:bodyPr wrap="square">
            <a:spAutoFit/>
          </a:bodyPr>
          <a:lstStyle/>
          <a:p>
            <a:pPr marR="0" lvl="0">
              <a:spcBef>
                <a:spcPts val="0"/>
              </a:spcBef>
              <a:spcAft>
                <a:spcPts val="0"/>
              </a:spcAft>
              <a:buNone/>
            </a:pPr>
            <a:endParaRPr lang="en-US" dirty="0" smtClean="0">
              <a:solidFill>
                <a:srgbClr val="1F497D"/>
              </a:solidFill>
              <a:latin typeface="Calibri" panose="020F0502020204030204" pitchFamily="34" charset="0"/>
              <a:ea typeface="Calibri" panose="020F0502020204030204" pitchFamily="34" charset="0"/>
            </a:endParaRPr>
          </a:p>
          <a:p>
            <a:pPr marL="457200" marR="0">
              <a:spcBef>
                <a:spcPts val="0"/>
              </a:spcBef>
              <a:spcAft>
                <a:spcPts val="0"/>
              </a:spcAft>
              <a:buNone/>
            </a:pPr>
            <a:r>
              <a:rPr lang="en-US" sz="1800" dirty="0" smtClean="0">
                <a:solidFill>
                  <a:srgbClr val="1F497D"/>
                </a:solidFill>
                <a:latin typeface="Calibri" panose="020F0502020204030204" pitchFamily="34" charset="0"/>
                <a:ea typeface="Calibri" panose="020F0502020204030204" pitchFamily="34" charset="0"/>
              </a:rPr>
              <a:t> </a:t>
            </a:r>
          </a:p>
          <a:p>
            <a:pPr marL="457200" marR="0">
              <a:spcBef>
                <a:spcPts val="0"/>
              </a:spcBef>
              <a:spcAft>
                <a:spcPts val="0"/>
              </a:spcAft>
              <a:buNone/>
            </a:pPr>
            <a:endParaRPr lang="en-US" sz="1100" dirty="0">
              <a:solidFill>
                <a:srgbClr val="1F497D"/>
              </a:solidFill>
              <a:latin typeface="Calibri" panose="020F05020202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0"/>
            <a:ext cx="9144000" cy="5143500"/>
          </a:xfrm>
          <a:prstGeom prst="rect">
            <a:avLst/>
          </a:prstGeom>
        </p:spPr>
      </p:pic>
      <p:pic>
        <p:nvPicPr>
          <p:cNvPr id="8" name="Picture 7"/>
          <p:cNvPicPr>
            <a:picLocks noChangeAspect="1"/>
          </p:cNvPicPr>
          <p:nvPr/>
        </p:nvPicPr>
        <p:blipFill>
          <a:blip r:embed="rId3"/>
          <a:stretch>
            <a:fillRect/>
          </a:stretch>
        </p:blipFill>
        <p:spPr>
          <a:xfrm>
            <a:off x="0" y="3238500"/>
            <a:ext cx="1638300" cy="1905000"/>
          </a:xfrm>
          <a:prstGeom prst="rect">
            <a:avLst/>
          </a:prstGeom>
        </p:spPr>
      </p:pic>
    </p:spTree>
    <p:extLst>
      <p:ext uri="{BB962C8B-B14F-4D97-AF65-F5344CB8AC3E}">
        <p14:creationId xmlns:p14="http://schemas.microsoft.com/office/powerpoint/2010/main" val="415618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F1F6FF14-FC6A-41B6-B2DC-884C6B7C3F2E}" type="slidenum">
              <a:rPr lang="en-US" smtClean="0"/>
              <a:pPr/>
              <a:t>24</a:t>
            </a:fld>
            <a:endParaRPr lang="en-US"/>
          </a:p>
        </p:txBody>
      </p:sp>
      <p:pic>
        <p:nvPicPr>
          <p:cNvPr id="4" name="Picture 3"/>
          <p:cNvPicPr>
            <a:picLocks noChangeAspect="1"/>
          </p:cNvPicPr>
          <p:nvPr/>
        </p:nvPicPr>
        <p:blipFill>
          <a:blip r:embed="rId2"/>
          <a:stretch>
            <a:fillRect/>
          </a:stretch>
        </p:blipFill>
        <p:spPr>
          <a:xfrm>
            <a:off x="0" y="-1"/>
            <a:ext cx="9160589" cy="4528458"/>
          </a:xfrm>
          <a:prstGeom prst="rect">
            <a:avLst/>
          </a:prstGeom>
        </p:spPr>
      </p:pic>
      <p:pic>
        <p:nvPicPr>
          <p:cNvPr id="6" name="Picture 5"/>
          <p:cNvPicPr>
            <a:picLocks noChangeAspect="1"/>
          </p:cNvPicPr>
          <p:nvPr/>
        </p:nvPicPr>
        <p:blipFill>
          <a:blip r:embed="rId3"/>
          <a:stretch>
            <a:fillRect/>
          </a:stretch>
        </p:blipFill>
        <p:spPr>
          <a:xfrm>
            <a:off x="5826806" y="322926"/>
            <a:ext cx="1836738" cy="2970673"/>
          </a:xfrm>
          <a:prstGeom prst="rect">
            <a:avLst/>
          </a:prstGeom>
        </p:spPr>
      </p:pic>
      <p:pic>
        <p:nvPicPr>
          <p:cNvPr id="5" name="Picture 4"/>
          <p:cNvPicPr>
            <a:picLocks noChangeAspect="1"/>
          </p:cNvPicPr>
          <p:nvPr/>
        </p:nvPicPr>
        <p:blipFill>
          <a:blip r:embed="rId4"/>
          <a:stretch>
            <a:fillRect/>
          </a:stretch>
        </p:blipFill>
        <p:spPr>
          <a:xfrm>
            <a:off x="7126514" y="322926"/>
            <a:ext cx="1996179" cy="1921054"/>
          </a:xfrm>
          <a:prstGeom prst="rect">
            <a:avLst/>
          </a:prstGeom>
        </p:spPr>
      </p:pic>
      <p:sp>
        <p:nvSpPr>
          <p:cNvPr id="7" name="TextBox 6"/>
          <p:cNvSpPr txBox="1"/>
          <p:nvPr/>
        </p:nvSpPr>
        <p:spPr bwMode="auto">
          <a:xfrm>
            <a:off x="7178121" y="347835"/>
            <a:ext cx="1102279" cy="400371"/>
          </a:xfrm>
          <a:prstGeom prst="rect">
            <a:avLst/>
          </a:prstGeom>
          <a:solidFill>
            <a:srgbClr val="FFFFFF"/>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buFontTx/>
              <a:buNone/>
            </a:pPr>
            <a:endParaRPr lang="en-US" sz="1200" b="1" dirty="0">
              <a:solidFill>
                <a:srgbClr val="C0C0C0"/>
              </a:solidFill>
            </a:endParaRPr>
          </a:p>
        </p:txBody>
      </p:sp>
    </p:spTree>
    <p:extLst>
      <p:ext uri="{BB962C8B-B14F-4D97-AF65-F5344CB8AC3E}">
        <p14:creationId xmlns:p14="http://schemas.microsoft.com/office/powerpoint/2010/main" val="2244356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86" y="3164114"/>
            <a:ext cx="8853714" cy="1240971"/>
          </a:xfrm>
        </p:spPr>
        <p:txBody>
          <a:bodyPr/>
          <a:lstStyle/>
          <a:p>
            <a:pPr algn="ctr"/>
            <a:r>
              <a:rPr lang="en-US" sz="2800" dirty="0"/>
              <a:t>Runway </a:t>
            </a:r>
            <a:r>
              <a:rPr lang="en-US" sz="2800" dirty="0" smtClean="0"/>
              <a:t>Incursion</a:t>
            </a:r>
            <a:r>
              <a:rPr lang="en-US" sz="1800" dirty="0" smtClean="0"/>
              <a:t/>
            </a:r>
            <a:br>
              <a:rPr lang="en-US" sz="1800" dirty="0" smtClean="0"/>
            </a:br>
            <a:r>
              <a:rPr lang="en-US" sz="1800" dirty="0" smtClean="0"/>
              <a:t> </a:t>
            </a:r>
            <a:r>
              <a:rPr lang="en-US" dirty="0" smtClean="0"/>
              <a:t>“</a:t>
            </a:r>
            <a:r>
              <a:rPr lang="en-US" dirty="0"/>
              <a:t>any occurrence in the airport </a:t>
            </a:r>
            <a:r>
              <a:rPr lang="en-US" dirty="0" smtClean="0"/>
              <a:t>runway environment involving </a:t>
            </a:r>
            <a:r>
              <a:rPr lang="en-US" dirty="0"/>
              <a:t>an aircraft, vehicle, person, or </a:t>
            </a:r>
            <a:r>
              <a:rPr lang="en-US" dirty="0" smtClean="0"/>
              <a:t>object on </a:t>
            </a:r>
            <a:r>
              <a:rPr lang="en-US" dirty="0"/>
              <a:t>the ground that creates a collision hazard or results in a </a:t>
            </a:r>
            <a:r>
              <a:rPr lang="en-US" dirty="0" smtClean="0"/>
              <a:t>loss of </a:t>
            </a:r>
            <a:r>
              <a:rPr lang="en-US" dirty="0"/>
              <a:t>required separation with an aircraft taking off, </a:t>
            </a:r>
            <a:r>
              <a:rPr lang="en-US" dirty="0" smtClean="0"/>
              <a:t>intending to </a:t>
            </a:r>
            <a:r>
              <a:rPr lang="en-US" dirty="0"/>
              <a:t>take off, landing, or intending to land.” </a:t>
            </a:r>
          </a:p>
        </p:txBody>
      </p:sp>
      <p:pic>
        <p:nvPicPr>
          <p:cNvPr id="5" name="Content Placeholder 4"/>
          <p:cNvPicPr>
            <a:picLocks noGrp="1" noChangeAspect="1"/>
          </p:cNvPicPr>
          <p:nvPr>
            <p:ph type="pic" idx="1"/>
          </p:nvPr>
        </p:nvPicPr>
        <p:blipFill>
          <a:blip r:embed="rId3"/>
          <a:srcRect t="953" b="953"/>
          <a:stretch>
            <a:fillRect/>
          </a:stretch>
        </p:blipFill>
        <p:spPr>
          <a:xfrm>
            <a:off x="2413101" y="83567"/>
            <a:ext cx="4317799" cy="2428762"/>
          </a:xfrm>
          <a:prstGeom prst="rect">
            <a:avLst/>
          </a:prstGeom>
        </p:spPr>
      </p:pic>
      <p:sp>
        <p:nvSpPr>
          <p:cNvPr id="4" name="Slide Number Placeholder 3"/>
          <p:cNvSpPr>
            <a:spLocks noGrp="1"/>
          </p:cNvSpPr>
          <p:nvPr>
            <p:ph type="sldNum" sz="quarter" idx="12"/>
          </p:nvPr>
        </p:nvSpPr>
        <p:spPr/>
        <p:txBody>
          <a:bodyPr/>
          <a:lstStyle/>
          <a:p>
            <a:fld id="{78D3ABA1-EA94-43C0-B992-7CBCC31144F1}" type="slidenum">
              <a:rPr lang="en-US" smtClean="0"/>
              <a:pPr/>
              <a:t>3</a:t>
            </a:fld>
            <a:endParaRPr lang="en-US" dirty="0"/>
          </a:p>
        </p:txBody>
      </p:sp>
    </p:spTree>
    <p:extLst>
      <p:ext uri="{BB962C8B-B14F-4D97-AF65-F5344CB8AC3E}">
        <p14:creationId xmlns:p14="http://schemas.microsoft.com/office/powerpoint/2010/main" val="4079239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4188" y="2917370"/>
            <a:ext cx="2308251" cy="1615780"/>
          </a:xfrm>
          <a:prstGeom prst="rect">
            <a:avLst/>
          </a:prstGeom>
        </p:spPr>
      </p:pic>
      <p:pic>
        <p:nvPicPr>
          <p:cNvPr id="6" name="Picture 5"/>
          <p:cNvPicPr>
            <a:picLocks noChangeAspect="1"/>
          </p:cNvPicPr>
          <p:nvPr/>
        </p:nvPicPr>
        <p:blipFill>
          <a:blip r:embed="rId4"/>
          <a:stretch>
            <a:fillRect/>
          </a:stretch>
        </p:blipFill>
        <p:spPr>
          <a:xfrm>
            <a:off x="2" y="2917370"/>
            <a:ext cx="2126342" cy="1615779"/>
          </a:xfrm>
          <a:prstGeom prst="rect">
            <a:avLst/>
          </a:prstGeom>
        </p:spPr>
      </p:pic>
      <p:pic>
        <p:nvPicPr>
          <p:cNvPr id="2" name="Picture 1"/>
          <p:cNvPicPr>
            <a:picLocks noChangeAspect="1"/>
          </p:cNvPicPr>
          <p:nvPr/>
        </p:nvPicPr>
        <p:blipFill>
          <a:blip r:embed="rId5"/>
          <a:stretch>
            <a:fillRect/>
          </a:stretch>
        </p:blipFill>
        <p:spPr>
          <a:xfrm>
            <a:off x="4439583" y="2917370"/>
            <a:ext cx="2394606" cy="1615780"/>
          </a:xfrm>
          <a:prstGeom prst="rect">
            <a:avLst/>
          </a:prstGeom>
        </p:spPr>
      </p:pic>
      <p:sp>
        <p:nvSpPr>
          <p:cNvPr id="80899" name="Rectangle 3"/>
          <p:cNvSpPr>
            <a:spLocks noGrp="1" noChangeArrowheads="1"/>
          </p:cNvSpPr>
          <p:nvPr>
            <p:ph idx="1"/>
          </p:nvPr>
        </p:nvSpPr>
        <p:spPr>
          <a:xfrm>
            <a:off x="65314" y="188685"/>
            <a:ext cx="8911771" cy="2218198"/>
          </a:xfrm>
        </p:spPr>
        <p:txBody>
          <a:bodyPr/>
          <a:lstStyle/>
          <a:p>
            <a:pPr marL="0" indent="0">
              <a:buNone/>
            </a:pPr>
            <a:r>
              <a:rPr lang="en-US" sz="3200" dirty="0">
                <a:solidFill>
                  <a:srgbClr val="002060"/>
                </a:solidFill>
              </a:rPr>
              <a:t>Vehicle/Pedestrian Deviations (VPDs)</a:t>
            </a:r>
          </a:p>
          <a:p>
            <a:pPr marL="0" indent="0">
              <a:buNone/>
            </a:pPr>
            <a:endParaRPr lang="en-US" sz="2000" dirty="0" smtClean="0">
              <a:solidFill>
                <a:srgbClr val="002060"/>
              </a:solidFill>
            </a:endParaRPr>
          </a:p>
          <a:p>
            <a:pPr marL="0" indent="0">
              <a:buNone/>
            </a:pPr>
            <a:r>
              <a:rPr lang="en-US" sz="2400" dirty="0" smtClean="0">
                <a:solidFill>
                  <a:srgbClr val="002060"/>
                </a:solidFill>
              </a:rPr>
              <a:t>Runway </a:t>
            </a:r>
            <a:r>
              <a:rPr lang="en-US" sz="2400" dirty="0">
                <a:solidFill>
                  <a:srgbClr val="002060"/>
                </a:solidFill>
              </a:rPr>
              <a:t>Incursions are grouped into Surface </a:t>
            </a:r>
            <a:r>
              <a:rPr lang="en-US" sz="2400" dirty="0" smtClean="0">
                <a:solidFill>
                  <a:srgbClr val="002060"/>
                </a:solidFill>
              </a:rPr>
              <a:t>Events</a:t>
            </a:r>
          </a:p>
          <a:p>
            <a:pPr marL="0" indent="0">
              <a:buNone/>
            </a:pPr>
            <a:endParaRPr lang="en-US" sz="2400" dirty="0" smtClean="0">
              <a:solidFill>
                <a:srgbClr val="002060"/>
              </a:solidFill>
            </a:endParaRPr>
          </a:p>
          <a:p>
            <a:pPr marL="685800" lvl="1"/>
            <a:r>
              <a:rPr lang="en-US" b="1" dirty="0" smtClean="0">
                <a:solidFill>
                  <a:srgbClr val="002060"/>
                </a:solidFill>
              </a:rPr>
              <a:t>A surface </a:t>
            </a:r>
            <a:r>
              <a:rPr lang="en-US" b="1" dirty="0">
                <a:solidFill>
                  <a:srgbClr val="002060"/>
                </a:solidFill>
              </a:rPr>
              <a:t>event caused by a vehicle driver or pedestrian on the movement </a:t>
            </a:r>
            <a:r>
              <a:rPr lang="en-US" b="1" dirty="0" smtClean="0">
                <a:solidFill>
                  <a:srgbClr val="002060"/>
                </a:solidFill>
              </a:rPr>
              <a:t>area is a VPD</a:t>
            </a:r>
            <a:endParaRPr lang="en-US" b="1" dirty="0">
              <a:solidFill>
                <a:srgbClr val="002060"/>
              </a:solidFill>
            </a:endParaRPr>
          </a:p>
        </p:txBody>
      </p:sp>
      <p:sp>
        <p:nvSpPr>
          <p:cNvPr id="4" name="Slide Number Placeholder 5"/>
          <p:cNvSpPr>
            <a:spLocks noGrp="1"/>
          </p:cNvSpPr>
          <p:nvPr>
            <p:ph type="sldNum" sz="quarter" idx="12"/>
          </p:nvPr>
        </p:nvSpPr>
        <p:spPr/>
        <p:txBody>
          <a:bodyPr/>
          <a:lstStyle/>
          <a:p>
            <a:fld id="{B3B1794D-CE01-4982-8A1C-98D478D9AB49}" type="slidenum">
              <a:rPr lang="en-US"/>
              <a:pPr/>
              <a:t>4</a:t>
            </a:fld>
            <a:endParaRPr lang="en-US"/>
          </a:p>
        </p:txBody>
      </p:sp>
      <p:pic>
        <p:nvPicPr>
          <p:cNvPr id="5" name="Picture 4"/>
          <p:cNvPicPr>
            <a:picLocks noChangeAspect="1"/>
          </p:cNvPicPr>
          <p:nvPr/>
        </p:nvPicPr>
        <p:blipFill>
          <a:blip r:embed="rId6"/>
          <a:stretch>
            <a:fillRect/>
          </a:stretch>
        </p:blipFill>
        <p:spPr>
          <a:xfrm>
            <a:off x="2126344" y="2917370"/>
            <a:ext cx="2313239" cy="164321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28" y="401373"/>
            <a:ext cx="8431326" cy="457200"/>
          </a:xfrm>
        </p:spPr>
        <p:txBody>
          <a:bodyPr/>
          <a:lstStyle/>
          <a:p>
            <a:r>
              <a:rPr lang="en-US" dirty="0" smtClean="0"/>
              <a:t>Best Practices</a:t>
            </a:r>
            <a:br>
              <a:rPr lang="en-US" dirty="0" smtClean="0"/>
            </a:br>
            <a:r>
              <a:rPr lang="en-US" dirty="0" smtClean="0"/>
              <a:t>Communication </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5</a:t>
            </a:fld>
            <a:endParaRPr lang="en-US" dirty="0"/>
          </a:p>
        </p:txBody>
      </p:sp>
      <p:sp>
        <p:nvSpPr>
          <p:cNvPr id="3" name="Content Placeholder 2"/>
          <p:cNvSpPr>
            <a:spLocks noGrp="1"/>
          </p:cNvSpPr>
          <p:nvPr>
            <p:ph idx="1"/>
          </p:nvPr>
        </p:nvSpPr>
        <p:spPr>
          <a:xfrm>
            <a:off x="181428" y="1420205"/>
            <a:ext cx="8587127" cy="3351614"/>
          </a:xfrm>
        </p:spPr>
        <p:txBody>
          <a:bodyPr/>
          <a:lstStyle/>
          <a:p>
            <a:pPr marL="57150" indent="0">
              <a:buNone/>
            </a:pPr>
            <a:r>
              <a:rPr lang="en-US" b="0" dirty="0" smtClean="0">
                <a:solidFill>
                  <a:srgbClr val="002060"/>
                </a:solidFill>
                <a:latin typeface="Arial" panose="020B0604020202020204" pitchFamily="34" charset="0"/>
                <a:cs typeface="Arial" panose="020B0604020202020204" pitchFamily="34" charset="0"/>
              </a:rPr>
              <a:t>Individuals have expressed that they are not comfortable talking to ATC </a:t>
            </a:r>
          </a:p>
          <a:p>
            <a:pPr marL="57150" indent="0">
              <a:buNone/>
            </a:pPr>
            <a:endParaRPr lang="en-US" dirty="0" smtClean="0">
              <a:solidFill>
                <a:srgbClr val="002060"/>
              </a:solidFill>
              <a:latin typeface="Arial" panose="020B0604020202020204" pitchFamily="34" charset="0"/>
              <a:cs typeface="Arial" panose="020B0604020202020204" pitchFamily="34" charset="0"/>
            </a:endParaRPr>
          </a:p>
          <a:p>
            <a:pPr marL="57150" indent="0">
              <a:buNone/>
            </a:pPr>
            <a:r>
              <a:rPr lang="en-US" dirty="0" smtClean="0">
                <a:solidFill>
                  <a:srgbClr val="002060"/>
                </a:solidFill>
                <a:latin typeface="Arial" panose="020B0604020202020204" pitchFamily="34" charset="0"/>
                <a:cs typeface="Arial" panose="020B0604020202020204" pitchFamily="34" charset="0"/>
              </a:rPr>
              <a:t>Training </a:t>
            </a:r>
            <a:r>
              <a:rPr lang="en-US" dirty="0" smtClean="0">
                <a:solidFill>
                  <a:srgbClr val="002060"/>
                </a:solidFill>
                <a:latin typeface="Arial" panose="020B0604020202020204" pitchFamily="34" charset="0"/>
                <a:cs typeface="Arial" panose="020B0604020202020204" pitchFamily="34" charset="0"/>
              </a:rPr>
              <a:t>is essential</a:t>
            </a:r>
            <a:r>
              <a:rPr lang="en-US" dirty="0" smtClean="0">
                <a:solidFill>
                  <a:srgbClr val="002060"/>
                </a:solidFill>
                <a:latin typeface="Arial" panose="020B0604020202020204" pitchFamily="34" charset="0"/>
                <a:cs typeface="Arial" panose="020B0604020202020204" pitchFamily="34" charset="0"/>
              </a:rPr>
              <a:t>!</a:t>
            </a:r>
          </a:p>
          <a:p>
            <a:pPr marL="57150" indent="0">
              <a:buNone/>
            </a:pPr>
            <a:endParaRPr lang="en-US" dirty="0" smtClean="0">
              <a:solidFill>
                <a:srgbClr val="002060"/>
              </a:solidFill>
              <a:latin typeface="Arial" panose="020B0604020202020204" pitchFamily="34" charset="0"/>
              <a:cs typeface="Arial" panose="020B0604020202020204" pitchFamily="34" charset="0"/>
            </a:endParaRPr>
          </a:p>
          <a:p>
            <a:pPr marL="57150" indent="0">
              <a:buNone/>
            </a:pPr>
            <a:r>
              <a:rPr lang="en-US" b="0" dirty="0" smtClean="0">
                <a:solidFill>
                  <a:srgbClr val="002060"/>
                </a:solidFill>
                <a:latin typeface="Arial" panose="020B0604020202020204" pitchFamily="34" charset="0"/>
                <a:cs typeface="Arial" panose="020B0604020202020204" pitchFamily="34" charset="0"/>
              </a:rPr>
              <a:t>Tips from FAA </a:t>
            </a:r>
            <a:r>
              <a:rPr lang="en-US" b="0" dirty="0">
                <a:solidFill>
                  <a:srgbClr val="002060"/>
                </a:solidFill>
                <a:latin typeface="Arial" panose="020B0604020202020204" pitchFamily="34" charset="0"/>
                <a:cs typeface="Arial" panose="020B0604020202020204" pitchFamily="34" charset="0"/>
              </a:rPr>
              <a:t>Office of </a:t>
            </a:r>
            <a:r>
              <a:rPr lang="en-US" b="0" dirty="0" smtClean="0">
                <a:solidFill>
                  <a:srgbClr val="002060"/>
                </a:solidFill>
                <a:latin typeface="Arial" panose="020B0604020202020204" pitchFamily="34" charset="0"/>
                <a:cs typeface="Arial" panose="020B0604020202020204" pitchFamily="34" charset="0"/>
              </a:rPr>
              <a:t>Airports…</a:t>
            </a:r>
            <a:endParaRPr lang="en-US" b="0" dirty="0">
              <a:solidFill>
                <a:srgbClr val="002060"/>
              </a:solidFill>
              <a:latin typeface="Arial" panose="020B0604020202020204" pitchFamily="34" charset="0"/>
              <a:cs typeface="Arial" panose="020B0604020202020204" pitchFamily="34" charset="0"/>
            </a:endParaRPr>
          </a:p>
          <a:p>
            <a:pPr marL="57150" indent="0">
              <a:buNone/>
            </a:pPr>
            <a:endParaRPr lang="en-US" dirty="0" smtClean="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6123366" y="1939531"/>
            <a:ext cx="2489388" cy="2489388"/>
          </a:xfrm>
          <a:prstGeom prst="rect">
            <a:avLst/>
          </a:prstGeom>
        </p:spPr>
      </p:pic>
    </p:spTree>
    <p:extLst>
      <p:ext uri="{BB962C8B-B14F-4D97-AF65-F5344CB8AC3E}">
        <p14:creationId xmlns:p14="http://schemas.microsoft.com/office/powerpoint/2010/main" val="547093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376919"/>
            <a:ext cx="8472488" cy="457200"/>
          </a:xfrm>
        </p:spPr>
        <p:txBody>
          <a:bodyPr/>
          <a:lstStyle/>
          <a:p>
            <a:r>
              <a:rPr lang="en-US" dirty="0" smtClean="0"/>
              <a:t>Best Practices</a:t>
            </a:r>
            <a:br>
              <a:rPr lang="en-US" dirty="0" smtClean="0"/>
            </a:br>
            <a:r>
              <a:rPr lang="en-US" dirty="0" smtClean="0"/>
              <a:t>Communication with ATC</a:t>
            </a:r>
            <a:endParaRPr lang="en-US" dirty="0"/>
          </a:p>
        </p:txBody>
      </p:sp>
      <p:sp>
        <p:nvSpPr>
          <p:cNvPr id="3" name="Content Placeholder 2"/>
          <p:cNvSpPr>
            <a:spLocks noGrp="1"/>
          </p:cNvSpPr>
          <p:nvPr>
            <p:ph idx="1"/>
          </p:nvPr>
        </p:nvSpPr>
        <p:spPr>
          <a:xfrm>
            <a:off x="116114" y="1335315"/>
            <a:ext cx="8824685" cy="3294743"/>
          </a:xfrm>
        </p:spPr>
        <p:txBody>
          <a:bodyPr/>
          <a:lstStyle/>
          <a:p>
            <a:pPr marL="0" indent="0">
              <a:buNone/>
            </a:pPr>
            <a:r>
              <a:rPr lang="en-US" sz="2000" dirty="0">
                <a:solidFill>
                  <a:srgbClr val="002060"/>
                </a:solidFill>
              </a:rPr>
              <a:t>Phraseology</a:t>
            </a:r>
          </a:p>
          <a:p>
            <a:pPr lvl="1"/>
            <a:r>
              <a:rPr lang="en-US" sz="2000" b="1" dirty="0">
                <a:solidFill>
                  <a:srgbClr val="002060"/>
                </a:solidFill>
              </a:rPr>
              <a:t>ROGER is not a clearance </a:t>
            </a:r>
            <a:r>
              <a:rPr lang="en-US" sz="2000" b="1" dirty="0" smtClean="0">
                <a:solidFill>
                  <a:srgbClr val="002060"/>
                </a:solidFill>
              </a:rPr>
              <a:t> </a:t>
            </a:r>
            <a:endParaRPr lang="en-US" sz="2000" b="1" dirty="0">
              <a:solidFill>
                <a:srgbClr val="002060"/>
              </a:solidFill>
            </a:endParaRPr>
          </a:p>
          <a:p>
            <a:pPr lvl="2"/>
            <a:r>
              <a:rPr lang="en-US" b="1" dirty="0" smtClean="0">
                <a:solidFill>
                  <a:srgbClr val="002060"/>
                </a:solidFill>
              </a:rPr>
              <a:t>Actual Event – VPD occurred when an air traffic controller  </a:t>
            </a:r>
            <a:r>
              <a:rPr lang="en-US" b="1" dirty="0">
                <a:solidFill>
                  <a:srgbClr val="002060"/>
                </a:solidFill>
              </a:rPr>
              <a:t>responded “ROGER” to a runway </a:t>
            </a:r>
            <a:r>
              <a:rPr lang="en-US" b="1" dirty="0" smtClean="0">
                <a:solidFill>
                  <a:srgbClr val="002060"/>
                </a:solidFill>
              </a:rPr>
              <a:t>access request</a:t>
            </a:r>
          </a:p>
          <a:p>
            <a:pPr marL="0" indent="0">
              <a:buNone/>
            </a:pPr>
            <a:endParaRPr lang="en-US" sz="2000" dirty="0" smtClean="0">
              <a:solidFill>
                <a:srgbClr val="002060"/>
              </a:solidFill>
            </a:endParaRPr>
          </a:p>
          <a:p>
            <a:pPr marL="0" indent="0">
              <a:buNone/>
            </a:pPr>
            <a:r>
              <a:rPr lang="en-US" sz="2000" dirty="0" smtClean="0">
                <a:solidFill>
                  <a:srgbClr val="002060"/>
                </a:solidFill>
              </a:rPr>
              <a:t>Deviating </a:t>
            </a:r>
            <a:r>
              <a:rPr lang="en-US" sz="2000" dirty="0">
                <a:solidFill>
                  <a:srgbClr val="002060"/>
                </a:solidFill>
              </a:rPr>
              <a:t>from </a:t>
            </a:r>
            <a:r>
              <a:rPr lang="en-US" sz="2000" dirty="0" smtClean="0">
                <a:solidFill>
                  <a:srgbClr val="002060"/>
                </a:solidFill>
              </a:rPr>
              <a:t>a </a:t>
            </a:r>
            <a:r>
              <a:rPr lang="en-US" sz="2000" dirty="0">
                <a:solidFill>
                  <a:srgbClr val="002060"/>
                </a:solidFill>
              </a:rPr>
              <a:t>clearance </a:t>
            </a:r>
            <a:endParaRPr lang="en-US" sz="2000" dirty="0" smtClean="0">
              <a:solidFill>
                <a:srgbClr val="002060"/>
              </a:solidFill>
            </a:endParaRPr>
          </a:p>
          <a:p>
            <a:pPr lvl="1"/>
            <a:r>
              <a:rPr lang="en-US" sz="2000" b="1" dirty="0" smtClean="0">
                <a:solidFill>
                  <a:srgbClr val="002060"/>
                </a:solidFill>
              </a:rPr>
              <a:t>If </a:t>
            </a:r>
            <a:r>
              <a:rPr lang="en-US" sz="2000" b="1" dirty="0">
                <a:solidFill>
                  <a:srgbClr val="002060"/>
                </a:solidFill>
              </a:rPr>
              <a:t>you </a:t>
            </a:r>
            <a:r>
              <a:rPr lang="en-US" sz="2000" b="1" dirty="0" smtClean="0">
                <a:solidFill>
                  <a:srgbClr val="002060"/>
                </a:solidFill>
              </a:rPr>
              <a:t>request </a:t>
            </a:r>
            <a:r>
              <a:rPr lang="en-US" sz="2000" b="1" dirty="0">
                <a:solidFill>
                  <a:srgbClr val="002060"/>
                </a:solidFill>
              </a:rPr>
              <a:t>to cross </a:t>
            </a:r>
            <a:r>
              <a:rPr lang="en-US" sz="2000" b="1" dirty="0" smtClean="0">
                <a:solidFill>
                  <a:srgbClr val="002060"/>
                </a:solidFill>
              </a:rPr>
              <a:t>a runway and </a:t>
            </a:r>
            <a:r>
              <a:rPr lang="en-US" sz="2000" b="1" dirty="0">
                <a:solidFill>
                  <a:srgbClr val="002060"/>
                </a:solidFill>
              </a:rPr>
              <a:t>see FOD </a:t>
            </a:r>
            <a:r>
              <a:rPr lang="en-US" sz="2000" b="1" dirty="0" smtClean="0">
                <a:solidFill>
                  <a:srgbClr val="002060"/>
                </a:solidFill>
              </a:rPr>
              <a:t>along the way, prior to deviating, you must contact the Tower and request a new clearance to the area with FOD, as well as to exit the vehicle  </a:t>
            </a:r>
          </a:p>
        </p:txBody>
      </p:sp>
      <p:sp>
        <p:nvSpPr>
          <p:cNvPr id="4" name="Slide Number Placeholder 3"/>
          <p:cNvSpPr>
            <a:spLocks noGrp="1"/>
          </p:cNvSpPr>
          <p:nvPr>
            <p:ph type="sldNum" sz="quarter" idx="12"/>
          </p:nvPr>
        </p:nvSpPr>
        <p:spPr/>
        <p:txBody>
          <a:bodyPr/>
          <a:lstStyle/>
          <a:p>
            <a:fld id="{78D3ABA1-EA94-43C0-B992-7CBCC31144F1}" type="slidenum">
              <a:rPr lang="en-US" smtClean="0"/>
              <a:pPr/>
              <a:t>6</a:t>
            </a:fld>
            <a:endParaRPr lang="en-US" dirty="0"/>
          </a:p>
        </p:txBody>
      </p:sp>
    </p:spTree>
    <p:extLst>
      <p:ext uri="{BB962C8B-B14F-4D97-AF65-F5344CB8AC3E}">
        <p14:creationId xmlns:p14="http://schemas.microsoft.com/office/powerpoint/2010/main" val="3083320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14" y="580345"/>
            <a:ext cx="8472488" cy="457200"/>
          </a:xfrm>
        </p:spPr>
        <p:txBody>
          <a:bodyPr/>
          <a:lstStyle/>
          <a:p>
            <a:r>
              <a:rPr lang="en-US" sz="3200" dirty="0" smtClean="0"/>
              <a:t>Best Practices</a:t>
            </a:r>
            <a:br>
              <a:rPr lang="en-US" sz="3200" dirty="0" smtClean="0"/>
            </a:br>
            <a:r>
              <a:rPr lang="en-US" sz="3200" dirty="0" smtClean="0"/>
              <a:t>Special Events, Airshows &amp; Tenant </a:t>
            </a:r>
            <a:r>
              <a:rPr lang="en-US" sz="3200" dirty="0"/>
              <a:t>Events</a:t>
            </a:r>
            <a:br>
              <a:rPr lang="en-US" sz="3200" dirty="0"/>
            </a:br>
            <a:endParaRPr lang="en-US" sz="3200" dirty="0"/>
          </a:p>
        </p:txBody>
      </p:sp>
      <p:sp>
        <p:nvSpPr>
          <p:cNvPr id="3" name="Content Placeholder 2"/>
          <p:cNvSpPr>
            <a:spLocks noGrp="1"/>
          </p:cNvSpPr>
          <p:nvPr>
            <p:ph idx="1"/>
          </p:nvPr>
        </p:nvSpPr>
        <p:spPr>
          <a:xfrm>
            <a:off x="166914" y="1268293"/>
            <a:ext cx="8824685" cy="3323441"/>
          </a:xfrm>
        </p:spPr>
        <p:txBody>
          <a:bodyPr/>
          <a:lstStyle/>
          <a:p>
            <a:r>
              <a:rPr lang="en-US" sz="2400" dirty="0" smtClean="0">
                <a:solidFill>
                  <a:srgbClr val="002060"/>
                </a:solidFill>
              </a:rPr>
              <a:t>Recommend </a:t>
            </a:r>
            <a:r>
              <a:rPr lang="en-US" sz="2400" dirty="0" smtClean="0">
                <a:solidFill>
                  <a:srgbClr val="002060"/>
                </a:solidFill>
              </a:rPr>
              <a:t>additional </a:t>
            </a:r>
            <a:r>
              <a:rPr lang="en-US" sz="2400" dirty="0">
                <a:solidFill>
                  <a:srgbClr val="002060"/>
                </a:solidFill>
              </a:rPr>
              <a:t>oversight by airport </a:t>
            </a:r>
            <a:r>
              <a:rPr lang="en-US" sz="2400" dirty="0" smtClean="0">
                <a:solidFill>
                  <a:srgbClr val="002060"/>
                </a:solidFill>
              </a:rPr>
              <a:t>operator </a:t>
            </a:r>
            <a:endParaRPr lang="en-US" sz="2400" dirty="0" smtClean="0">
              <a:solidFill>
                <a:srgbClr val="002060"/>
              </a:solidFill>
            </a:endParaRPr>
          </a:p>
          <a:p>
            <a:endParaRPr lang="en-US" sz="2400" dirty="0" smtClean="0">
              <a:solidFill>
                <a:srgbClr val="002060"/>
              </a:solidFill>
            </a:endParaRPr>
          </a:p>
          <a:p>
            <a:r>
              <a:rPr lang="en-US" sz="2400" dirty="0" smtClean="0">
                <a:solidFill>
                  <a:srgbClr val="002060"/>
                </a:solidFill>
              </a:rPr>
              <a:t>Train </a:t>
            </a:r>
            <a:r>
              <a:rPr lang="en-US" sz="2400" dirty="0">
                <a:solidFill>
                  <a:srgbClr val="002060"/>
                </a:solidFill>
              </a:rPr>
              <a:t>personnel for special events </a:t>
            </a:r>
            <a:r>
              <a:rPr lang="en-US" sz="2400" dirty="0" smtClean="0">
                <a:solidFill>
                  <a:srgbClr val="002060"/>
                </a:solidFill>
              </a:rPr>
              <a:t>and/or have </a:t>
            </a:r>
            <a:r>
              <a:rPr lang="en-US" sz="2400" dirty="0">
                <a:solidFill>
                  <a:srgbClr val="002060"/>
                </a:solidFill>
              </a:rPr>
              <a:t>additional staff on hand to provide </a:t>
            </a:r>
            <a:r>
              <a:rPr lang="en-US" sz="2400" dirty="0" smtClean="0">
                <a:solidFill>
                  <a:srgbClr val="002060"/>
                </a:solidFill>
              </a:rPr>
              <a:t>escorts </a:t>
            </a:r>
            <a:endParaRPr lang="en-US" sz="2400" dirty="0" smtClean="0">
              <a:solidFill>
                <a:srgbClr val="002060"/>
              </a:solidFill>
            </a:endParaRPr>
          </a:p>
          <a:p>
            <a:endParaRPr lang="en-US" sz="2400" dirty="0">
              <a:solidFill>
                <a:srgbClr val="002060"/>
              </a:solidFill>
            </a:endParaRPr>
          </a:p>
          <a:p>
            <a:r>
              <a:rPr lang="en-US" sz="2400" dirty="0" smtClean="0">
                <a:solidFill>
                  <a:srgbClr val="002060"/>
                </a:solidFill>
              </a:rPr>
              <a:t>Tenants </a:t>
            </a:r>
            <a:r>
              <a:rPr lang="en-US" sz="2400" dirty="0">
                <a:solidFill>
                  <a:srgbClr val="002060"/>
                </a:solidFill>
              </a:rPr>
              <a:t>bringing guests to hangar areas </a:t>
            </a:r>
            <a:r>
              <a:rPr lang="en-US" sz="2400" dirty="0" smtClean="0">
                <a:solidFill>
                  <a:srgbClr val="002060"/>
                </a:solidFill>
              </a:rPr>
              <a:t>(i.e., for a BBQ) </a:t>
            </a:r>
            <a:r>
              <a:rPr lang="en-US" sz="2400" dirty="0">
                <a:solidFill>
                  <a:srgbClr val="002060"/>
                </a:solidFill>
              </a:rPr>
              <a:t>should provide a short safety briefing on where they can and cannot </a:t>
            </a:r>
            <a:r>
              <a:rPr lang="en-US" sz="2400" dirty="0" smtClean="0">
                <a:solidFill>
                  <a:srgbClr val="002060"/>
                </a:solidFill>
              </a:rPr>
              <a:t>go</a:t>
            </a:r>
            <a:endParaRPr lang="en-US" sz="2400" dirty="0">
              <a:solidFill>
                <a:srgbClr val="002060"/>
              </a:solidFill>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7</a:t>
            </a:fld>
            <a:endParaRPr lang="en-US" dirty="0"/>
          </a:p>
        </p:txBody>
      </p:sp>
    </p:spTree>
    <p:extLst>
      <p:ext uri="{BB962C8B-B14F-4D97-AF65-F5344CB8AC3E}">
        <p14:creationId xmlns:p14="http://schemas.microsoft.com/office/powerpoint/2010/main" val="2616592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49" y="328841"/>
            <a:ext cx="8472488" cy="457200"/>
          </a:xfrm>
        </p:spPr>
        <p:txBody>
          <a:bodyPr/>
          <a:lstStyle/>
          <a:p>
            <a:r>
              <a:rPr lang="en-US" dirty="0" smtClean="0"/>
              <a:t>Best Practices</a:t>
            </a:r>
            <a:br>
              <a:rPr lang="en-US" dirty="0" smtClean="0"/>
            </a:br>
            <a:r>
              <a:rPr lang="en-US" dirty="0" smtClean="0"/>
              <a:t>Escorting</a:t>
            </a:r>
            <a:endParaRPr lang="en-US" dirty="0"/>
          </a:p>
        </p:txBody>
      </p:sp>
      <p:sp>
        <p:nvSpPr>
          <p:cNvPr id="3" name="Content Placeholder 2"/>
          <p:cNvSpPr>
            <a:spLocks noGrp="1"/>
          </p:cNvSpPr>
          <p:nvPr>
            <p:ph idx="1"/>
          </p:nvPr>
        </p:nvSpPr>
        <p:spPr>
          <a:xfrm>
            <a:off x="218849" y="1217896"/>
            <a:ext cx="8707437" cy="3468404"/>
          </a:xfrm>
        </p:spPr>
        <p:txBody>
          <a:bodyPr/>
          <a:lstStyle/>
          <a:p>
            <a:pPr marL="0" indent="0">
              <a:buNone/>
            </a:pPr>
            <a:r>
              <a:rPr lang="en-US" sz="1400" dirty="0" smtClean="0">
                <a:solidFill>
                  <a:srgbClr val="002060"/>
                </a:solidFill>
              </a:rPr>
              <a:t>Ensure </a:t>
            </a:r>
            <a:r>
              <a:rPr lang="en-US" sz="1400" dirty="0" smtClean="0">
                <a:solidFill>
                  <a:srgbClr val="002060"/>
                </a:solidFill>
              </a:rPr>
              <a:t>English </a:t>
            </a:r>
            <a:r>
              <a:rPr lang="en-US" sz="1400" dirty="0" smtClean="0">
                <a:solidFill>
                  <a:srgbClr val="002060"/>
                </a:solidFill>
              </a:rPr>
              <a:t>Language Proficiency</a:t>
            </a:r>
          </a:p>
          <a:p>
            <a:pPr lvl="1"/>
            <a:r>
              <a:rPr lang="en-US" sz="1400" b="1" dirty="0" smtClean="0">
                <a:solidFill>
                  <a:srgbClr val="002060"/>
                </a:solidFill>
              </a:rPr>
              <a:t>Prior </a:t>
            </a:r>
            <a:r>
              <a:rPr lang="en-US" sz="1400" b="1" dirty="0">
                <a:solidFill>
                  <a:srgbClr val="002060"/>
                </a:solidFill>
              </a:rPr>
              <a:t>to escorting anyone on the airfield </a:t>
            </a:r>
            <a:endParaRPr lang="en-US" sz="1400" b="1" dirty="0" smtClean="0">
              <a:solidFill>
                <a:srgbClr val="002060"/>
              </a:solidFill>
            </a:endParaRPr>
          </a:p>
          <a:p>
            <a:pPr lvl="2"/>
            <a:r>
              <a:rPr lang="en-US" sz="1400" b="1" dirty="0">
                <a:solidFill>
                  <a:srgbClr val="002060"/>
                </a:solidFill>
              </a:rPr>
              <a:t>H</a:t>
            </a:r>
            <a:r>
              <a:rPr lang="en-US" sz="1400" b="1" dirty="0" smtClean="0">
                <a:solidFill>
                  <a:srgbClr val="002060"/>
                </a:solidFill>
              </a:rPr>
              <a:t>ave </a:t>
            </a:r>
            <a:r>
              <a:rPr lang="en-US" sz="1400" b="1" dirty="0">
                <a:solidFill>
                  <a:srgbClr val="002060"/>
                </a:solidFill>
              </a:rPr>
              <a:t>a face to face </a:t>
            </a:r>
            <a:r>
              <a:rPr lang="en-US" sz="1400" b="1" dirty="0" smtClean="0">
                <a:solidFill>
                  <a:srgbClr val="002060"/>
                </a:solidFill>
              </a:rPr>
              <a:t>conversation</a:t>
            </a:r>
          </a:p>
          <a:p>
            <a:pPr lvl="2"/>
            <a:r>
              <a:rPr lang="en-US" sz="1400" b="1" dirty="0" smtClean="0">
                <a:solidFill>
                  <a:srgbClr val="002060"/>
                </a:solidFill>
              </a:rPr>
              <a:t>Ensure </a:t>
            </a:r>
            <a:r>
              <a:rPr lang="en-US" sz="1400" b="1" dirty="0">
                <a:solidFill>
                  <a:srgbClr val="002060"/>
                </a:solidFill>
              </a:rPr>
              <a:t>that you can clearly communicate </a:t>
            </a:r>
            <a:r>
              <a:rPr lang="en-US" sz="1400" b="1" dirty="0" smtClean="0">
                <a:solidFill>
                  <a:srgbClr val="002060"/>
                </a:solidFill>
              </a:rPr>
              <a:t> </a:t>
            </a:r>
          </a:p>
          <a:p>
            <a:pPr marL="0" indent="0">
              <a:buNone/>
            </a:pPr>
            <a:r>
              <a:rPr lang="en-US" sz="1400" dirty="0" smtClean="0">
                <a:solidFill>
                  <a:srgbClr val="002060"/>
                </a:solidFill>
              </a:rPr>
              <a:t>Brief </a:t>
            </a:r>
            <a:r>
              <a:rPr lang="en-US" sz="1400" dirty="0">
                <a:solidFill>
                  <a:srgbClr val="002060"/>
                </a:solidFill>
              </a:rPr>
              <a:t>the individual being </a:t>
            </a:r>
            <a:r>
              <a:rPr lang="en-US" sz="1400" dirty="0" smtClean="0">
                <a:solidFill>
                  <a:srgbClr val="002060"/>
                </a:solidFill>
              </a:rPr>
              <a:t>escorted to </a:t>
            </a:r>
          </a:p>
          <a:p>
            <a:pPr lvl="1"/>
            <a:r>
              <a:rPr lang="en-US" sz="1400" b="1" dirty="0" smtClean="0">
                <a:solidFill>
                  <a:srgbClr val="002060"/>
                </a:solidFill>
              </a:rPr>
              <a:t>Never </a:t>
            </a:r>
            <a:r>
              <a:rPr lang="en-US" sz="1400" b="1" dirty="0">
                <a:solidFill>
                  <a:srgbClr val="002060"/>
                </a:solidFill>
              </a:rPr>
              <a:t>pass </a:t>
            </a:r>
            <a:r>
              <a:rPr lang="en-US" sz="1400" b="1" dirty="0" smtClean="0">
                <a:solidFill>
                  <a:srgbClr val="002060"/>
                </a:solidFill>
              </a:rPr>
              <a:t>the escort vehicle, even </a:t>
            </a:r>
            <a:r>
              <a:rPr lang="en-US" sz="1400" b="1" dirty="0">
                <a:solidFill>
                  <a:srgbClr val="002060"/>
                </a:solidFill>
              </a:rPr>
              <a:t>if they recognize their </a:t>
            </a:r>
            <a:r>
              <a:rPr lang="en-US" sz="1400" b="1" dirty="0" smtClean="0">
                <a:solidFill>
                  <a:srgbClr val="002060"/>
                </a:solidFill>
              </a:rPr>
              <a:t>jobsite </a:t>
            </a:r>
          </a:p>
          <a:p>
            <a:pPr marL="1028700" lvl="2" indent="-171450"/>
            <a:r>
              <a:rPr lang="en-US" sz="1400" b="1" dirty="0" smtClean="0">
                <a:solidFill>
                  <a:srgbClr val="002060"/>
                </a:solidFill>
              </a:rPr>
              <a:t>Actual Event – a VPD </a:t>
            </a:r>
            <a:r>
              <a:rPr lang="en-US" sz="1400" b="1" dirty="0">
                <a:solidFill>
                  <a:srgbClr val="002060"/>
                </a:solidFill>
              </a:rPr>
              <a:t>occurred </a:t>
            </a:r>
            <a:r>
              <a:rPr lang="en-US" sz="1400" b="1" dirty="0" smtClean="0">
                <a:solidFill>
                  <a:srgbClr val="002060"/>
                </a:solidFill>
              </a:rPr>
              <a:t>during an escort to </a:t>
            </a:r>
            <a:r>
              <a:rPr lang="en-US" sz="1400" b="1" dirty="0">
                <a:solidFill>
                  <a:srgbClr val="002060"/>
                </a:solidFill>
              </a:rPr>
              <a:t>the construction </a:t>
            </a:r>
            <a:r>
              <a:rPr lang="en-US" sz="1400" b="1" dirty="0" smtClean="0">
                <a:solidFill>
                  <a:srgbClr val="002060"/>
                </a:solidFill>
              </a:rPr>
              <a:t>site when the escort </a:t>
            </a:r>
            <a:r>
              <a:rPr lang="en-US" sz="1400" b="1" dirty="0">
                <a:solidFill>
                  <a:srgbClr val="002060"/>
                </a:solidFill>
              </a:rPr>
              <a:t>vehicle was instructed by ATCT to hold </a:t>
            </a:r>
            <a:r>
              <a:rPr lang="en-US" sz="1400" b="1" dirty="0" smtClean="0">
                <a:solidFill>
                  <a:srgbClr val="002060"/>
                </a:solidFill>
              </a:rPr>
              <a:t>short, however the </a:t>
            </a:r>
            <a:r>
              <a:rPr lang="en-US" sz="1400" b="1" dirty="0">
                <a:solidFill>
                  <a:srgbClr val="002060"/>
                </a:solidFill>
              </a:rPr>
              <a:t>vehicle </a:t>
            </a:r>
            <a:r>
              <a:rPr lang="en-US" sz="1400" b="1" dirty="0" smtClean="0">
                <a:solidFill>
                  <a:srgbClr val="002060"/>
                </a:solidFill>
              </a:rPr>
              <a:t>being escorted </a:t>
            </a:r>
            <a:r>
              <a:rPr lang="en-US" sz="1400" b="1" dirty="0">
                <a:solidFill>
                  <a:srgbClr val="002060"/>
                </a:solidFill>
              </a:rPr>
              <a:t>recognized the job site and went around the escort </a:t>
            </a:r>
            <a:r>
              <a:rPr lang="en-US" sz="1400" b="1" dirty="0" smtClean="0">
                <a:solidFill>
                  <a:srgbClr val="002060"/>
                </a:solidFill>
              </a:rPr>
              <a:t>vehicle, </a:t>
            </a:r>
            <a:r>
              <a:rPr lang="en-US" sz="1400" b="1" dirty="0" smtClean="0">
                <a:solidFill>
                  <a:srgbClr val="002060"/>
                </a:solidFill>
              </a:rPr>
              <a:t>and crossed </a:t>
            </a:r>
            <a:r>
              <a:rPr lang="en-US" sz="1400" b="1" dirty="0">
                <a:solidFill>
                  <a:srgbClr val="002060"/>
                </a:solidFill>
              </a:rPr>
              <a:t>the </a:t>
            </a:r>
            <a:r>
              <a:rPr lang="en-US" sz="1400" b="1" dirty="0" smtClean="0">
                <a:solidFill>
                  <a:srgbClr val="002060"/>
                </a:solidFill>
              </a:rPr>
              <a:t>runway </a:t>
            </a:r>
            <a:r>
              <a:rPr lang="en-US" sz="1400" b="1" dirty="0" smtClean="0">
                <a:solidFill>
                  <a:srgbClr val="002060"/>
                </a:solidFill>
              </a:rPr>
              <a:t>without a clearance</a:t>
            </a:r>
            <a:endParaRPr lang="en-US" sz="1400" b="1" dirty="0" smtClean="0">
              <a:solidFill>
                <a:srgbClr val="002060"/>
              </a:solidFill>
            </a:endParaRPr>
          </a:p>
          <a:p>
            <a:pPr marL="0" indent="0">
              <a:buNone/>
            </a:pPr>
            <a:r>
              <a:rPr lang="en-US" sz="1400" dirty="0" smtClean="0">
                <a:solidFill>
                  <a:srgbClr val="002060"/>
                </a:solidFill>
              </a:rPr>
              <a:t>Give a printed </a:t>
            </a:r>
            <a:r>
              <a:rPr lang="en-US" sz="1400" dirty="0">
                <a:solidFill>
                  <a:srgbClr val="002060"/>
                </a:solidFill>
              </a:rPr>
              <a:t>handout to </a:t>
            </a:r>
            <a:r>
              <a:rPr lang="en-US" sz="1400" dirty="0" smtClean="0">
                <a:solidFill>
                  <a:srgbClr val="002060"/>
                </a:solidFill>
              </a:rPr>
              <a:t>those </a:t>
            </a:r>
            <a:r>
              <a:rPr lang="en-US" sz="1400" dirty="0">
                <a:solidFill>
                  <a:srgbClr val="002060"/>
                </a:solidFill>
              </a:rPr>
              <a:t>who you are escorting </a:t>
            </a:r>
          </a:p>
          <a:p>
            <a:pPr lvl="1"/>
            <a:r>
              <a:rPr lang="en-US" sz="1400" b="1" dirty="0" smtClean="0">
                <a:solidFill>
                  <a:srgbClr val="002060"/>
                </a:solidFill>
              </a:rPr>
              <a:t>Contact information for when </a:t>
            </a:r>
            <a:r>
              <a:rPr lang="en-US" sz="1400" b="1" dirty="0">
                <a:solidFill>
                  <a:srgbClr val="002060"/>
                </a:solidFill>
              </a:rPr>
              <a:t>they have to leave the site </a:t>
            </a:r>
            <a:r>
              <a:rPr lang="en-US" sz="1400" b="1" dirty="0" smtClean="0">
                <a:solidFill>
                  <a:srgbClr val="002060"/>
                </a:solidFill>
              </a:rPr>
              <a:t> </a:t>
            </a:r>
            <a:endParaRPr lang="en-US" sz="1400" b="1" dirty="0" smtClean="0">
              <a:solidFill>
                <a:srgbClr val="002060"/>
              </a:solidFill>
            </a:endParaRPr>
          </a:p>
          <a:p>
            <a:pPr lvl="1"/>
            <a:r>
              <a:rPr lang="en-US" sz="1400" b="1" dirty="0" smtClean="0">
                <a:solidFill>
                  <a:srgbClr val="002060"/>
                </a:solidFill>
              </a:rPr>
              <a:t>A </a:t>
            </a:r>
            <a:r>
              <a:rPr lang="en-US" sz="1400" b="1" dirty="0">
                <a:solidFill>
                  <a:srgbClr val="002060"/>
                </a:solidFill>
              </a:rPr>
              <a:t>better practice </a:t>
            </a:r>
            <a:r>
              <a:rPr lang="en-US" sz="1400" b="1" dirty="0" smtClean="0">
                <a:solidFill>
                  <a:srgbClr val="002060"/>
                </a:solidFill>
              </a:rPr>
              <a:t>is to </a:t>
            </a:r>
            <a:r>
              <a:rPr lang="en-US" sz="1400" b="1" dirty="0">
                <a:solidFill>
                  <a:srgbClr val="002060"/>
                </a:solidFill>
              </a:rPr>
              <a:t>stay with </a:t>
            </a:r>
            <a:r>
              <a:rPr lang="en-US" sz="1400" b="1" dirty="0" smtClean="0">
                <a:solidFill>
                  <a:srgbClr val="002060"/>
                </a:solidFill>
              </a:rPr>
              <a:t>the person/vehicle being escorted </a:t>
            </a:r>
            <a:endParaRPr lang="en-US" sz="1400" b="1" dirty="0">
              <a:solidFill>
                <a:srgbClr val="002060"/>
              </a:solidFill>
            </a:endParaRPr>
          </a:p>
          <a:p>
            <a:endParaRPr lang="en-US" sz="1400" dirty="0">
              <a:solidFill>
                <a:srgbClr val="002060"/>
              </a:solidFill>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8</a:t>
            </a:fld>
            <a:endParaRPr lang="en-US" dirty="0"/>
          </a:p>
        </p:txBody>
      </p:sp>
    </p:spTree>
    <p:extLst>
      <p:ext uri="{BB962C8B-B14F-4D97-AF65-F5344CB8AC3E}">
        <p14:creationId xmlns:p14="http://schemas.microsoft.com/office/powerpoint/2010/main" val="4137907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6" y="520899"/>
            <a:ext cx="8472488" cy="457200"/>
          </a:xfrm>
        </p:spPr>
        <p:txBody>
          <a:bodyPr/>
          <a:lstStyle/>
          <a:p>
            <a:r>
              <a:rPr lang="en-US" dirty="0" smtClean="0">
                <a:solidFill>
                  <a:srgbClr val="002060"/>
                </a:solidFill>
              </a:rPr>
              <a:t>Best Practices</a:t>
            </a:r>
            <a:br>
              <a:rPr lang="en-US" dirty="0" smtClean="0">
                <a:solidFill>
                  <a:srgbClr val="002060"/>
                </a:solidFill>
              </a:rPr>
            </a:br>
            <a:r>
              <a:rPr lang="en-US" dirty="0" smtClean="0">
                <a:solidFill>
                  <a:srgbClr val="002060"/>
                </a:solidFill>
              </a:rPr>
              <a:t>Situational </a:t>
            </a:r>
            <a:r>
              <a:rPr lang="en-US" dirty="0" smtClean="0">
                <a:solidFill>
                  <a:srgbClr val="002060"/>
                </a:solidFill>
              </a:rPr>
              <a:t>Awareness</a:t>
            </a:r>
            <a:endParaRPr lang="en-US" dirty="0">
              <a:solidFill>
                <a:srgbClr val="002060"/>
              </a:solidFill>
            </a:endParaRPr>
          </a:p>
        </p:txBody>
      </p:sp>
      <p:sp>
        <p:nvSpPr>
          <p:cNvPr id="3" name="Content Placeholder 2"/>
          <p:cNvSpPr>
            <a:spLocks noGrp="1"/>
          </p:cNvSpPr>
          <p:nvPr>
            <p:ph idx="1"/>
          </p:nvPr>
        </p:nvSpPr>
        <p:spPr>
          <a:xfrm>
            <a:off x="120796" y="1393031"/>
            <a:ext cx="8780317" cy="3293269"/>
          </a:xfrm>
        </p:spPr>
        <p:txBody>
          <a:bodyPr/>
          <a:lstStyle/>
          <a:p>
            <a:r>
              <a:rPr lang="en-US" b="0" dirty="0">
                <a:solidFill>
                  <a:srgbClr val="002060"/>
                </a:solidFill>
              </a:rPr>
              <a:t>Heads Up – Eyes </a:t>
            </a:r>
            <a:r>
              <a:rPr lang="en-US" b="0" dirty="0" smtClean="0">
                <a:solidFill>
                  <a:srgbClr val="002060"/>
                </a:solidFill>
              </a:rPr>
              <a:t>Out </a:t>
            </a:r>
            <a:endParaRPr lang="en-US" b="0" dirty="0">
              <a:solidFill>
                <a:srgbClr val="002060"/>
              </a:solidFill>
            </a:endParaRPr>
          </a:p>
          <a:p>
            <a:r>
              <a:rPr lang="en-US" b="0" dirty="0" smtClean="0">
                <a:solidFill>
                  <a:srgbClr val="002060"/>
                </a:solidFill>
              </a:rPr>
              <a:t>Eliminate Distractions</a:t>
            </a:r>
          </a:p>
          <a:p>
            <a:r>
              <a:rPr lang="en-US" b="0" dirty="0">
                <a:solidFill>
                  <a:srgbClr val="002060"/>
                </a:solidFill>
              </a:rPr>
              <a:t>Use Airport Diagram</a:t>
            </a:r>
          </a:p>
          <a:p>
            <a:r>
              <a:rPr lang="en-US" b="0" dirty="0">
                <a:solidFill>
                  <a:srgbClr val="002060"/>
                </a:solidFill>
              </a:rPr>
              <a:t>Listen to all radio </a:t>
            </a:r>
            <a:r>
              <a:rPr lang="en-US" b="0" dirty="0" smtClean="0">
                <a:solidFill>
                  <a:srgbClr val="002060"/>
                </a:solidFill>
              </a:rPr>
              <a:t>calls </a:t>
            </a:r>
            <a:endParaRPr lang="en-US" b="0" dirty="0">
              <a:solidFill>
                <a:srgbClr val="002060"/>
              </a:solidFill>
            </a:endParaRPr>
          </a:p>
          <a:p>
            <a:r>
              <a:rPr lang="en-US" b="0" dirty="0" smtClean="0">
                <a:solidFill>
                  <a:srgbClr val="002060"/>
                </a:solidFill>
              </a:rPr>
              <a:t>Be familiar with day &amp; night operations</a:t>
            </a:r>
          </a:p>
          <a:p>
            <a:pPr marL="0" indent="0">
              <a:buNone/>
            </a:pPr>
            <a:r>
              <a:rPr lang="en-US" dirty="0" smtClean="0">
                <a:solidFill>
                  <a:srgbClr val="002060"/>
                </a:solidFill>
                <a:hlinkClick r:id="rId2"/>
              </a:rPr>
              <a:t>https</a:t>
            </a:r>
            <a:r>
              <a:rPr lang="en-US" dirty="0">
                <a:solidFill>
                  <a:srgbClr val="002060"/>
                </a:solidFill>
                <a:hlinkClick r:id="rId2"/>
              </a:rPr>
              <a:t>://</a:t>
            </a:r>
            <a:r>
              <a:rPr lang="en-US" dirty="0" smtClean="0">
                <a:solidFill>
                  <a:srgbClr val="002060"/>
                </a:solidFill>
                <a:hlinkClick r:id="rId2"/>
              </a:rPr>
              <a:t>www.youtube.com/watch?v=gTc-SZi9nk8</a:t>
            </a:r>
            <a:r>
              <a:rPr lang="en-US" dirty="0" smtClean="0">
                <a:solidFill>
                  <a:srgbClr val="002060"/>
                </a:solidFill>
              </a:rPr>
              <a:t> </a:t>
            </a:r>
            <a:endParaRPr lang="en-US" dirty="0">
              <a:solidFill>
                <a:srgbClr val="002060"/>
              </a:solidFill>
            </a:endParaRPr>
          </a:p>
          <a:p>
            <a:endParaRPr lang="en-US" dirty="0">
              <a:solidFill>
                <a:srgbClr val="002060"/>
              </a:solidFill>
            </a:endParaRPr>
          </a:p>
        </p:txBody>
      </p:sp>
      <p:sp>
        <p:nvSpPr>
          <p:cNvPr id="4" name="Slide Number Placeholder 3"/>
          <p:cNvSpPr>
            <a:spLocks noGrp="1"/>
          </p:cNvSpPr>
          <p:nvPr>
            <p:ph type="sldNum" sz="quarter" idx="12"/>
          </p:nvPr>
        </p:nvSpPr>
        <p:spPr/>
        <p:txBody>
          <a:bodyPr/>
          <a:lstStyle/>
          <a:p>
            <a:fld id="{78D3ABA1-EA94-43C0-B992-7CBCC31144F1}" type="slidenum">
              <a:rPr lang="en-US" smtClean="0"/>
              <a:pPr/>
              <a:t>9</a:t>
            </a:fld>
            <a:endParaRPr lang="en-US" dirty="0"/>
          </a:p>
        </p:txBody>
      </p:sp>
      <p:pic>
        <p:nvPicPr>
          <p:cNvPr id="6" name="Picture 5"/>
          <p:cNvPicPr>
            <a:picLocks noChangeAspect="1"/>
          </p:cNvPicPr>
          <p:nvPr/>
        </p:nvPicPr>
        <p:blipFill>
          <a:blip r:embed="rId3"/>
          <a:stretch>
            <a:fillRect/>
          </a:stretch>
        </p:blipFill>
        <p:spPr>
          <a:xfrm>
            <a:off x="6676913" y="105966"/>
            <a:ext cx="2298021" cy="3521525"/>
          </a:xfrm>
          <a:prstGeom prst="rect">
            <a:avLst/>
          </a:prstGeom>
        </p:spPr>
      </p:pic>
    </p:spTree>
    <p:extLst>
      <p:ext uri="{BB962C8B-B14F-4D97-AF65-F5344CB8AC3E}">
        <p14:creationId xmlns:p14="http://schemas.microsoft.com/office/powerpoint/2010/main" val="316832572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11618</TotalTime>
  <Words>1809</Words>
  <Application>Microsoft Office PowerPoint</Application>
  <PresentationFormat>On-screen Show (16:9)</PresentationFormat>
  <Paragraphs>242</Paragraphs>
  <Slides>24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Helvetica Neue Medium</vt:lpstr>
      <vt:lpstr>Times New Roman</vt:lpstr>
      <vt:lpstr>Wingdings</vt:lpstr>
      <vt:lpstr>1_Custom Design</vt:lpstr>
      <vt:lpstr>2_Custom Design</vt:lpstr>
      <vt:lpstr>Surface Safety </vt:lpstr>
      <vt:lpstr>Overview</vt:lpstr>
      <vt:lpstr>Runway Incursion  “any occurrence in the airport runway environment involving an aircraft, vehicle, person, or object on the ground that creates a collision hazard or results in a loss of required separation with an aircraft taking off, intending to take off, landing, or intending to land.” </vt:lpstr>
      <vt:lpstr>PowerPoint Presentation</vt:lpstr>
      <vt:lpstr>Best Practices Communication </vt:lpstr>
      <vt:lpstr>Best Practices Communication with ATC</vt:lpstr>
      <vt:lpstr>Best Practices Special Events, Airshows &amp; Tenant Events </vt:lpstr>
      <vt:lpstr>Best Practices Escorting</vt:lpstr>
      <vt:lpstr>Best Practices Situational Awareness</vt:lpstr>
      <vt:lpstr>Best Practices Construction</vt:lpstr>
      <vt:lpstr>PowerPoint Presentation</vt:lpstr>
      <vt:lpstr>Accident…</vt:lpstr>
      <vt:lpstr>Airfield Safety - Towered &amp; Non-Towered Airports  </vt:lpstr>
      <vt:lpstr>Construction</vt:lpstr>
      <vt:lpstr>Construction Reminders</vt:lpstr>
      <vt:lpstr>Runway Safety Action Team (RSAT)</vt:lpstr>
      <vt:lpstr>RSAT Topics</vt:lpstr>
      <vt:lpstr>How Do Pilots Get Information?</vt:lpstr>
      <vt:lpstr>Reporting</vt:lpstr>
      <vt:lpstr>ASRS Examples</vt:lpstr>
      <vt:lpstr>Outreach &amp; Education - Drivers</vt:lpstr>
      <vt:lpstr>Outreach &amp; Education - Pilots</vt:lpstr>
      <vt:lpstr>Outreach &amp; Education Pilots</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Madden, Christine (FAA)</cp:lastModifiedBy>
  <cp:revision>315</cp:revision>
  <dcterms:created xsi:type="dcterms:W3CDTF">2005-01-28T20:32:53Z</dcterms:created>
  <dcterms:modified xsi:type="dcterms:W3CDTF">2021-08-23T02:43:34Z</dcterms:modified>
</cp:coreProperties>
</file>