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69"/>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41" autoAdjust="0"/>
    <p:restoredTop sz="94660"/>
  </p:normalViewPr>
  <p:slideViewPr>
    <p:cSldViewPr snapToGrid="0">
      <p:cViewPr varScale="1">
        <p:scale>
          <a:sx n="111" d="100"/>
          <a:sy n="111" d="100"/>
        </p:scale>
        <p:origin x="86" y="8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31C95E5-1FAC-4AC7-BF65-3762ED65AAA4}"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822581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C95E5-1FAC-4AC7-BF65-3762ED65AAA4}"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79943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C95E5-1FAC-4AC7-BF65-3762ED65AAA4}"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82916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31C95E5-1FAC-4AC7-BF65-3762ED65AAA4}"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361577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31C95E5-1FAC-4AC7-BF65-3762ED65AAA4}"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241325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31C95E5-1FAC-4AC7-BF65-3762ED65AAA4}"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109067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1C95E5-1FAC-4AC7-BF65-3762ED65AAA4}"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3396517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1C95E5-1FAC-4AC7-BF65-3762ED65AAA4}"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108016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1C95E5-1FAC-4AC7-BF65-3762ED65AAA4}"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5522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31C95E5-1FAC-4AC7-BF65-3762ED65AAA4}"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1492436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31C95E5-1FAC-4AC7-BF65-3762ED65AAA4}"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81046-1F09-44F1-B0AB-8B6910EAB29B}" type="slidenum">
              <a:rPr lang="en-US" smtClean="0"/>
              <a:t>‹#›</a:t>
            </a:fld>
            <a:endParaRPr lang="en-US"/>
          </a:p>
        </p:txBody>
      </p:sp>
    </p:spTree>
    <p:extLst>
      <p:ext uri="{BB962C8B-B14F-4D97-AF65-F5344CB8AC3E}">
        <p14:creationId xmlns:p14="http://schemas.microsoft.com/office/powerpoint/2010/main" val="3999463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31C95E5-1FAC-4AC7-BF65-3762ED65AAA4}" type="datetimeFigureOut">
              <a:rPr lang="en-US" smtClean="0"/>
              <a:t>2/11/2021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B6981046-1F09-44F1-B0AB-8B6910EAB29B}" type="slidenum">
              <a:rPr lang="en-US" smtClean="0"/>
              <a:t>‹#›</a:t>
            </a:fld>
            <a:endParaRPr lang="en-US"/>
          </a:p>
        </p:txBody>
      </p:sp>
    </p:spTree>
    <p:extLst>
      <p:ext uri="{BB962C8B-B14F-4D97-AF65-F5344CB8AC3E}">
        <p14:creationId xmlns:p14="http://schemas.microsoft.com/office/powerpoint/2010/main" val="1998456946"/>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aa@ohioaviation.org" TargetMode="External"/><Relationship Id="rId2" Type="http://schemas.openxmlformats.org/officeDocument/2006/relationships/hyperlink" Target="http://www.ohioaviation.org/"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674FB01-3B15-4BD5-9950-4A5F276A8DB2}"/>
              </a:ext>
            </a:extLst>
          </p:cNvPr>
          <p:cNvSpPr/>
          <p:nvPr/>
        </p:nvSpPr>
        <p:spPr>
          <a:xfrm>
            <a:off x="-646176" y="3803586"/>
            <a:ext cx="9253728" cy="3640054"/>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312DE19E-5E0F-492F-BDFF-CF99F3211228}"/>
              </a:ext>
            </a:extLst>
          </p:cNvPr>
          <p:cNvSpPr txBox="1"/>
          <p:nvPr/>
        </p:nvSpPr>
        <p:spPr>
          <a:xfrm>
            <a:off x="5243787" y="7641481"/>
            <a:ext cx="2367807" cy="2250664"/>
          </a:xfrm>
          <a:prstGeom prst="rect">
            <a:avLst/>
          </a:prstGeom>
          <a:solidFill>
            <a:schemeClr val="bg1"/>
          </a:solidFill>
          <a:ln w="12700">
            <a:solidFill>
              <a:schemeClr val="dk1"/>
            </a:solidFill>
          </a:ln>
        </p:spPr>
        <p:txBody>
          <a:bodyPr wrap="square" rtlCol="0" anchor="b" anchorCtr="0">
            <a:noAutofit/>
          </a:bodyPr>
          <a:lstStyle/>
          <a:p>
            <a:pPr algn="ctr"/>
            <a:r>
              <a:rPr lang="en-US" sz="900" b="1" dirty="0">
                <a:latin typeface="Segoe UI" panose="020B0502040204020203" pitchFamily="34" charset="0"/>
                <a:cs typeface="Segoe UI" panose="020B0502040204020203" pitchFamily="34" charset="0"/>
              </a:rPr>
              <a:t>Advocacy Partner</a:t>
            </a:r>
          </a:p>
          <a:p>
            <a:pPr algn="ctr"/>
            <a:r>
              <a:rPr lang="en-US" sz="800" dirty="0">
                <a:latin typeface="Segoe UI" panose="020B0502040204020203" pitchFamily="34" charset="0"/>
                <a:cs typeface="Segoe UI" panose="020B0502040204020203" pitchFamily="34" charset="0"/>
              </a:rPr>
              <a:t>The Ohio Aviation Association is </a:t>
            </a:r>
            <a:r>
              <a:rPr lang="en-US" sz="800" b="1" i="1" dirty="0">
                <a:latin typeface="Segoe UI" panose="020B0502040204020203" pitchFamily="34" charset="0"/>
                <a:cs typeface="Segoe UI" panose="020B0502040204020203" pitchFamily="34" charset="0"/>
              </a:rPr>
              <a:t>the voice for airports</a:t>
            </a:r>
            <a:r>
              <a:rPr lang="en-US" sz="800" b="1" dirty="0">
                <a:latin typeface="Segoe UI" panose="020B0502040204020203" pitchFamily="34" charset="0"/>
                <a:cs typeface="Segoe UI" panose="020B0502040204020203" pitchFamily="34" charset="0"/>
              </a:rPr>
              <a:t> </a:t>
            </a:r>
            <a:r>
              <a:rPr lang="en-US" sz="800" dirty="0">
                <a:latin typeface="Segoe UI" panose="020B0502040204020203" pitchFamily="34" charset="0"/>
                <a:cs typeface="Segoe UI" panose="020B0502040204020203" pitchFamily="34" charset="0"/>
              </a:rPr>
              <a:t>that contribute to the economic vibrancy and well-being of Ohio, the birthplace of aviation. </a:t>
            </a:r>
          </a:p>
          <a:p>
            <a:pPr algn="ctr"/>
            <a:endParaRPr lang="en-US" sz="800" dirty="0">
              <a:solidFill>
                <a:schemeClr val="bg1"/>
              </a:solidFill>
              <a:latin typeface="Segoe UI Semibold" panose="020B0702040204020203" pitchFamily="34" charset="0"/>
              <a:cs typeface="Segoe UI Semibold" panose="020B0702040204020203" pitchFamily="34" charset="0"/>
            </a:endParaRPr>
          </a:p>
          <a:p>
            <a:pPr algn="ctr"/>
            <a:r>
              <a:rPr lang="en-US" sz="800" dirty="0">
                <a:solidFill>
                  <a:srgbClr val="C00000"/>
                </a:solidFill>
                <a:latin typeface="Segoe UI Semibold" panose="020B0702040204020203" pitchFamily="34" charset="0"/>
                <a:cs typeface="Segoe UI Semibold" panose="020B0702040204020203" pitchFamily="34" charset="0"/>
                <a:hlinkClick r:id="rId2"/>
              </a:rPr>
              <a:t>www.ohioaviation.org/</a:t>
            </a:r>
            <a:endParaRPr lang="en-US" sz="800" dirty="0">
              <a:solidFill>
                <a:srgbClr val="C00000"/>
              </a:solidFill>
              <a:latin typeface="Segoe UI Semibold" panose="020B0702040204020203" pitchFamily="34" charset="0"/>
              <a:cs typeface="Segoe UI Semibold" panose="020B0702040204020203" pitchFamily="34" charset="0"/>
            </a:endParaRPr>
          </a:p>
          <a:p>
            <a:pPr algn="ctr"/>
            <a:r>
              <a:rPr lang="en-US" sz="800" b="0" i="0" dirty="0">
                <a:solidFill>
                  <a:srgbClr val="CBC9B4"/>
                </a:solidFill>
                <a:effectLst/>
                <a:latin typeface="Segoe UI Semibold" panose="020B0702040204020203" pitchFamily="34" charset="0"/>
                <a:cs typeface="Segoe UI Semibold" panose="020B0702040204020203" pitchFamily="34" charset="0"/>
                <a:hlinkClick r:id="rId3"/>
              </a:rPr>
              <a:t>oaa@ohioaviation.org</a:t>
            </a:r>
            <a:endParaRPr lang="en-US" sz="800" b="0" i="0" dirty="0">
              <a:solidFill>
                <a:srgbClr val="CBC9B4"/>
              </a:solidFill>
              <a:effectLst/>
              <a:latin typeface="Segoe UI Semibold" panose="020B0702040204020203" pitchFamily="34" charset="0"/>
              <a:cs typeface="Segoe UI Semibold" panose="020B0702040204020203" pitchFamily="34" charset="0"/>
            </a:endParaRPr>
          </a:p>
          <a:p>
            <a:pPr algn="ctr"/>
            <a:r>
              <a:rPr lang="en-US" sz="800" dirty="0">
                <a:latin typeface="Segoe UI Semibold" panose="020B0702040204020203" pitchFamily="34" charset="0"/>
                <a:cs typeface="Segoe UI Semibold" panose="020B0702040204020203" pitchFamily="34" charset="0"/>
              </a:rPr>
              <a:t>Ph. 614-526-4990</a:t>
            </a:r>
          </a:p>
        </p:txBody>
      </p:sp>
      <p:pic>
        <p:nvPicPr>
          <p:cNvPr id="18" name="Picture 14" descr="Home">
            <a:extLst>
              <a:ext uri="{FF2B5EF4-FFF2-40B4-BE49-F238E27FC236}">
                <a16:creationId xmlns:a16="http://schemas.microsoft.com/office/drawing/2014/main" id="{E4AC7268-CA1D-47AE-8D9B-858B8BF8A5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9519" y="7788253"/>
            <a:ext cx="2092431" cy="686094"/>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77714A14-7EDE-42B9-8DF0-852ED77DC75A}"/>
              </a:ext>
            </a:extLst>
          </p:cNvPr>
          <p:cNvSpPr txBox="1"/>
          <p:nvPr/>
        </p:nvSpPr>
        <p:spPr>
          <a:xfrm>
            <a:off x="2708752" y="7641481"/>
            <a:ext cx="2350775" cy="2250664"/>
          </a:xfrm>
          <a:prstGeom prst="rect">
            <a:avLst/>
          </a:prstGeom>
          <a:solidFill>
            <a:srgbClr val="009969">
              <a:alpha val="46000"/>
            </a:srgbClr>
          </a:solidFill>
          <a:ln w="12700">
            <a:solidFill>
              <a:schemeClr val="dk1"/>
            </a:solidFill>
          </a:ln>
        </p:spPr>
        <p:txBody>
          <a:bodyPr wrap="square" rtlCol="0" anchor="b" anchorCtr="0">
            <a:noAutofit/>
          </a:bodyPr>
          <a:lstStyle/>
          <a:p>
            <a:pPr algn="ctr"/>
            <a:endParaRPr lang="en-US" sz="800" dirty="0">
              <a:solidFill>
                <a:schemeClr val="bg1"/>
              </a:solidFill>
              <a:latin typeface="Segoe UI" panose="020B0502040204020203" pitchFamily="34" charset="0"/>
              <a:cs typeface="Segoe UI" panose="020B0502040204020203" pitchFamily="34" charset="0"/>
            </a:endParaRPr>
          </a:p>
          <a:p>
            <a:pPr algn="ctr"/>
            <a:r>
              <a:rPr lang="en-US" sz="900" b="1" dirty="0">
                <a:solidFill>
                  <a:schemeClr val="bg1"/>
                </a:solidFill>
                <a:latin typeface="Segoe UI" panose="020B0502040204020203" pitchFamily="34" charset="0"/>
                <a:cs typeface="Segoe UI" panose="020B0502040204020203" pitchFamily="34" charset="0"/>
              </a:rPr>
              <a:t>Funding Partner</a:t>
            </a:r>
          </a:p>
          <a:p>
            <a:pPr algn="ctr"/>
            <a:r>
              <a:rPr lang="en-US" sz="800" dirty="0">
                <a:solidFill>
                  <a:schemeClr val="bg1"/>
                </a:solidFill>
                <a:latin typeface="Segoe UI" panose="020B0502040204020203" pitchFamily="34" charset="0"/>
                <a:cs typeface="Segoe UI" panose="020B0502040204020203" pitchFamily="34" charset="0"/>
              </a:rPr>
              <a:t>Support from the Ohio Department of Transportation Office of Aviation is critical to the success of Ohio Airports. Through direct (80%+) and matching grant (5%) programs ODOT provides much needed support of aviation infrastructure in Ohio. ODOT is also responsible for the protection of Ohio’s Airspace for the safe and continued operation of airports in the state.</a:t>
            </a:r>
            <a:endParaRPr lang="en-US" sz="944" dirty="0">
              <a:solidFill>
                <a:schemeClr val="bg1"/>
              </a:solidFill>
              <a:latin typeface="Segoe UI" panose="020B0502040204020203" pitchFamily="34" charset="0"/>
              <a:cs typeface="Segoe UI" panose="020B0502040204020203" pitchFamily="34" charset="0"/>
            </a:endParaRPr>
          </a:p>
        </p:txBody>
      </p:sp>
      <p:sp>
        <p:nvSpPr>
          <p:cNvPr id="21" name="TextBox 20">
            <a:extLst>
              <a:ext uri="{FF2B5EF4-FFF2-40B4-BE49-F238E27FC236}">
                <a16:creationId xmlns:a16="http://schemas.microsoft.com/office/drawing/2014/main" id="{7D0BB187-D646-4358-B457-C8C0D42BF674}"/>
              </a:ext>
            </a:extLst>
          </p:cNvPr>
          <p:cNvSpPr txBox="1"/>
          <p:nvPr/>
        </p:nvSpPr>
        <p:spPr>
          <a:xfrm>
            <a:off x="173717" y="7641481"/>
            <a:ext cx="2350775" cy="2250664"/>
          </a:xfrm>
          <a:prstGeom prst="rect">
            <a:avLst/>
          </a:prstGeom>
          <a:solidFill>
            <a:schemeClr val="bg1"/>
          </a:solidFill>
          <a:ln w="12700">
            <a:solidFill>
              <a:schemeClr val="dk1"/>
            </a:solidFill>
          </a:ln>
        </p:spPr>
        <p:txBody>
          <a:bodyPr wrap="square" rtlCol="0" anchor="b" anchorCtr="0">
            <a:noAutofit/>
          </a:bodyPr>
          <a:lstStyle/>
          <a:p>
            <a:pPr algn="ctr"/>
            <a:r>
              <a:rPr lang="en-US" sz="900" b="1" dirty="0">
                <a:latin typeface="Segoe UI" panose="020B0502040204020203" pitchFamily="34" charset="0"/>
                <a:cs typeface="Segoe UI" panose="020B0502040204020203" pitchFamily="34" charset="0"/>
              </a:rPr>
              <a:t>Funding Partner</a:t>
            </a:r>
          </a:p>
          <a:p>
            <a:pPr algn="ctr"/>
            <a:r>
              <a:rPr lang="en-US" sz="800" dirty="0">
                <a:latin typeface="Segoe UI" panose="020B0502040204020203" pitchFamily="34" charset="0"/>
                <a:cs typeface="Segoe UI" panose="020B0502040204020203" pitchFamily="34" charset="0"/>
              </a:rPr>
              <a:t>The Federal Aviation Administration provides entitlement ,discretionary, and supplemental funding for many of the projects required to increase safety, maintain infrastructure, and improve the capabilities of the nations aviation system. The Airport Improvement Program, supplemental funding programs, and relief funding play a critical role in infrastructure development and operations.</a:t>
            </a:r>
            <a:endParaRPr lang="en-US" sz="944" dirty="0">
              <a:solidFill>
                <a:schemeClr val="bg1"/>
              </a:solidFill>
              <a:latin typeface="Segoe UI" panose="020B0502040204020203" pitchFamily="34" charset="0"/>
              <a:cs typeface="Segoe UI" panose="020B0502040204020203" pitchFamily="34" charset="0"/>
            </a:endParaRPr>
          </a:p>
        </p:txBody>
      </p:sp>
      <p:pic>
        <p:nvPicPr>
          <p:cNvPr id="1026" name="Picture 2" descr="Ohio Department of Transportation">
            <a:extLst>
              <a:ext uri="{FF2B5EF4-FFF2-40B4-BE49-F238E27FC236}">
                <a16:creationId xmlns:a16="http://schemas.microsoft.com/office/drawing/2014/main" id="{FF4FBFB1-B383-4C1A-8180-6E094E3F1CC9}"/>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205" t="20743" r="3185" b="19504"/>
          <a:stretch/>
        </p:blipFill>
        <p:spPr bwMode="auto">
          <a:xfrm>
            <a:off x="2926080" y="7772400"/>
            <a:ext cx="1920240" cy="73152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77873519-37B2-4026-A4ED-8EBDEA10EB8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6878" y="7712445"/>
            <a:ext cx="824451" cy="824451"/>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B83D6378-BDB0-4413-AEB4-BC225DF75EDA}"/>
              </a:ext>
            </a:extLst>
          </p:cNvPr>
          <p:cNvSpPr txBox="1"/>
          <p:nvPr/>
        </p:nvSpPr>
        <p:spPr>
          <a:xfrm>
            <a:off x="4588163" y="5808488"/>
            <a:ext cx="2585720" cy="1472336"/>
          </a:xfrm>
          <a:prstGeom prst="rect">
            <a:avLst/>
          </a:prstGeom>
          <a:noFill/>
        </p:spPr>
        <p:txBody>
          <a:bodyPr wrap="square">
            <a:noAutofit/>
          </a:bodyPr>
          <a:lstStyle>
            <a:defPPr>
              <a:defRPr lang="en-US"/>
            </a:defPPr>
            <a:lvl1pPr marL="323835" marR="0" lvl="0" indent="-323835">
              <a:lnSpc>
                <a:spcPct val="107000"/>
              </a:lnSpc>
              <a:spcBef>
                <a:spcPts val="0"/>
              </a:spcBef>
              <a:spcAft>
                <a:spcPts val="0"/>
              </a:spcAft>
              <a:buFont typeface="Symbol" panose="05050102010706020507" pitchFamily="18" charset="2"/>
              <a:buChar char=""/>
              <a:defRPr sz="1200" b="1" kern="0">
                <a:solidFill>
                  <a:srgbClr val="324247"/>
                </a:solidFill>
                <a:effectLst/>
                <a:latin typeface="Segoe UI Semibold" panose="020B0702040204020203" pitchFamily="34" charset="0"/>
                <a:cs typeface="Segoe UI Semibold" panose="020B0702040204020203" pitchFamily="34" charset="0"/>
              </a:defRPr>
            </a:lvl1pPr>
          </a:lstStyle>
          <a:p>
            <a:pPr marL="0" indent="0">
              <a:buNone/>
            </a:pPr>
            <a:r>
              <a:rPr lang="en-US" sz="1400" dirty="0"/>
              <a:t>Local Revenue / Job Creation</a:t>
            </a:r>
          </a:p>
          <a:p>
            <a:r>
              <a:rPr lang="en-US" sz="1100" dirty="0"/>
              <a:t>Jobs Created</a:t>
            </a:r>
          </a:p>
          <a:p>
            <a:r>
              <a:rPr lang="en-US" sz="1100" dirty="0"/>
              <a:t>Payroll</a:t>
            </a:r>
          </a:p>
          <a:p>
            <a:r>
              <a:rPr lang="en-US" sz="1100" dirty="0"/>
              <a:t>Output</a:t>
            </a:r>
          </a:p>
          <a:p>
            <a:endParaRPr lang="en-US" sz="1100" dirty="0"/>
          </a:p>
        </p:txBody>
      </p:sp>
      <p:sp>
        <p:nvSpPr>
          <p:cNvPr id="11" name="TextBox 10">
            <a:extLst>
              <a:ext uri="{FF2B5EF4-FFF2-40B4-BE49-F238E27FC236}">
                <a16:creationId xmlns:a16="http://schemas.microsoft.com/office/drawing/2014/main" id="{80A5A604-9EF2-4BF8-85BE-B9A9F2298F2E}"/>
              </a:ext>
            </a:extLst>
          </p:cNvPr>
          <p:cNvSpPr txBox="1"/>
          <p:nvPr/>
        </p:nvSpPr>
        <p:spPr>
          <a:xfrm>
            <a:off x="291087" y="3886418"/>
            <a:ext cx="7200863" cy="625115"/>
          </a:xfrm>
          <a:prstGeom prst="rect">
            <a:avLst/>
          </a:prstGeom>
          <a:noFill/>
        </p:spPr>
        <p:txBody>
          <a:bodyPr wrap="square">
            <a:noAutofit/>
          </a:bodyPr>
          <a:lstStyle>
            <a:defPPr>
              <a:defRPr lang="en-US"/>
            </a:defPPr>
            <a:lvl1pPr marR="0" lvl="0">
              <a:spcBef>
                <a:spcPts val="0"/>
              </a:spcBef>
              <a:spcAft>
                <a:spcPts val="0"/>
              </a:spcAft>
              <a:defRPr>
                <a:solidFill>
                  <a:schemeClr val="bg1"/>
                </a:solidFill>
                <a:effectLst/>
                <a:latin typeface="Segoe UI" panose="020B0502040204020203" pitchFamily="34" charset="0"/>
                <a:ea typeface="Times New Roman" panose="02020603050405020304" pitchFamily="18" charset="0"/>
              </a:defRPr>
            </a:lvl1pPr>
          </a:lstStyle>
          <a:p>
            <a:pPr>
              <a:lnSpc>
                <a:spcPct val="107000"/>
              </a:lnSpc>
            </a:pPr>
            <a:r>
              <a:rPr lang="en-US" sz="1400" kern="0" dirty="0">
                <a:solidFill>
                  <a:srgbClr val="324247"/>
                </a:solidFill>
                <a:latin typeface="Segoe UI Semibold" panose="020B0702040204020203" pitchFamily="34" charset="0"/>
                <a:ea typeface="+mn-ea"/>
                <a:cs typeface="Segoe UI Semibold" panose="020B0702040204020203" pitchFamily="34" charset="0"/>
              </a:rPr>
              <a:t>Local Successes</a:t>
            </a:r>
          </a:p>
          <a:p>
            <a:pPr marL="171450" indent="-171450">
              <a:lnSpc>
                <a:spcPct val="107000"/>
              </a:lnSpc>
              <a:buFont typeface="Arial" panose="020B0604020202020204" pitchFamily="34" charset="0"/>
              <a:buChar char="•"/>
            </a:pPr>
            <a:r>
              <a:rPr lang="en-US" sz="1100" kern="0" dirty="0">
                <a:solidFill>
                  <a:srgbClr val="324247"/>
                </a:solidFill>
                <a:latin typeface="Segoe UI Semibold" panose="020B0702040204020203" pitchFamily="34" charset="0"/>
                <a:ea typeface="+mn-ea"/>
                <a:cs typeface="Segoe UI Semibold" panose="020B0702040204020203" pitchFamily="34" charset="0"/>
              </a:rPr>
              <a:t>Sponsor Background</a:t>
            </a:r>
          </a:p>
          <a:p>
            <a:pPr marL="171450" indent="-171450">
              <a:lnSpc>
                <a:spcPct val="107000"/>
              </a:lnSpc>
              <a:buFont typeface="Arial" panose="020B0604020202020204" pitchFamily="34" charset="0"/>
              <a:buChar char="•"/>
            </a:pPr>
            <a:r>
              <a:rPr lang="en-US" sz="1100" kern="0" dirty="0">
                <a:solidFill>
                  <a:srgbClr val="324247"/>
                </a:solidFill>
                <a:latin typeface="Segoe UI Semibold" panose="020B0702040204020203" pitchFamily="34" charset="0"/>
                <a:ea typeface="+mn-ea"/>
                <a:cs typeface="Segoe UI Semibold" panose="020B0702040204020203" pitchFamily="34" charset="0"/>
              </a:rPr>
              <a:t>Revenue Generation</a:t>
            </a:r>
          </a:p>
          <a:p>
            <a:pPr marL="171450" indent="-171450">
              <a:lnSpc>
                <a:spcPct val="107000"/>
              </a:lnSpc>
              <a:buFont typeface="Arial" panose="020B0604020202020204" pitchFamily="34" charset="0"/>
              <a:buChar char="•"/>
            </a:pPr>
            <a:r>
              <a:rPr lang="en-US" sz="1100" kern="0" dirty="0">
                <a:solidFill>
                  <a:srgbClr val="324247"/>
                </a:solidFill>
                <a:latin typeface="Segoe UI Semibold" panose="020B0702040204020203" pitchFamily="34" charset="0"/>
                <a:ea typeface="+mn-ea"/>
                <a:cs typeface="Segoe UI Semibold" panose="020B0702040204020203" pitchFamily="34" charset="0"/>
              </a:rPr>
              <a:t>Project Successes</a:t>
            </a:r>
          </a:p>
          <a:p>
            <a:pPr marL="171450" indent="-171450">
              <a:lnSpc>
                <a:spcPct val="107000"/>
              </a:lnSpc>
              <a:buFont typeface="Arial" panose="020B0604020202020204" pitchFamily="34" charset="0"/>
              <a:buChar char="•"/>
            </a:pPr>
            <a:r>
              <a:rPr lang="en-US" sz="1100" kern="0" dirty="0">
                <a:solidFill>
                  <a:srgbClr val="324247"/>
                </a:solidFill>
                <a:latin typeface="Segoe UI Semibold" panose="020B0702040204020203" pitchFamily="34" charset="0"/>
                <a:ea typeface="+mn-ea"/>
                <a:cs typeface="Segoe UI Semibold" panose="020B0702040204020203" pitchFamily="34" charset="0"/>
              </a:rPr>
              <a:t>Safety and Community Relations Efforts</a:t>
            </a:r>
          </a:p>
          <a:p>
            <a:pPr marL="171450" indent="-171450">
              <a:lnSpc>
                <a:spcPct val="107000"/>
              </a:lnSpc>
              <a:buFont typeface="Arial" panose="020B0604020202020204" pitchFamily="34" charset="0"/>
              <a:buChar char="•"/>
            </a:pPr>
            <a:r>
              <a:rPr lang="en-US" sz="1100" kern="0" dirty="0">
                <a:solidFill>
                  <a:srgbClr val="324247"/>
                </a:solidFill>
                <a:latin typeface="Segoe UI Semibold" panose="020B0702040204020203" pitchFamily="34" charset="0"/>
                <a:ea typeface="+mn-ea"/>
                <a:cs typeface="Segoe UI Semibold" panose="020B0702040204020203" pitchFamily="34" charset="0"/>
              </a:rPr>
              <a:t>Airport Website Link</a:t>
            </a:r>
          </a:p>
          <a:p>
            <a:pPr marL="323835" indent="-323835">
              <a:lnSpc>
                <a:spcPct val="107000"/>
              </a:lnSpc>
              <a:buFont typeface="Symbol" panose="05050102010706020507" pitchFamily="18" charset="2"/>
              <a:buChar char=""/>
            </a:pPr>
            <a:endParaRPr lang="en-US" sz="1200" dirty="0">
              <a:latin typeface="Segoe UI Semibold" panose="020B0702040204020203" pitchFamily="34" charset="0"/>
              <a:ea typeface="Calibri" panose="020F0502020204030204" pitchFamily="34" charset="0"/>
              <a:cs typeface="Segoe UI Semibold" panose="020B0702040204020203" pitchFamily="34" charset="0"/>
            </a:endParaRPr>
          </a:p>
          <a:p>
            <a:endParaRPr lang="en-US" sz="1200" b="1" kern="0" dirty="0">
              <a:solidFill>
                <a:srgbClr val="324247"/>
              </a:solidFill>
              <a:latin typeface="Segoe UI Semibold" panose="020B0702040204020203" pitchFamily="34" charset="0"/>
              <a:ea typeface="+mn-ea"/>
              <a:cs typeface="Segoe UI Semibold" panose="020B0702040204020203" pitchFamily="34" charset="0"/>
            </a:endParaRPr>
          </a:p>
        </p:txBody>
      </p:sp>
      <p:sp>
        <p:nvSpPr>
          <p:cNvPr id="13" name="TextBox 12">
            <a:extLst>
              <a:ext uri="{FF2B5EF4-FFF2-40B4-BE49-F238E27FC236}">
                <a16:creationId xmlns:a16="http://schemas.microsoft.com/office/drawing/2014/main" id="{9AB72F9A-EBBB-4C35-8A9B-63A66094A780}"/>
              </a:ext>
            </a:extLst>
          </p:cNvPr>
          <p:cNvSpPr txBox="1"/>
          <p:nvPr/>
        </p:nvSpPr>
        <p:spPr>
          <a:xfrm>
            <a:off x="291086" y="5808488"/>
            <a:ext cx="4379361" cy="1305815"/>
          </a:xfrm>
          <a:prstGeom prst="rect">
            <a:avLst/>
          </a:prstGeom>
          <a:noFill/>
        </p:spPr>
        <p:txBody>
          <a:bodyPr wrap="square">
            <a:noAutofit/>
          </a:bodyPr>
          <a:lstStyle>
            <a:defPPr>
              <a:defRPr lang="en-US"/>
            </a:defPPr>
            <a:lvl1pPr marR="0" lvl="0">
              <a:spcBef>
                <a:spcPts val="0"/>
              </a:spcBef>
              <a:spcAft>
                <a:spcPts val="0"/>
              </a:spcAft>
              <a:defRPr>
                <a:solidFill>
                  <a:schemeClr val="bg1"/>
                </a:solidFill>
                <a:effectLst/>
                <a:latin typeface="Segoe UI" panose="020B0502040204020203" pitchFamily="34" charset="0"/>
                <a:ea typeface="Times New Roman" panose="02020603050405020304" pitchFamily="18" charset="0"/>
              </a:defRPr>
            </a:lvl1pPr>
          </a:lstStyle>
          <a:p>
            <a:pPr>
              <a:lnSpc>
                <a:spcPct val="107000"/>
              </a:lnSpc>
            </a:pPr>
            <a:r>
              <a:rPr lang="en-US" sz="1400" b="1" kern="0" dirty="0">
                <a:solidFill>
                  <a:srgbClr val="324247"/>
                </a:solidFill>
                <a:latin typeface="Segoe UI Semibold" panose="020B0702040204020203" pitchFamily="34" charset="0"/>
                <a:ea typeface="+mn-ea"/>
                <a:cs typeface="Segoe UI Semibold" panose="020B0702040204020203" pitchFamily="34" charset="0"/>
              </a:rPr>
              <a:t>Local Needs</a:t>
            </a:r>
          </a:p>
          <a:p>
            <a:pPr marL="285750" indent="-285750">
              <a:lnSpc>
                <a:spcPct val="107000"/>
              </a:lnSpc>
              <a:buFont typeface="Arial" panose="020B0604020202020204" pitchFamily="34" charset="0"/>
              <a:buChar char="•"/>
            </a:pPr>
            <a:r>
              <a:rPr lang="en-US" sz="1100" b="1" kern="0" dirty="0">
                <a:solidFill>
                  <a:srgbClr val="324247"/>
                </a:solidFill>
                <a:latin typeface="Segoe UI Semibold" panose="020B0702040204020203" pitchFamily="34" charset="0"/>
                <a:ea typeface="+mn-ea"/>
                <a:cs typeface="Segoe UI Semibold" panose="020B0702040204020203" pitchFamily="34" charset="0"/>
              </a:rPr>
              <a:t>Upcoming Projects</a:t>
            </a:r>
          </a:p>
          <a:p>
            <a:pPr marL="285750" indent="-285750">
              <a:lnSpc>
                <a:spcPct val="107000"/>
              </a:lnSpc>
              <a:buFont typeface="Arial" panose="020B0604020202020204" pitchFamily="34" charset="0"/>
              <a:buChar char="•"/>
            </a:pPr>
            <a:r>
              <a:rPr lang="en-US" sz="1100" b="1" kern="0" dirty="0">
                <a:solidFill>
                  <a:srgbClr val="324247"/>
                </a:solidFill>
                <a:latin typeface="Segoe UI Semibold" panose="020B0702040204020203" pitchFamily="34" charset="0"/>
                <a:ea typeface="+mn-ea"/>
                <a:cs typeface="Segoe UI Semibold" panose="020B0702040204020203" pitchFamily="34" charset="0"/>
              </a:rPr>
              <a:t>CIP</a:t>
            </a:r>
          </a:p>
          <a:p>
            <a:pPr marL="285750" indent="-285750">
              <a:lnSpc>
                <a:spcPct val="107000"/>
              </a:lnSpc>
              <a:buFont typeface="Arial" panose="020B0604020202020204" pitchFamily="34" charset="0"/>
              <a:buChar char="•"/>
            </a:pPr>
            <a:r>
              <a:rPr lang="en-US" sz="1100" b="1" kern="0" dirty="0">
                <a:solidFill>
                  <a:srgbClr val="324247"/>
                </a:solidFill>
                <a:latin typeface="Segoe UI Semibold" panose="020B0702040204020203" pitchFamily="34" charset="0"/>
                <a:ea typeface="+mn-ea"/>
                <a:cs typeface="Segoe UI Semibold" panose="020B0702040204020203" pitchFamily="34" charset="0"/>
              </a:rPr>
              <a:t>Current/Future Bid Opportunities</a:t>
            </a:r>
          </a:p>
        </p:txBody>
      </p:sp>
      <p:sp>
        <p:nvSpPr>
          <p:cNvPr id="29" name="TextBox 28">
            <a:extLst>
              <a:ext uri="{FF2B5EF4-FFF2-40B4-BE49-F238E27FC236}">
                <a16:creationId xmlns:a16="http://schemas.microsoft.com/office/drawing/2014/main" id="{8511F51C-F4B0-4127-A880-B6AB9DDB4F05}"/>
              </a:ext>
            </a:extLst>
          </p:cNvPr>
          <p:cNvSpPr txBox="1"/>
          <p:nvPr/>
        </p:nvSpPr>
        <p:spPr>
          <a:xfrm>
            <a:off x="5080" y="-19923"/>
            <a:ext cx="5450840" cy="461665"/>
          </a:xfrm>
          <a:prstGeom prst="rect">
            <a:avLst/>
          </a:prstGeom>
          <a:noFill/>
        </p:spPr>
        <p:txBody>
          <a:bodyPr wrap="square" rtlCol="0">
            <a:spAutoFit/>
          </a:bodyPr>
          <a:lstStyle/>
          <a:p>
            <a:r>
              <a:rPr lang="en-US" sz="2400" b="1" dirty="0">
                <a:solidFill>
                  <a:schemeClr val="bg1"/>
                </a:solidFill>
                <a:effectLst>
                  <a:outerShdw blurRad="38100" dist="38100" dir="2700000" algn="tl">
                    <a:srgbClr val="000000">
                      <a:alpha val="43137"/>
                    </a:srgbClr>
                  </a:outerShdw>
                </a:effectLst>
                <a:latin typeface="Segoe UI" panose="020B0502040204020203" pitchFamily="34" charset="0"/>
                <a:ea typeface="Segoe UI Black" panose="020B0A02040204020203" pitchFamily="34" charset="0"/>
                <a:cs typeface="Segoe UI" panose="020B0502040204020203" pitchFamily="34" charset="0"/>
              </a:rPr>
              <a:t>Airport (Identifier)</a:t>
            </a:r>
          </a:p>
        </p:txBody>
      </p:sp>
      <p:sp>
        <p:nvSpPr>
          <p:cNvPr id="30" name="TextBox 29">
            <a:extLst>
              <a:ext uri="{FF2B5EF4-FFF2-40B4-BE49-F238E27FC236}">
                <a16:creationId xmlns:a16="http://schemas.microsoft.com/office/drawing/2014/main" id="{0365A8D8-474C-4492-AF62-2F19BE6762AD}"/>
              </a:ext>
            </a:extLst>
          </p:cNvPr>
          <p:cNvSpPr txBox="1"/>
          <p:nvPr/>
        </p:nvSpPr>
        <p:spPr>
          <a:xfrm>
            <a:off x="4866640" y="3052965"/>
            <a:ext cx="2865119" cy="246221"/>
          </a:xfrm>
          <a:prstGeom prst="rect">
            <a:avLst/>
          </a:prstGeom>
          <a:solidFill>
            <a:schemeClr val="tx1">
              <a:alpha val="23000"/>
            </a:schemeClr>
          </a:solidFill>
          <a:effectLst>
            <a:softEdge rad="88900"/>
          </a:effectLst>
        </p:spPr>
        <p:txBody>
          <a:bodyPr wrap="square" rtlCol="0">
            <a:spAutoFit/>
          </a:bodyPr>
          <a:lstStyle/>
          <a:p>
            <a:pPr algn="r"/>
            <a:r>
              <a:rPr lang="en-US" sz="1000"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Image Caption</a:t>
            </a:r>
          </a:p>
        </p:txBody>
      </p:sp>
      <p:grpSp>
        <p:nvGrpSpPr>
          <p:cNvPr id="14" name="Group 13">
            <a:extLst>
              <a:ext uri="{FF2B5EF4-FFF2-40B4-BE49-F238E27FC236}">
                <a16:creationId xmlns:a16="http://schemas.microsoft.com/office/drawing/2014/main" id="{FCD926C4-4958-409A-81D6-99DF5DA66281}"/>
              </a:ext>
            </a:extLst>
          </p:cNvPr>
          <p:cNvGrpSpPr/>
          <p:nvPr/>
        </p:nvGrpSpPr>
        <p:grpSpPr>
          <a:xfrm>
            <a:off x="0" y="3762737"/>
            <a:ext cx="7772400" cy="100927"/>
            <a:chOff x="0" y="7298690"/>
            <a:chExt cx="7772400" cy="186690"/>
          </a:xfrm>
        </p:grpSpPr>
        <p:cxnSp>
          <p:nvCxnSpPr>
            <p:cNvPr id="15" name="Straight Connector 14">
              <a:extLst>
                <a:ext uri="{FF2B5EF4-FFF2-40B4-BE49-F238E27FC236}">
                  <a16:creationId xmlns:a16="http://schemas.microsoft.com/office/drawing/2014/main" id="{BFC49C42-0872-487C-BA78-E618EC4AEE6C}"/>
                </a:ext>
              </a:extLst>
            </p:cNvPr>
            <p:cNvCxnSpPr>
              <a:cxnSpLocks/>
            </p:cNvCxnSpPr>
            <p:nvPr/>
          </p:nvCxnSpPr>
          <p:spPr>
            <a:xfrm>
              <a:off x="0" y="7298690"/>
              <a:ext cx="7772400" cy="0"/>
            </a:xfrm>
            <a:prstGeom prst="line">
              <a:avLst/>
            </a:prstGeom>
            <a:ln w="34925">
              <a:solidFill>
                <a:srgbClr val="B7232D"/>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661A087F-0BFD-4110-A0C5-2D2E20F4AFB1}"/>
                </a:ext>
              </a:extLst>
            </p:cNvPr>
            <p:cNvCxnSpPr>
              <a:cxnSpLocks/>
            </p:cNvCxnSpPr>
            <p:nvPr/>
          </p:nvCxnSpPr>
          <p:spPr>
            <a:xfrm>
              <a:off x="0" y="7360285"/>
              <a:ext cx="7772400" cy="0"/>
            </a:xfrm>
            <a:prstGeom prst="line">
              <a:avLst/>
            </a:prstGeom>
            <a:ln w="34925">
              <a:solidFill>
                <a:srgbClr val="988A7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D2E85DE3-3D29-4534-816D-C2F585C21634}"/>
                </a:ext>
              </a:extLst>
            </p:cNvPr>
            <p:cNvCxnSpPr>
              <a:cxnSpLocks/>
            </p:cNvCxnSpPr>
            <p:nvPr/>
          </p:nvCxnSpPr>
          <p:spPr>
            <a:xfrm>
              <a:off x="0" y="7423785"/>
              <a:ext cx="7772400" cy="0"/>
            </a:xfrm>
            <a:prstGeom prst="line">
              <a:avLst/>
            </a:prstGeom>
            <a:ln w="34925">
              <a:solidFill>
                <a:srgbClr val="394A5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B2E1A0A-9F69-4FD9-A2AE-223F1252DCF3}"/>
                </a:ext>
              </a:extLst>
            </p:cNvPr>
            <p:cNvCxnSpPr>
              <a:cxnSpLocks/>
            </p:cNvCxnSpPr>
            <p:nvPr/>
          </p:nvCxnSpPr>
          <p:spPr>
            <a:xfrm>
              <a:off x="0" y="7485380"/>
              <a:ext cx="7772400" cy="0"/>
            </a:xfrm>
            <a:prstGeom prst="line">
              <a:avLst/>
            </a:prstGeom>
            <a:ln w="34925">
              <a:solidFill>
                <a:srgbClr val="2E2E2F"/>
              </a:solidFill>
            </a:ln>
          </p:spPr>
          <p:style>
            <a:lnRef idx="1">
              <a:schemeClr val="accent1"/>
            </a:lnRef>
            <a:fillRef idx="0">
              <a:schemeClr val="accent1"/>
            </a:fillRef>
            <a:effectRef idx="0">
              <a:schemeClr val="accent1"/>
            </a:effectRef>
            <a:fontRef idx="minor">
              <a:schemeClr val="tx1"/>
            </a:fontRef>
          </p:style>
        </p:cxnSp>
      </p:grpSp>
      <p:sp>
        <p:nvSpPr>
          <p:cNvPr id="23" name="TextBox 22">
            <a:extLst>
              <a:ext uri="{FF2B5EF4-FFF2-40B4-BE49-F238E27FC236}">
                <a16:creationId xmlns:a16="http://schemas.microsoft.com/office/drawing/2014/main" id="{E17BAC75-6DF5-4D26-97BB-F2E40BAC6DEC}"/>
              </a:ext>
            </a:extLst>
          </p:cNvPr>
          <p:cNvSpPr txBox="1"/>
          <p:nvPr/>
        </p:nvSpPr>
        <p:spPr>
          <a:xfrm>
            <a:off x="2458958" y="1805652"/>
            <a:ext cx="2865119" cy="553998"/>
          </a:xfrm>
          <a:prstGeom prst="rect">
            <a:avLst/>
          </a:prstGeom>
          <a:solidFill>
            <a:schemeClr val="tx1">
              <a:alpha val="23000"/>
            </a:schemeClr>
          </a:solidFill>
          <a:effectLst>
            <a:softEdge rad="88900"/>
          </a:effectLst>
        </p:spPr>
        <p:txBody>
          <a:bodyPr wrap="square" rtlCol="0">
            <a:spAutoFit/>
          </a:bodyPr>
          <a:lstStyle/>
          <a:p>
            <a:pPr algn="ctr"/>
            <a:r>
              <a:rPr lang="en-US" sz="1000" i="1" dirty="0">
                <a:solidFill>
                  <a:schemeClr val="bg1"/>
                </a:solidFill>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Image instruction: Insert image (airport choice) into upper 1/3 and format background to image source (overhead aerial)</a:t>
            </a:r>
          </a:p>
        </p:txBody>
      </p:sp>
    </p:spTree>
    <p:extLst>
      <p:ext uri="{BB962C8B-B14F-4D97-AF65-F5344CB8AC3E}">
        <p14:creationId xmlns:p14="http://schemas.microsoft.com/office/powerpoint/2010/main" val="5450476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4399</TotalTime>
  <Words>229</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Segoe UI</vt:lpstr>
      <vt:lpstr>Segoe UI Semibold</vt:lpstr>
      <vt:lpstr>Symbol</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Schnelle, Matt</dc:creator>
  <cp:lastModifiedBy>Schnelle, Matt</cp:lastModifiedBy>
  <cp:revision>42</cp:revision>
  <cp:lastPrinted>2021-01-20T18:45:10Z</cp:lastPrinted>
  <dcterms:created xsi:type="dcterms:W3CDTF">2020-11-17T00:41:00Z</dcterms:created>
  <dcterms:modified xsi:type="dcterms:W3CDTF">2021-02-11T17:31:24Z</dcterms:modified>
</cp:coreProperties>
</file>